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3F0CCA8C-19AF-6FE4-79B9-4A9F43454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1929" y="1947270"/>
            <a:ext cx="835694" cy="339502"/>
          </a:xfrm>
          <a:prstGeom prst="roundRect">
            <a:avLst>
              <a:gd name="adj" fmla="val 16667"/>
            </a:avLst>
          </a:prstGeom>
          <a:solidFill>
            <a:schemeClr val="tx2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17">
            <a:extLst>
              <a:ext uri="{FF2B5EF4-FFF2-40B4-BE49-F238E27FC236}">
                <a16:creationId xmlns:a16="http://schemas.microsoft.com/office/drawing/2014/main" id="{773CBA58-A14A-A0F2-BB0F-94C654595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7529" y="1947270"/>
            <a:ext cx="835694" cy="339502"/>
          </a:xfrm>
          <a:prstGeom prst="roundRect">
            <a:avLst>
              <a:gd name="adj" fmla="val 16667"/>
            </a:avLst>
          </a:prstGeom>
          <a:solidFill>
            <a:schemeClr val="tx2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18">
            <a:extLst>
              <a:ext uri="{FF2B5EF4-FFF2-40B4-BE49-F238E27FC236}">
                <a16:creationId xmlns:a16="http://schemas.microsoft.com/office/drawing/2014/main" id="{40B57388-3D5D-262B-810E-253F3B735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129" y="1947270"/>
            <a:ext cx="835694" cy="339502"/>
          </a:xfrm>
          <a:prstGeom prst="roundRect">
            <a:avLst>
              <a:gd name="adj" fmla="val 16667"/>
            </a:avLst>
          </a:prstGeom>
          <a:solidFill>
            <a:schemeClr val="tx2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17">
            <a:extLst>
              <a:ext uri="{FF2B5EF4-FFF2-40B4-BE49-F238E27FC236}">
                <a16:creationId xmlns:a16="http://schemas.microsoft.com/office/drawing/2014/main" id="{47D113DF-08CB-9F19-FFFE-D17559CC1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498" y="1947270"/>
            <a:ext cx="835694" cy="339502"/>
          </a:xfrm>
          <a:prstGeom prst="roundRect">
            <a:avLst>
              <a:gd name="adj" fmla="val 16667"/>
            </a:avLst>
          </a:prstGeom>
          <a:solidFill>
            <a:schemeClr val="tx2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17">
            <a:extLst>
              <a:ext uri="{FF2B5EF4-FFF2-40B4-BE49-F238E27FC236}">
                <a16:creationId xmlns:a16="http://schemas.microsoft.com/office/drawing/2014/main" id="{E15B4F02-BC1D-8E02-335B-F030588D1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4709" y="2372375"/>
            <a:ext cx="4554514" cy="319881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DEA78360-47B0-3846-FF08-A875E6B8F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4708" y="2369398"/>
            <a:ext cx="37870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>
                <a:solidFill>
                  <a:srgbClr val="333333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Country / Cluster Operating Units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E8719EDC-926A-AA13-D38C-A817323CB532}"/>
              </a:ext>
            </a:extLst>
          </p:cNvPr>
          <p:cNvSpPr/>
          <p:nvPr/>
        </p:nvSpPr>
        <p:spPr>
          <a:xfrm>
            <a:off x="5440237" y="2707553"/>
            <a:ext cx="219588" cy="1728225"/>
          </a:xfrm>
          <a:prstGeom prst="downArrow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170A0867-3CDA-C1B4-094F-B8C2F899F14D}"/>
              </a:ext>
            </a:extLst>
          </p:cNvPr>
          <p:cNvSpPr/>
          <p:nvPr/>
        </p:nvSpPr>
        <p:spPr>
          <a:xfrm>
            <a:off x="6362098" y="2722944"/>
            <a:ext cx="219588" cy="1728225"/>
          </a:xfrm>
          <a:prstGeom prst="downArrow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58A33A3C-CBAD-B53C-A766-DAE38148BBDC}"/>
              </a:ext>
            </a:extLst>
          </p:cNvPr>
          <p:cNvSpPr/>
          <p:nvPr/>
        </p:nvSpPr>
        <p:spPr>
          <a:xfrm>
            <a:off x="7259206" y="2706195"/>
            <a:ext cx="219588" cy="1728225"/>
          </a:xfrm>
          <a:prstGeom prst="downArrow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802572FE-0975-A502-C0D5-C14A68A6EC6D}"/>
              </a:ext>
            </a:extLst>
          </p:cNvPr>
          <p:cNvSpPr/>
          <p:nvPr/>
        </p:nvSpPr>
        <p:spPr>
          <a:xfrm>
            <a:off x="8179863" y="2713708"/>
            <a:ext cx="219588" cy="1728225"/>
          </a:xfrm>
          <a:prstGeom prst="downArrow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703890E4-C1F9-A5C9-15A5-FFC8BD3923A6}"/>
              </a:ext>
            </a:extLst>
          </p:cNvPr>
          <p:cNvSpPr/>
          <p:nvPr/>
        </p:nvSpPr>
        <p:spPr>
          <a:xfrm>
            <a:off x="3934285" y="2914969"/>
            <a:ext cx="4774938" cy="307240"/>
          </a:xfrm>
          <a:prstGeom prst="rightArrow">
            <a:avLst/>
          </a:prstGeom>
          <a:solidFill>
            <a:schemeClr val="bg2">
              <a:lumMod val="75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D6BCF90C-5DB1-A858-1659-F6EEDE1E745B}"/>
              </a:ext>
            </a:extLst>
          </p:cNvPr>
          <p:cNvSpPr/>
          <p:nvPr/>
        </p:nvSpPr>
        <p:spPr>
          <a:xfrm>
            <a:off x="3934285" y="3452639"/>
            <a:ext cx="4774938" cy="307240"/>
          </a:xfrm>
          <a:prstGeom prst="rightArrow">
            <a:avLst/>
          </a:prstGeom>
          <a:solidFill>
            <a:schemeClr val="bg2">
              <a:lumMod val="75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B535B6AD-90A4-7082-D0CE-F22480A4E514}"/>
              </a:ext>
            </a:extLst>
          </p:cNvPr>
          <p:cNvSpPr/>
          <p:nvPr/>
        </p:nvSpPr>
        <p:spPr>
          <a:xfrm>
            <a:off x="3934285" y="3990309"/>
            <a:ext cx="4774938" cy="307240"/>
          </a:xfrm>
          <a:prstGeom prst="rightArrow">
            <a:avLst/>
          </a:prstGeom>
          <a:solidFill>
            <a:schemeClr val="bg2">
              <a:lumMod val="75000"/>
              <a:alpha val="3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024B2B1A-7808-18DF-658D-528B8B48F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9513" y="4589399"/>
            <a:ext cx="826510" cy="476250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ounded Rectangle 17">
            <a:extLst>
              <a:ext uri="{FF2B5EF4-FFF2-40B4-BE49-F238E27FC236}">
                <a16:creationId xmlns:a16="http://schemas.microsoft.com/office/drawing/2014/main" id="{44C7CF8F-7883-9FEA-E5FA-D69807358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7079" y="4589399"/>
            <a:ext cx="833344" cy="476250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Insights 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Analytics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17">
            <a:extLst>
              <a:ext uri="{FF2B5EF4-FFF2-40B4-BE49-F238E27FC236}">
                <a16:creationId xmlns:a16="http://schemas.microsoft.com/office/drawing/2014/main" id="{3F190F0A-1E98-9463-1C0C-3DFF6DFF9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780" y="4589399"/>
            <a:ext cx="829843" cy="476250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30059FC9-97C2-5FB7-9A1A-1E4E352DB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765" y="2698319"/>
            <a:ext cx="1226417" cy="345645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3" name="Rounded Rectangle 17">
            <a:extLst>
              <a:ext uri="{FF2B5EF4-FFF2-40B4-BE49-F238E27FC236}">
                <a16:creationId xmlns:a16="http://schemas.microsoft.com/office/drawing/2014/main" id="{98768FE5-26C2-494F-F7FF-5428215E6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5879" y="4566384"/>
            <a:ext cx="833344" cy="476250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32">
            <a:extLst>
              <a:ext uri="{FF2B5EF4-FFF2-40B4-BE49-F238E27FC236}">
                <a16:creationId xmlns:a16="http://schemas.microsoft.com/office/drawing/2014/main" id="{4ACE9BA7-7252-5C6D-7FAC-64D64E20C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205" y="1437469"/>
            <a:ext cx="13843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>
                <a:solidFill>
                  <a:srgbClr val="333333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EC34E2-2FA6-EFFE-DB03-46F0D6C23841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9480829" y="3394989"/>
            <a:ext cx="1843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>
                <a:solidFill>
                  <a:srgbClr val="333333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Enabling Functions &amp;</a:t>
            </a:r>
          </a:p>
        </p:txBody>
      </p:sp>
      <p:sp>
        <p:nvSpPr>
          <p:cNvPr id="26" name="Left Bracket 25">
            <a:extLst>
              <a:ext uri="{FF2B5EF4-FFF2-40B4-BE49-F238E27FC236}">
                <a16:creationId xmlns:a16="http://schemas.microsoft.com/office/drawing/2014/main" id="{E7049550-5656-F9A2-B55F-EC17CFDD5AE9}"/>
              </a:ext>
            </a:extLst>
          </p:cNvPr>
          <p:cNvSpPr/>
          <p:nvPr/>
        </p:nvSpPr>
        <p:spPr>
          <a:xfrm flipH="1">
            <a:off x="7231554" y="1625456"/>
            <a:ext cx="3324882" cy="3886200"/>
          </a:xfrm>
          <a:prstGeom prst="leftBracket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ounded Rectangle 17">
            <a:extLst>
              <a:ext uri="{FF2B5EF4-FFF2-40B4-BE49-F238E27FC236}">
                <a16:creationId xmlns:a16="http://schemas.microsoft.com/office/drawing/2014/main" id="{9C04AAB1-BE43-1048-6927-AB511E55A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765" y="3082369"/>
            <a:ext cx="1226417" cy="345645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8" name="Rounded Rectangle 17">
            <a:extLst>
              <a:ext uri="{FF2B5EF4-FFF2-40B4-BE49-F238E27FC236}">
                <a16:creationId xmlns:a16="http://schemas.microsoft.com/office/drawing/2014/main" id="{2AE83EEC-39B7-3270-D42A-4DD2D7450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765" y="3466419"/>
            <a:ext cx="1226417" cy="345645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9" name="Rounded Rectangle 17">
            <a:extLst>
              <a:ext uri="{FF2B5EF4-FFF2-40B4-BE49-F238E27FC236}">
                <a16:creationId xmlns:a16="http://schemas.microsoft.com/office/drawing/2014/main" id="{CA121E53-4178-1572-0620-7C9811A53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765" y="3850469"/>
            <a:ext cx="1226417" cy="345645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Comms</a:t>
            </a: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0" name="Rounded Rectangle 17">
            <a:extLst>
              <a:ext uri="{FF2B5EF4-FFF2-40B4-BE49-F238E27FC236}">
                <a16:creationId xmlns:a16="http://schemas.microsoft.com/office/drawing/2014/main" id="{DF1A0B23-D88A-9AB4-5F09-D4C9B180B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765" y="4234519"/>
            <a:ext cx="1226417" cy="345645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  <a:lumOff val="25000"/>
            </a:schemeClr>
          </a:solidFill>
          <a:ln w="9525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" name="Rounded Rectangle 17">
            <a:extLst>
              <a:ext uri="{FF2B5EF4-FFF2-40B4-BE49-F238E27FC236}">
                <a16:creationId xmlns:a16="http://schemas.microsoft.com/office/drawing/2014/main" id="{500A1174-FBBA-18FB-D173-E4A796C4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479" y="4566384"/>
            <a:ext cx="833344" cy="476250"/>
          </a:xfrm>
          <a:prstGeom prst="roundRect">
            <a:avLst>
              <a:gd name="adj" fmla="val 16667"/>
            </a:avLst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marL="58738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2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17">
            <a:extLst>
              <a:ext uri="{FF2B5EF4-FFF2-40B4-BE49-F238E27FC236}">
                <a16:creationId xmlns:a16="http://schemas.microsoft.com/office/drawing/2014/main" id="{115917F2-20AB-2E6D-0C69-BE2A90762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568" y="2770535"/>
            <a:ext cx="1033463" cy="476250"/>
          </a:xfrm>
          <a:prstGeom prst="roundRect">
            <a:avLst>
              <a:gd name="adj" fmla="val 16667"/>
            </a:avLst>
          </a:prstGeom>
          <a:solidFill>
            <a:schemeClr val="tx2">
              <a:lumMod val="10000"/>
              <a:lumOff val="90000"/>
            </a:schemeClr>
          </a:solidFill>
          <a:ln w="9525" algn="ctr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 Business </a:t>
            </a:r>
            <a:b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 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17">
            <a:extLst>
              <a:ext uri="{FF2B5EF4-FFF2-40B4-BE49-F238E27FC236}">
                <a16:creationId xmlns:a16="http://schemas.microsoft.com/office/drawing/2014/main" id="{1D50D92D-8E07-F54C-B178-2D3047A97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977" y="3326160"/>
            <a:ext cx="1033462" cy="476250"/>
          </a:xfrm>
          <a:prstGeom prst="roundRect">
            <a:avLst>
              <a:gd name="adj" fmla="val 16667"/>
            </a:avLst>
          </a:prstGeom>
          <a:solidFill>
            <a:schemeClr val="tx2">
              <a:lumMod val="10000"/>
              <a:lumOff val="90000"/>
            </a:schemeClr>
          </a:solidFill>
          <a:ln w="9525" algn="ctr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 Business </a:t>
            </a:r>
            <a:b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 B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17">
            <a:extLst>
              <a:ext uri="{FF2B5EF4-FFF2-40B4-BE49-F238E27FC236}">
                <a16:creationId xmlns:a16="http://schemas.microsoft.com/office/drawing/2014/main" id="{6AA278D4-DD94-1940-EEAA-D0660894D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977" y="3878610"/>
            <a:ext cx="1033462" cy="476250"/>
          </a:xfrm>
          <a:prstGeom prst="roundRect">
            <a:avLst>
              <a:gd name="adj" fmla="val 16667"/>
            </a:avLst>
          </a:prstGeom>
          <a:solidFill>
            <a:schemeClr val="tx2">
              <a:lumMod val="10000"/>
              <a:lumOff val="90000"/>
            </a:schemeClr>
          </a:solidFill>
          <a:ln w="9525" algn="ctr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 Business </a:t>
            </a:r>
            <a:b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 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C8C5B3CD-B9E5-7CC6-409F-E411D35F84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28411" y="3502016"/>
            <a:ext cx="1957459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>
                <a:solidFill>
                  <a:srgbClr val="333333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 Business Units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724761-C12C-AB1F-300A-7AAF882543CE}"/>
              </a:ext>
            </a:extLst>
          </p:cNvPr>
          <p:cNvSpPr txBox="1"/>
          <p:nvPr/>
        </p:nvSpPr>
        <p:spPr>
          <a:xfrm>
            <a:off x="1872929" y="2040479"/>
            <a:ext cx="12174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Functions embedded within each business unit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 strategy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Marketing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Design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Management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Merchandising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 to Consumer channel</a:t>
            </a:r>
          </a:p>
          <a:p>
            <a:pPr marL="115888" indent="-115888">
              <a:spcBef>
                <a:spcPts val="200"/>
              </a:spcBef>
              <a:spcAft>
                <a:spcPts val="200"/>
              </a:spcAft>
              <a:buFont typeface="Arial" charset="0"/>
              <a:buChar char="•"/>
            </a:pP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 sales</a:t>
            </a:r>
            <a:endParaRPr lang="en-US" sz="1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Left Bracket 36">
            <a:extLst>
              <a:ext uri="{FF2B5EF4-FFF2-40B4-BE49-F238E27FC236}">
                <a16:creationId xmlns:a16="http://schemas.microsoft.com/office/drawing/2014/main" id="{D8F2D4E9-8E28-FCE4-458E-4E8A479C810D}"/>
              </a:ext>
            </a:extLst>
          </p:cNvPr>
          <p:cNvSpPr/>
          <p:nvPr/>
        </p:nvSpPr>
        <p:spPr>
          <a:xfrm>
            <a:off x="1437705" y="1625456"/>
            <a:ext cx="4071118" cy="3886199"/>
          </a:xfrm>
          <a:prstGeom prst="leftBracket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Down Arrow 39">
            <a:extLst>
              <a:ext uri="{FF2B5EF4-FFF2-40B4-BE49-F238E27FC236}">
                <a16:creationId xmlns:a16="http://schemas.microsoft.com/office/drawing/2014/main" id="{7C3FD73B-C373-ECCF-B67E-162B05AEE7B8}"/>
              </a:ext>
            </a:extLst>
          </p:cNvPr>
          <p:cNvSpPr/>
          <p:nvPr/>
        </p:nvSpPr>
        <p:spPr>
          <a:xfrm>
            <a:off x="4537920" y="2707552"/>
            <a:ext cx="219588" cy="1728225"/>
          </a:xfrm>
          <a:prstGeom prst="downArrow">
            <a:avLst/>
          </a:prstGeom>
          <a:solidFill>
            <a:schemeClr val="bg1">
              <a:lumMod val="50000"/>
              <a:alpha val="53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21BC1-E8E8-86A7-5DE2-45F03EDFE474}"/>
              </a:ext>
            </a:extLst>
          </p:cNvPr>
          <p:cNvSpPr txBox="1"/>
          <p:nvPr/>
        </p:nvSpPr>
        <p:spPr>
          <a:xfrm>
            <a:off x="509398" y="242781"/>
            <a:ext cx="10325884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Matrix org model example: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lobal brand teams matrixed with regions and functions (four axis model).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8BD53FA-CDE9-CEEB-5125-C9149B699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38" name="TextBox 32">
            <a:extLst>
              <a:ext uri="{FF2B5EF4-FFF2-40B4-BE49-F238E27FC236}">
                <a16:creationId xmlns:a16="http://schemas.microsoft.com/office/drawing/2014/main" id="{191A7055-5CB4-54DC-4352-7FEB75D83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033" y="5315577"/>
            <a:ext cx="2465761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i="1" dirty="0">
                <a:solidFill>
                  <a:srgbClr val="333333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Growth Functions &amp; Platforms</a:t>
            </a:r>
          </a:p>
        </p:txBody>
      </p:sp>
      <p:sp>
        <p:nvSpPr>
          <p:cNvPr id="39" name="Footer Placeholder 10">
            <a:extLst>
              <a:ext uri="{FF2B5EF4-FFF2-40B4-BE49-F238E27FC236}">
                <a16:creationId xmlns:a16="http://schemas.microsoft.com/office/drawing/2014/main" id="{79CAF8E6-99CA-6A16-7986-BAA379D4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41" name="Footer Placeholder 12">
            <a:extLst>
              <a:ext uri="{FF2B5EF4-FFF2-40B4-BE49-F238E27FC236}">
                <a16:creationId xmlns:a16="http://schemas.microsoft.com/office/drawing/2014/main" id="{5B4C8A15-B293-CB59-3569-BAF369198B4E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M3.7</a:t>
            </a:r>
          </a:p>
        </p:txBody>
      </p:sp>
    </p:spTree>
    <p:extLst>
      <p:ext uri="{BB962C8B-B14F-4D97-AF65-F5344CB8AC3E}">
        <p14:creationId xmlns:p14="http://schemas.microsoft.com/office/powerpoint/2010/main" val="830212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104</Words>
  <Application>Microsoft Macintosh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2026-07-16T19:32:37Z</dcterms:modified>
</cp:coreProperties>
</file>