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147481103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7D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549" autoAdjust="0"/>
    <p:restoredTop sz="96949" autoAdjust="0"/>
  </p:normalViewPr>
  <p:slideViewPr>
    <p:cSldViewPr snapToGrid="0">
      <p:cViewPr varScale="1">
        <p:scale>
          <a:sx n="127" d="100"/>
          <a:sy n="127" d="100"/>
        </p:scale>
        <p:origin x="1176" y="19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FDADFB-474B-EF43-AAFD-782E6596F5B7}" type="datetimeFigureOut">
              <a:rPr lang="en-US" smtClean="0"/>
              <a:t>7/16/26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B97301-2983-AE4C-AA87-F4FBB7198F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5057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0D166C-DF8F-A703-55E6-51A741017C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53150F0-B78F-5E87-0E66-7A00ED8D44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ACA5A6B-7105-3EA3-2449-F82EEBF0BC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B2D077-58E1-B8D4-2B28-6C6D26FD93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0E8CC8-AC73-6B41-936C-3E761D08B84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9477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8AF29-BC49-1D74-2663-4235E0D2C4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8CFC72-AF5A-3859-B347-5F2A81E3AC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D3F7FC-F2DF-0E03-7DE6-3C27EBF111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2B737C-C5FB-5A6D-9383-ADF9F6DAFA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Kates Kesler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4EE8D1-6494-841E-49F2-F5C4530FD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48B9C-D722-8D46-8CB7-AC16E7BFD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4389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C21A9F-47CB-EF1D-45C0-245E09DC7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C406BB-42DB-B36C-BC8D-ACE568CDEB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0FE435-F9BE-52AF-FD30-581D69F4B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10312"/>
            <a:ext cx="1947333" cy="365125"/>
          </a:xfrm>
        </p:spPr>
        <p:txBody>
          <a:bodyPr/>
          <a:lstStyle/>
          <a:p>
            <a:r>
              <a:rPr lang="en-US" dirty="0"/>
              <a:t>(c) </a:t>
            </a:r>
            <a:r>
              <a:rPr lang="en-US" dirty="0" err="1"/>
              <a:t>Kates</a:t>
            </a:r>
            <a:r>
              <a:rPr lang="en-US" dirty="0"/>
              <a:t>  and Kesler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5674BD-AB1C-3AC2-0267-A04905F99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48B9C-D722-8D46-8CB7-AC16E7BFD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21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26EA28-635D-1B87-529D-2C5EAC49DE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57C414-4E4A-EEB8-DF27-FD386AF498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FAC2B4-A9ED-7E44-79E0-67685B26A0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BDA3F2-E129-CC32-3970-F6D28B773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Kates Kesler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E1F385-6670-2EFF-10E7-EE5BA47FC5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48B9C-D722-8D46-8CB7-AC16E7BFD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451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1D2A6F-39D3-558C-2C1B-D9D244D1E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B0F339-FFAF-DE36-3580-4C83739D72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166B36-D151-207B-D1AA-FD8AEA7E26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438631-5F35-ADBA-8168-B1B1A12B96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CA35C3-C79D-440E-E6AD-938E88F65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Kates Kesler 2026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F137FB-7833-716D-3C1D-42739477F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48B9C-D722-8D46-8CB7-AC16E7BFD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048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00F08-B857-EC86-7095-F211965A3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1D3679-0138-E460-25CA-E7FCA73A7B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AFC68F-0729-622B-1D1B-0A043DB810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6AA526-9020-155F-9B3D-F112211083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C335930-F860-60EA-AB30-B667965ABA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89FDE1B-B093-5DD9-FD3D-13E9D4862D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822B638-6DFB-04CE-E0E1-C94D3737D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Kates Kesler 2026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50A995D-91A3-BFD5-F15D-AF340D451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48B9C-D722-8D46-8CB7-AC16E7BFD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654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1E568E-A90F-6855-1D80-8F53EA4FAA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4401F8-FC9F-386B-2AB9-828254362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08000" y="6356350"/>
            <a:ext cx="2345267" cy="365125"/>
          </a:xfrm>
        </p:spPr>
        <p:txBody>
          <a:bodyPr/>
          <a:lstStyle/>
          <a:p>
            <a:r>
              <a:rPr lang="en-US" dirty="0"/>
              <a:t>(c) </a:t>
            </a:r>
            <a:r>
              <a:rPr lang="en-US" dirty="0" err="1"/>
              <a:t>Kates</a:t>
            </a:r>
            <a:r>
              <a:rPr lang="en-US" dirty="0"/>
              <a:t> and Kesler 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544A5E-44BE-A4D6-1268-5789E8B09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48B9C-D722-8D46-8CB7-AC16E7BFD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687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8B655FD-77E8-FA44-7F80-B1C33A8EA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FDB995E-882E-513F-9F3A-68057EB1B6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Kates Kesler 2026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A5AAB3-69C7-E749-2414-9BCBD5F69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48B9C-D722-8D46-8CB7-AC16E7BFD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4296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4532F8-BCA4-B014-829B-7EEF41E95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74FFDA-BC2F-3675-8FAE-E7F3E1CA96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8A1D66-0900-B3CC-A1AD-37E0A8695B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007A44-3F2F-4F78-3E64-D7019DC9F9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4BA641-F64C-EAEF-328A-57A5A839D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Kates Kesler 2026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688681-A2A4-1ED4-6415-23ACB8316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48B9C-D722-8D46-8CB7-AC16E7BFD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036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2F22D1-2640-1E98-61FD-73DC0B6FF9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CFE46B9-E866-0C32-6B3A-DC59EECDA1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E3FD68-C009-4826-4F38-DA7B2C079B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707DB6-7CEF-AA77-87E6-EF24DA2FF9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192003-1BD2-50C3-490B-365592BA2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Kates Kesler 2026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AEDE92-21BF-4621-550F-6B16514DE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48B9C-D722-8D46-8CB7-AC16E7BFD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252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4C4ED5-870A-98A6-76D3-509B61796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D172A9D-914B-6F8E-A3D0-00EE85DCB1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D18029-C865-A3CB-61FC-825C4A883F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044A87-6FB0-7C57-FC8A-2E191C3155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Kates Kesler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514BE1-3FD9-AA21-B043-AE3AAD7FA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48B9C-D722-8D46-8CB7-AC16E7BFD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17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8285347-2221-FB20-3D1F-45D0B61B245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978E2A-0B1B-5432-D184-68297B5EDA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D022EE-9E9F-3351-6C5D-D910D22DFF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8E0E52-71C9-5492-5B4D-B25B6616D2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Kates Kesler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B3E488-DECE-9E5A-0B25-71CC7F9B6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48B9C-D722-8D46-8CB7-AC16E7BFD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2354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EF3DD6-6826-EAEC-A2E5-B4E0AA2798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413973-D5E5-2F66-EBE8-310FBC343D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233CAB-6073-E27A-8065-7939B5B160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E5F588-95B4-BFD1-2C15-838943134C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(c) Kates Kesler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DFD1C4-C1AF-3DF5-5295-84D53BA146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FE48B9C-D722-8D46-8CB7-AC16E7BFD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282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1C5D1D-0B28-D7FD-6830-77BEC81765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45D75B31-B6A8-3201-35EE-FFB7EE10B9FC}"/>
              </a:ext>
            </a:extLst>
          </p:cNvPr>
          <p:cNvSpPr txBox="1"/>
          <p:nvPr/>
        </p:nvSpPr>
        <p:spPr>
          <a:xfrm>
            <a:off x="195164" y="2637336"/>
            <a:ext cx="2269622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lvl="0" indent="-228600">
              <a:spcBef>
                <a:spcPts val="300"/>
              </a:spcBef>
              <a:buFont typeface="+mj-lt"/>
              <a:buAutoNum type="arabicPeriod"/>
            </a:pPr>
            <a:r>
              <a:rPr lang="en-US" sz="11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Contract around the presenting problem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as well as the basics of the current operating model.</a:t>
            </a:r>
          </a:p>
          <a:p>
            <a:pPr marL="228600" lvl="0" indent="-228600">
              <a:spcBef>
                <a:spcPts val="300"/>
              </a:spcBef>
              <a:buFont typeface="+mj-lt"/>
              <a:buAutoNum type="arabicPeriod"/>
            </a:pPr>
            <a:r>
              <a:rPr lang="en-US" sz="11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Understand the strategic priorities,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business model, and existing</a:t>
            </a:r>
            <a:r>
              <a:rPr lang="en-US" sz="11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organizational data.</a:t>
            </a:r>
          </a:p>
          <a:p>
            <a:pPr marL="228600" lvl="0" indent="-228600">
              <a:spcBef>
                <a:spcPts val="300"/>
              </a:spcBef>
              <a:buFont typeface="+mj-lt"/>
              <a:buAutoNum type="arabicPeriod"/>
            </a:pPr>
            <a:r>
              <a:rPr lang="en-US" sz="11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Conduct an organizational assessment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to gain insight into misalignments and generate initial options.</a:t>
            </a:r>
          </a:p>
          <a:p>
            <a:pPr marL="228600" lvl="0" indent="-228600">
              <a:spcBef>
                <a:spcPts val="300"/>
              </a:spcBef>
              <a:buFont typeface="+mj-lt"/>
              <a:buAutoNum type="arabicPeriod"/>
            </a:pPr>
            <a:r>
              <a:rPr lang="en-US" sz="11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Articulate a clear problem statement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focused on future capabilities. </a:t>
            </a:r>
          </a:p>
          <a:p>
            <a:pPr marL="228600" lvl="0" indent="-228600">
              <a:spcBef>
                <a:spcPts val="300"/>
              </a:spcBef>
              <a:buFont typeface="+mj-lt"/>
              <a:buAutoNum type="arabicPeriod"/>
            </a:pPr>
            <a:r>
              <a:rPr lang="en-US" sz="11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Work the findings with leadership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and align the team around the problem to solve.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6C3C88B-0E97-C69B-9370-8C0353E23740}"/>
              </a:ext>
            </a:extLst>
          </p:cNvPr>
          <p:cNvSpPr txBox="1"/>
          <p:nvPr/>
        </p:nvSpPr>
        <p:spPr>
          <a:xfrm>
            <a:off x="2557340" y="2638032"/>
            <a:ext cx="2269622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lvl="0" indent="-228600">
              <a:spcBef>
                <a:spcPts val="300"/>
              </a:spcBef>
              <a:buFont typeface="+mj-lt"/>
              <a:buAutoNum type="arabicPeriod"/>
            </a:pPr>
            <a:r>
              <a:rPr lang="en-US" sz="11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Develop and test initial options for strategic grouping (structure)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using simple visual models and the building blocks. </a:t>
            </a:r>
          </a:p>
          <a:p>
            <a:pPr marL="228600" lvl="0" indent="-228600">
              <a:spcBef>
                <a:spcPts val="300"/>
              </a:spcBef>
              <a:buFont typeface="+mj-lt"/>
              <a:buAutoNum type="arabicPeriod"/>
            </a:pPr>
            <a:r>
              <a:rPr lang="en-US" sz="11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Arrange the building blocks into an organization model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to drive discussions and decisions.</a:t>
            </a:r>
          </a:p>
          <a:p>
            <a:pPr marL="228600" lvl="0" indent="-228600">
              <a:spcBef>
                <a:spcPts val="300"/>
              </a:spcBef>
              <a:buFont typeface="+mj-lt"/>
              <a:buAutoNum type="arabicPeriod"/>
            </a:pPr>
            <a:r>
              <a:rPr lang="en-US" sz="11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Define the ‘roles’ of the major organizational units,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clarifying and differentiating the core accountabilities.</a:t>
            </a:r>
          </a:p>
          <a:p>
            <a:pPr marL="228600" lvl="0" indent="-228600">
              <a:spcBef>
                <a:spcPts val="300"/>
              </a:spcBef>
              <a:buFont typeface="+mj-lt"/>
              <a:buAutoNum type="arabicPeriod"/>
            </a:pPr>
            <a:r>
              <a:rPr lang="en-US" sz="11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Shape the high-level design for functions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including the service delivery model, work sort, and layering blueprint. </a:t>
            </a:r>
          </a:p>
          <a:p>
            <a:pPr marL="228600" lvl="0" indent="-228600">
              <a:spcBef>
                <a:spcPts val="300"/>
              </a:spcBef>
              <a:buFont typeface="+mj-lt"/>
              <a:buAutoNum type="arabicPeriod"/>
            </a:pPr>
            <a:r>
              <a:rPr lang="en-US" sz="11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Prepare to engage the next wave of participants in more detailed design.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Recap and codify decisions made during architecture definition.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B05B717-C2EA-FD83-6F1A-0EC6DD88B698}"/>
              </a:ext>
            </a:extLst>
          </p:cNvPr>
          <p:cNvSpPr txBox="1"/>
          <p:nvPr/>
        </p:nvSpPr>
        <p:spPr>
          <a:xfrm>
            <a:off x="4919516" y="2641826"/>
            <a:ext cx="2269622" cy="36702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lvl="0" indent="-228600">
              <a:spcBef>
                <a:spcPts val="300"/>
              </a:spcBef>
              <a:buFont typeface="+mj-lt"/>
              <a:buAutoNum type="arabicPeriod"/>
            </a:pPr>
            <a:r>
              <a:rPr lang="en-US" sz="1100" b="1" dirty="0">
                <a:latin typeface="Calibri" panose="020F0502020204030204" pitchFamily="34" charset="0"/>
                <a:cs typeface="Calibri" panose="020F0502020204030204" pitchFamily="34" charset="0"/>
              </a:rPr>
              <a:t>Clarify assumptions about process redesign and technology.</a:t>
            </a:r>
            <a:endParaRPr lang="en-US" sz="1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8600" lvl="0" indent="-228600">
              <a:spcBef>
                <a:spcPts val="300"/>
              </a:spcBef>
              <a:buFont typeface="+mj-lt"/>
              <a:buAutoNum type="arabicPeriod"/>
            </a:pPr>
            <a:r>
              <a:rPr lang="en-US" sz="1100" b="1" dirty="0">
                <a:latin typeface="Calibri" panose="020F0502020204030204" pitchFamily="34" charset="0"/>
                <a:cs typeface="Calibri" panose="020F0502020204030204" pitchFamily="34" charset="0"/>
              </a:rPr>
              <a:t>Utilize horizontal workflow logic</a:t>
            </a:r>
            <a:r>
              <a:rPr 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 to start new conversations about horizontal ways of working.</a:t>
            </a:r>
          </a:p>
          <a:p>
            <a:pPr marL="228600" lvl="0" indent="-228600">
              <a:spcBef>
                <a:spcPts val="300"/>
              </a:spcBef>
              <a:buFont typeface="+mj-lt"/>
              <a:buAutoNum type="arabicPeriod"/>
            </a:pPr>
            <a:r>
              <a:rPr lang="en-US" sz="1100" b="1" dirty="0">
                <a:latin typeface="Calibri" panose="020F0502020204030204" pitchFamily="34" charset="0"/>
                <a:cs typeface="Calibri" panose="020F0502020204030204" pitchFamily="34" charset="0"/>
              </a:rPr>
              <a:t>Identify priority points of integration</a:t>
            </a:r>
            <a:r>
              <a:rPr 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, the critical “nodes” in working across boundaries.</a:t>
            </a:r>
          </a:p>
          <a:p>
            <a:pPr marL="228600" lvl="0" indent="-228600">
              <a:spcBef>
                <a:spcPts val="300"/>
              </a:spcBef>
              <a:buFont typeface="+mj-lt"/>
              <a:buAutoNum type="arabicPeriod"/>
            </a:pPr>
            <a:r>
              <a:rPr lang="en-US" sz="1100" b="1" dirty="0">
                <a:latin typeface="Calibri" panose="020F0502020204030204" pitchFamily="34" charset="0"/>
                <a:cs typeface="Calibri" panose="020F0502020204030204" pitchFamily="34" charset="0"/>
              </a:rPr>
              <a:t>Establish decision guardrails and forums</a:t>
            </a:r>
            <a:r>
              <a:rPr 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 that provide clarity on power allocation.</a:t>
            </a:r>
          </a:p>
          <a:p>
            <a:pPr marL="228600" lvl="0" indent="-228600">
              <a:spcBef>
                <a:spcPts val="300"/>
              </a:spcBef>
              <a:buFont typeface="+mj-lt"/>
              <a:buAutoNum type="arabicPeriod"/>
            </a:pPr>
            <a:r>
              <a:rPr lang="en-US" sz="1100" b="1" dirty="0">
                <a:latin typeface="Calibri" panose="020F0502020204030204" pitchFamily="34" charset="0"/>
                <a:cs typeface="Calibri" panose="020F0502020204030204" pitchFamily="34" charset="0"/>
              </a:rPr>
              <a:t>Define metrics and objectives </a:t>
            </a:r>
            <a:r>
              <a:rPr 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that are aligned across boundaries.</a:t>
            </a:r>
          </a:p>
          <a:p>
            <a:pPr marL="228600" lvl="0" indent="-228600">
              <a:spcBef>
                <a:spcPts val="300"/>
              </a:spcBef>
              <a:buFont typeface="+mj-lt"/>
              <a:buAutoNum type="arabicPeriod"/>
            </a:pPr>
            <a:r>
              <a:rPr lang="en-US" sz="1100" b="1" dirty="0">
                <a:latin typeface="Calibri" panose="020F0502020204030204" pitchFamily="34" charset="0"/>
                <a:cs typeface="Calibri" panose="020F0502020204030204" pitchFamily="34" charset="0"/>
              </a:rPr>
              <a:t>Assemble interaction models for leadership</a:t>
            </a:r>
            <a:r>
              <a:rPr 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 to pressure test and align on future ways of working and expectations.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B1C74D5-DC1C-4406-E305-5EDAF20FB7FC}"/>
              </a:ext>
            </a:extLst>
          </p:cNvPr>
          <p:cNvSpPr txBox="1"/>
          <p:nvPr/>
        </p:nvSpPr>
        <p:spPr>
          <a:xfrm>
            <a:off x="7280833" y="2638032"/>
            <a:ext cx="226962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8125" indent="-228600">
              <a:spcBef>
                <a:spcPts val="600"/>
              </a:spcBef>
              <a:buFont typeface="+mj-lt"/>
              <a:buAutoNum type="arabicPeriod"/>
            </a:pPr>
            <a:endParaRPr lang="en-US" sz="1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38125" indent="-228600">
              <a:buFont typeface="+mj-lt"/>
              <a:buAutoNum type="arabicPeriod"/>
            </a:pPr>
            <a:endParaRPr lang="en-US" sz="11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Pentagon 26">
            <a:extLst>
              <a:ext uri="{FF2B5EF4-FFF2-40B4-BE49-F238E27FC236}">
                <a16:creationId xmlns:a16="http://schemas.microsoft.com/office/drawing/2014/main" id="{2C1A4C87-AD01-D9EA-15CA-7B39CD75D802}"/>
              </a:ext>
            </a:extLst>
          </p:cNvPr>
          <p:cNvSpPr/>
          <p:nvPr/>
        </p:nvSpPr>
        <p:spPr>
          <a:xfrm>
            <a:off x="328214" y="698190"/>
            <a:ext cx="2293308" cy="814773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Discovery and Ambition</a:t>
            </a:r>
          </a:p>
        </p:txBody>
      </p:sp>
      <p:sp>
        <p:nvSpPr>
          <p:cNvPr id="28" name="Pentagon 27">
            <a:extLst>
              <a:ext uri="{FF2B5EF4-FFF2-40B4-BE49-F238E27FC236}">
                <a16:creationId xmlns:a16="http://schemas.microsoft.com/office/drawing/2014/main" id="{0358FA23-4842-D533-9909-2DA88D865AA8}"/>
              </a:ext>
            </a:extLst>
          </p:cNvPr>
          <p:cNvSpPr/>
          <p:nvPr/>
        </p:nvSpPr>
        <p:spPr>
          <a:xfrm>
            <a:off x="2712190" y="698192"/>
            <a:ext cx="2293308" cy="814773"/>
          </a:xfrm>
          <a:prstGeom prst="homePlat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Architecture</a:t>
            </a:r>
          </a:p>
        </p:txBody>
      </p:sp>
      <p:sp>
        <p:nvSpPr>
          <p:cNvPr id="29" name="Pentagon 28">
            <a:extLst>
              <a:ext uri="{FF2B5EF4-FFF2-40B4-BE49-F238E27FC236}">
                <a16:creationId xmlns:a16="http://schemas.microsoft.com/office/drawing/2014/main" id="{7227DFE1-0390-5294-880D-6DEAE9F71B94}"/>
              </a:ext>
            </a:extLst>
          </p:cNvPr>
          <p:cNvSpPr/>
          <p:nvPr/>
        </p:nvSpPr>
        <p:spPr>
          <a:xfrm>
            <a:off x="5074400" y="698191"/>
            <a:ext cx="2293308" cy="814773"/>
          </a:xfrm>
          <a:prstGeom prst="homePlate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Integration</a:t>
            </a:r>
          </a:p>
        </p:txBody>
      </p:sp>
      <p:sp>
        <p:nvSpPr>
          <p:cNvPr id="30" name="Pentagon 29">
            <a:extLst>
              <a:ext uri="{FF2B5EF4-FFF2-40B4-BE49-F238E27FC236}">
                <a16:creationId xmlns:a16="http://schemas.microsoft.com/office/drawing/2014/main" id="{7EAA1AF9-1C71-6DAF-881C-49C86477DF8A}"/>
              </a:ext>
            </a:extLst>
          </p:cNvPr>
          <p:cNvSpPr/>
          <p:nvPr/>
        </p:nvSpPr>
        <p:spPr>
          <a:xfrm>
            <a:off x="7436610" y="698190"/>
            <a:ext cx="2293308" cy="814773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Leadership</a:t>
            </a:r>
          </a:p>
        </p:txBody>
      </p:sp>
      <p:sp>
        <p:nvSpPr>
          <p:cNvPr id="31" name="Pentagon 30">
            <a:extLst>
              <a:ext uri="{FF2B5EF4-FFF2-40B4-BE49-F238E27FC236}">
                <a16:creationId xmlns:a16="http://schemas.microsoft.com/office/drawing/2014/main" id="{FECC00D3-BC6B-D0C6-8DFC-01EC0B9DB35D}"/>
              </a:ext>
            </a:extLst>
          </p:cNvPr>
          <p:cNvSpPr/>
          <p:nvPr/>
        </p:nvSpPr>
        <p:spPr>
          <a:xfrm>
            <a:off x="9812057" y="698190"/>
            <a:ext cx="2293308" cy="814773"/>
          </a:xfrm>
          <a:prstGeom prst="homePlat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Transition and Detailed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Design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7FAEB90-920C-4CB8-677D-26464F5C615E}"/>
              </a:ext>
            </a:extLst>
          </p:cNvPr>
          <p:cNvSpPr txBox="1"/>
          <p:nvPr/>
        </p:nvSpPr>
        <p:spPr>
          <a:xfrm>
            <a:off x="328214" y="1534735"/>
            <a:ext cx="220622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525">
              <a:spcBef>
                <a:spcPts val="600"/>
              </a:spcBef>
            </a:pPr>
            <a:r>
              <a:rPr lang="en-US" sz="14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Top leaders are aligned around the ‘problem to solve’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F315494-6C1A-66E6-7462-5F115E2C12FC}"/>
              </a:ext>
            </a:extLst>
          </p:cNvPr>
          <p:cNvSpPr txBox="1"/>
          <p:nvPr/>
        </p:nvSpPr>
        <p:spPr>
          <a:xfrm>
            <a:off x="2621522" y="1534735"/>
            <a:ext cx="220622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525">
              <a:spcBef>
                <a:spcPts val="600"/>
              </a:spcBef>
            </a:pPr>
            <a:r>
              <a:rPr lang="en-US" sz="14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building blocks of the new organization are assembled in a model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F1D5C0E-0B2D-9E20-86BA-329849F5A6ED}"/>
              </a:ext>
            </a:extLst>
          </p:cNvPr>
          <p:cNvSpPr txBox="1"/>
          <p:nvPr/>
        </p:nvSpPr>
        <p:spPr>
          <a:xfrm>
            <a:off x="4987314" y="1534735"/>
            <a:ext cx="226063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525">
              <a:spcBef>
                <a:spcPts val="600"/>
              </a:spcBef>
            </a:pPr>
            <a:r>
              <a:rPr lang="en-US" sz="1400" b="1" i="1" dirty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Cross-boundary ways of working and power relationships  are defined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2E976AA-4B0A-AC7F-FB55-D44F8D7E6530}"/>
              </a:ext>
            </a:extLst>
          </p:cNvPr>
          <p:cNvSpPr txBox="1"/>
          <p:nvPr/>
        </p:nvSpPr>
        <p:spPr>
          <a:xfrm>
            <a:off x="7367708" y="1534735"/>
            <a:ext cx="220622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525">
              <a:spcBef>
                <a:spcPts val="600"/>
              </a:spcBef>
            </a:pPr>
            <a:r>
              <a:rPr lang="en-US" sz="14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Leadership organization and roles are aligned and key roles are filled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040CE37-2AAF-5B11-8576-073AE4C884CD}"/>
              </a:ext>
            </a:extLst>
          </p:cNvPr>
          <p:cNvSpPr txBox="1"/>
          <p:nvPr/>
        </p:nvSpPr>
        <p:spPr>
          <a:xfrm>
            <a:off x="9721323" y="1534735"/>
            <a:ext cx="220622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525">
              <a:spcBef>
                <a:spcPts val="600"/>
              </a:spcBef>
            </a:pPr>
            <a:r>
              <a:rPr lang="en-US" sz="14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Leaders are ready to bring the new operating model to life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66C8434-7EEF-9BD0-CB9A-CDB95EF5774D}"/>
              </a:ext>
            </a:extLst>
          </p:cNvPr>
          <p:cNvSpPr txBox="1"/>
          <p:nvPr/>
        </p:nvSpPr>
        <p:spPr>
          <a:xfrm>
            <a:off x="3006327" y="2292236"/>
            <a:ext cx="6096000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500" b="1" i="1" dirty="0">
                <a:latin typeface="Calibri" panose="020F0502020204030204" pitchFamily="34" charset="0"/>
                <a:cs typeface="Calibri" panose="020F0502020204030204" pitchFamily="34" charset="0"/>
              </a:rPr>
              <a:t>The Major Design Tasks</a:t>
            </a:r>
            <a:endParaRPr lang="en-US" sz="15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A27A87A-1DCE-FA1F-FD03-25E5879E16BD}"/>
              </a:ext>
            </a:extLst>
          </p:cNvPr>
          <p:cNvSpPr/>
          <p:nvPr/>
        </p:nvSpPr>
        <p:spPr>
          <a:xfrm>
            <a:off x="195164" y="2615402"/>
            <a:ext cx="11795781" cy="3890805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FC93132-35D8-A777-0796-21B91F2F4399}"/>
              </a:ext>
            </a:extLst>
          </p:cNvPr>
          <p:cNvSpPr txBox="1"/>
          <p:nvPr/>
        </p:nvSpPr>
        <p:spPr>
          <a:xfrm>
            <a:off x="7372958" y="2653873"/>
            <a:ext cx="2269622" cy="37497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lvl="0" indent="-228600">
              <a:spcBef>
                <a:spcPts val="400"/>
              </a:spcBef>
              <a:buFont typeface="+mj-lt"/>
              <a:buAutoNum type="arabicPeriod"/>
            </a:pPr>
            <a:r>
              <a:rPr lang="en-US" sz="11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Design the work of leaders at each level,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utilizing the three organizational layers framework to avoid overlap and assure distinct differences in the work.</a:t>
            </a:r>
          </a:p>
          <a:p>
            <a:pPr marL="228600" lvl="0" indent="-228600">
              <a:spcBef>
                <a:spcPts val="400"/>
              </a:spcBef>
              <a:buFont typeface="+mj-lt"/>
              <a:buAutoNum type="arabicPeriod"/>
            </a:pPr>
            <a:r>
              <a:rPr lang="en-US" sz="11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Align the work of leadership teams to the new operating model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with attention to the Business-Configuration design choice that has been made.</a:t>
            </a:r>
          </a:p>
          <a:p>
            <a:pPr marL="228600" lvl="0" indent="-228600">
              <a:spcBef>
                <a:spcPts val="400"/>
              </a:spcBef>
              <a:buFont typeface="+mj-lt"/>
              <a:buAutoNum type="arabicPeriod"/>
            </a:pPr>
            <a:r>
              <a:rPr lang="en-US" sz="11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Select and develop leaders for the multi-dimensional organization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setting new norms and consistent standards for leadership excellence, with the right people practices.</a:t>
            </a:r>
          </a:p>
          <a:p>
            <a:pPr marL="228600" lvl="0" indent="-228600">
              <a:spcBef>
                <a:spcPts val="400"/>
              </a:spcBef>
              <a:buFont typeface="+mj-lt"/>
              <a:buAutoNum type="arabicPeriod"/>
            </a:pPr>
            <a:r>
              <a:rPr lang="en-US" sz="11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Configure the direct report structure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with a clear set of criteria that can be adjusted to the current priorities.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333A90A-37A2-1257-F46D-FE4DAB82990D}"/>
              </a:ext>
            </a:extLst>
          </p:cNvPr>
          <p:cNvSpPr txBox="1"/>
          <p:nvPr/>
        </p:nvSpPr>
        <p:spPr>
          <a:xfrm>
            <a:off x="9734704" y="2653873"/>
            <a:ext cx="2269622" cy="3852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lvl="0" indent="-228600">
              <a:spcBef>
                <a:spcPts val="400"/>
              </a:spcBef>
              <a:buFont typeface="+mj-lt"/>
              <a:buAutoNum type="arabicPeriod"/>
            </a:pPr>
            <a:r>
              <a:rPr lang="en-US" sz="11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Assure the right transition principles and governance structure and process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are in place to oversee the entire transition.</a:t>
            </a:r>
          </a:p>
          <a:p>
            <a:pPr marL="228600" lvl="0" indent="-228600">
              <a:spcBef>
                <a:spcPts val="400"/>
              </a:spcBef>
              <a:buFont typeface="+mj-lt"/>
              <a:buAutoNum type="arabicPeriod"/>
            </a:pPr>
            <a:r>
              <a:rPr lang="en-US" sz="11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Decide the right sequence and pace for change of events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with an eye to both short and longer-term gains.</a:t>
            </a:r>
          </a:p>
          <a:p>
            <a:pPr marL="228600" lvl="0" indent="-228600">
              <a:spcBef>
                <a:spcPts val="400"/>
              </a:spcBef>
              <a:buFont typeface="+mj-lt"/>
              <a:buAutoNum type="arabicPeriod"/>
            </a:pPr>
            <a:r>
              <a:rPr lang="en-US" sz="11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Set progress measures within broad timeframes that will be used to measure progress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including both capability indicators and specific operating model components</a:t>
            </a:r>
          </a:p>
          <a:p>
            <a:pPr marL="228600" lvl="0" indent="-228600">
              <a:spcBef>
                <a:spcPts val="400"/>
              </a:spcBef>
              <a:buFont typeface="+mj-lt"/>
              <a:buAutoNum type="arabicPeriod"/>
            </a:pPr>
            <a:r>
              <a:rPr lang="en-US" sz="11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Establish ownership for implementation workstreams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including detailed design work that remains to be completed.</a:t>
            </a:r>
          </a:p>
          <a:p>
            <a:pPr marL="228600" lvl="0" indent="-228600">
              <a:spcBef>
                <a:spcPts val="400"/>
              </a:spcBef>
              <a:buFont typeface="+mj-lt"/>
              <a:buAutoNum type="arabicPeriod"/>
            </a:pPr>
            <a:r>
              <a:rPr lang="en-US" sz="11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Manage the transition over time, following key principle</a:t>
            </a:r>
            <a:endParaRPr lang="en-US" sz="1100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6AE5E9F-2A1B-1FF4-2856-70EC7F980264}"/>
              </a:ext>
            </a:extLst>
          </p:cNvPr>
          <p:cNvCxnSpPr/>
          <p:nvPr/>
        </p:nvCxnSpPr>
        <p:spPr>
          <a:xfrm>
            <a:off x="195164" y="2309491"/>
            <a:ext cx="11732381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C935AA70-1444-1010-CA12-0E0EB7446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83264" y="6506207"/>
            <a:ext cx="2743200" cy="365125"/>
          </a:xfrm>
        </p:spPr>
        <p:txBody>
          <a:bodyPr/>
          <a:lstStyle/>
          <a:p>
            <a:r>
              <a:rPr lang="en-US" dirty="0"/>
              <a:t>M3.1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6D8B908-BDFB-210B-C902-6416F9912670}"/>
              </a:ext>
            </a:extLst>
          </p:cNvPr>
          <p:cNvSpPr txBox="1"/>
          <p:nvPr/>
        </p:nvSpPr>
        <p:spPr>
          <a:xfrm>
            <a:off x="328214" y="158690"/>
            <a:ext cx="10382119" cy="4671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50000"/>
              </a:lnSpc>
              <a:spcBef>
                <a:spcPts val="600"/>
              </a:spcBef>
              <a:buNone/>
            </a:pPr>
            <a:r>
              <a:rPr lang="en-US" sz="1800" b="1" kern="0" dirty="0">
                <a:solidFill>
                  <a:srgbClr val="0E284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Integration Milestone:  </a:t>
            </a:r>
            <a:r>
              <a:rPr lang="en-US" sz="1800" kern="0" dirty="0">
                <a:solidFill>
                  <a:srgbClr val="0E284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major design tasks. </a:t>
            </a:r>
            <a:endParaRPr lang="en-US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Footer Placeholder 2">
            <a:extLst>
              <a:ext uri="{FF2B5EF4-FFF2-40B4-BE49-F238E27FC236}">
                <a16:creationId xmlns:a16="http://schemas.microsoft.com/office/drawing/2014/main" id="{A169706B-6FB7-E3C7-506E-E673E9A5A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4857" y="6516747"/>
            <a:ext cx="1947333" cy="365125"/>
          </a:xfrm>
        </p:spPr>
        <p:txBody>
          <a:bodyPr/>
          <a:lstStyle/>
          <a:p>
            <a:r>
              <a:rPr lang="en-US" dirty="0"/>
              <a:t>(c) </a:t>
            </a:r>
            <a:r>
              <a:rPr lang="en-US" dirty="0" err="1"/>
              <a:t>Kates</a:t>
            </a:r>
            <a:r>
              <a:rPr lang="en-US" dirty="0"/>
              <a:t> and Kesler 2026</a:t>
            </a:r>
          </a:p>
        </p:txBody>
      </p:sp>
    </p:spTree>
    <p:extLst>
      <p:ext uri="{BB962C8B-B14F-4D97-AF65-F5344CB8AC3E}">
        <p14:creationId xmlns:p14="http://schemas.microsoft.com/office/powerpoint/2010/main" val="10586395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82112</TotalTime>
  <Words>511</Words>
  <Application>Microsoft Macintosh PowerPoint</Application>
  <PresentationFormat>Widescreen</PresentationFormat>
  <Paragraphs>40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Gregory Kesler</dc:creator>
  <cp:lastModifiedBy>Sarah Williams</cp:lastModifiedBy>
  <cp:revision>474</cp:revision>
  <cp:lastPrinted>2026-01-03T16:08:46Z</cp:lastPrinted>
  <dcterms:created xsi:type="dcterms:W3CDTF">2025-09-26T19:52:17Z</dcterms:created>
  <dcterms:modified xsi:type="dcterms:W3CDTF">2026-07-16T19:35:09Z</dcterms:modified>
</cp:coreProperties>
</file>