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"/>
  </p:notesMasterIdLst>
  <p:sldIdLst>
    <p:sldId id="2147470257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3B7D2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549" autoAdjust="0"/>
    <p:restoredTop sz="96949" autoAdjust="0"/>
  </p:normalViewPr>
  <p:slideViewPr>
    <p:cSldViewPr snapToGrid="0">
      <p:cViewPr varScale="1">
        <p:scale>
          <a:sx n="127" d="100"/>
          <a:sy n="127" d="100"/>
        </p:scale>
        <p:origin x="1176" y="19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AFDADFB-474B-EF43-AAFD-782E6596F5B7}" type="datetimeFigureOut">
              <a:rPr lang="en-US" smtClean="0"/>
              <a:t>7/16/26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2B97301-2983-AE4C-AA87-F4FBB7198F2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050579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4A8AF29-BC49-1D74-2663-4235E0D2C42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58CFC72-AF5A-3859-B347-5F2A81E3AC3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D3F7FC-F2DF-0E03-7DE6-3C27EBF1116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F2B737C-C5FB-5A6D-9383-ADF9F6DAFA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B4EE8D1-6494-841E-49F2-F5C4530FD7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42438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C21A9F-47CB-EF1D-45C0-245E09DC7B8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3C406BB-42DB-B36C-BC8D-ACE568CDEB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00FE435-F9BE-52AF-FD30-581D69F4B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38200" y="6310312"/>
            <a:ext cx="1947333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 and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674BD-AB1C-3AC2-0267-A04905F9969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29213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26EA28-635D-1B87-529D-2C5EAC49DE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057C414-4E4A-EEB8-DF27-FD386AF4986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FAC2B4-A9ED-7E44-79E0-67685B26A04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BDA3F2-E129-CC32-3970-F6D28B7736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1E1F385-6670-2EFF-10E7-EE5BA47FC57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45105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1D2A6F-39D3-558C-2C1B-D9D244D1E3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BB0F339-FFAF-DE36-3580-4C83739D729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F166B36-D151-207B-D1AA-FD8AEA7E2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A438631-5F35-ADBA-8168-B1B1A12B96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CA35C3-C79D-440E-E6AD-938E88F65B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F137FB-7833-716D-3C1D-42739477F5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30488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900F08-B857-EC86-7095-F211965A35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41D3679-0138-E460-25CA-E7FCA73A7B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8AFC68F-0729-622B-1D1B-0A043DB8101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76AA526-9020-155F-9B3D-F112211083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C335930-F860-60EA-AB30-B667965ABAA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89FDE1B-B093-5DD9-FD3D-13E9D4862DC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822B638-6DFB-04CE-E0E1-C94D3737DBD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50A995D-91A3-BFD5-F15D-AF340D451D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7654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1E568E-A90F-6855-1D80-8F53EA4FAAE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F44401F8-FC9F-386B-2AB9-828254362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508000" y="6356350"/>
            <a:ext cx="2345267" cy="365125"/>
          </a:xfrm>
        </p:spPr>
        <p:txBody>
          <a:bodyPr/>
          <a:lstStyle/>
          <a:p>
            <a:r>
              <a:rPr lang="en-US" dirty="0"/>
              <a:t>(c) </a:t>
            </a:r>
            <a:r>
              <a:rPr lang="en-US" dirty="0" err="1"/>
              <a:t>Kates</a:t>
            </a:r>
            <a:r>
              <a:rPr lang="en-US" dirty="0"/>
              <a:t> and Kesler 2026</a:t>
            </a:r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6544A5E-44BE-A4D6-1268-5789E8B09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46872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8B655FD-77E8-FA44-7F80-B1C33A8EAC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FDB995E-882E-513F-9F3A-68057EB1B62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23A5AAB3-69C7-E749-2414-9BCBD5F695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14296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14532F8-BCA4-B014-829B-7EEF41E9598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074FFDA-BC2F-3675-8FAE-E7F3E1CA96F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E8A1D66-0900-B3CC-A1AD-37E0A8695BE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2007A44-3F2F-4F78-3E64-D7019DC9F9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A4BA641-F64C-EAEF-328A-57A5A839D01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B688681-A2A4-1ED4-6415-23ACB83163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710366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2F22D1-2640-1E98-61FD-73DC0B6FF9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CFE46B9-E866-0C32-6B3A-DC59EECDA1B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7E3FD68-C009-4826-4F38-DA7B2C079B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6707DB6-7CEF-AA77-87E6-EF24DA2FF9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192003-1BD2-50C3-490B-365592BA2A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7AEDE92-21BF-4621-550F-6B16514DEF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9325296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D4C4ED5-870A-98A6-76D3-509B61796A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D172A9D-914B-6F8E-A3D0-00EE85DCB1D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BD18029-C865-A3CB-61FC-825C4A883F1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4044A87-6FB0-7C57-FC8A-2E191C3155D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0514BE1-3FD9-AA21-B043-AE3AAD7FAFD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8917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18285347-2221-FB20-3D1F-45D0B61B2456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3978E2A-0B1B-5432-D184-68297B5EDA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D022EE-9E9F-3351-6C5D-D910D22DF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38E0E52-71C9-5492-5B4D-B25B6616D2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BB3E488-DECE-9E5A-0B25-71CC7F9B68F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223545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ong Headlin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10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5" name="Slide Number Placeholder 5">
            <a:extLst>
              <a:ext uri="{FF2B5EF4-FFF2-40B4-BE49-F238E27FC236}">
                <a16:creationId xmlns:a16="http://schemas.microsoft.com/office/drawing/2014/main" id="{36932053-4726-7349-81AC-C30E18E782FB}"/>
              </a:ext>
            </a:extLst>
          </p:cNvPr>
          <p:cNvSpPr txBox="1">
            <a:spLocks/>
          </p:cNvSpPr>
          <p:nvPr userDrawn="1"/>
        </p:nvSpPr>
        <p:spPr>
          <a:xfrm>
            <a:off x="11506202" y="6519009"/>
            <a:ext cx="304799" cy="206375"/>
          </a:xfrm>
          <a:prstGeom prst="rect">
            <a:avLst/>
          </a:prstGeom>
        </p:spPr>
        <p:txBody>
          <a:bodyPr vert="horz" lIns="0" tIns="0" rIns="0" bIns="0" rtlCol="0" anchor="b" anchorCtr="0"/>
          <a:lstStyle>
            <a:defPPr>
              <a:defRPr lang="en-US"/>
            </a:defPPr>
            <a:lvl1pPr marL="0" algn="r" defTabSz="914400" rtl="0" eaLnBrk="1" latinLnBrk="0" hangingPunct="1">
              <a:defRPr sz="1000" kern="1200">
                <a:solidFill>
                  <a:schemeClr val="bg1">
                    <a:lumMod val="6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fld id="{4F9AC08D-23A9-440E-BCB9-AA1E9877CC38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72343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1EF3DD6-6826-EAEC-A2E5-B4E0AA2798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1413973-D5E5-2F66-EBE8-310FBC343D0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D233CAB-6073-E27A-8065-7939B5B1603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E5F588-95B4-BFD1-2C15-838943134CC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r>
              <a:rPr lang="en-US"/>
              <a:t>(c) Kates Kesler 2026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9DFD1C4-C1AF-3DF5-5295-84D53BA146B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FFE48B9C-D722-8D46-8CB7-AC16E7BFDAF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1282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tags" Target="../tags/tag3.xml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4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val 2">
            <a:extLst>
              <a:ext uri="{FF2B5EF4-FFF2-40B4-BE49-F238E27FC236}">
                <a16:creationId xmlns:a16="http://schemas.microsoft.com/office/drawing/2014/main" id="{E219FFB0-6C94-1C80-329E-A8B4E476BABA}"/>
              </a:ext>
            </a:extLst>
          </p:cNvPr>
          <p:cNvSpPr>
            <a:spLocks noChangeArrowheads="1"/>
          </p:cNvSpPr>
          <p:nvPr/>
        </p:nvSpPr>
        <p:spPr bwMode="gray">
          <a:xfrm>
            <a:off x="1473409" y="2014093"/>
            <a:ext cx="272563" cy="295275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1</a:t>
            </a:r>
          </a:p>
        </p:txBody>
      </p:sp>
      <p:sp>
        <p:nvSpPr>
          <p:cNvPr id="5" name="Oval 3">
            <a:extLst>
              <a:ext uri="{FF2B5EF4-FFF2-40B4-BE49-F238E27FC236}">
                <a16:creationId xmlns:a16="http://schemas.microsoft.com/office/drawing/2014/main" id="{2659EEEF-5BB7-642D-9584-36F9550D7A3F}"/>
              </a:ext>
            </a:extLst>
          </p:cNvPr>
          <p:cNvSpPr>
            <a:spLocks noChangeArrowheads="1"/>
          </p:cNvSpPr>
          <p:nvPr/>
        </p:nvSpPr>
        <p:spPr bwMode="gray">
          <a:xfrm>
            <a:off x="1466495" y="3389175"/>
            <a:ext cx="272563" cy="295275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400" b="1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2</a:t>
            </a:r>
          </a:p>
        </p:txBody>
      </p:sp>
      <p:sp>
        <p:nvSpPr>
          <p:cNvPr id="6" name="Oval 4">
            <a:extLst>
              <a:ext uri="{FF2B5EF4-FFF2-40B4-BE49-F238E27FC236}">
                <a16:creationId xmlns:a16="http://schemas.microsoft.com/office/drawing/2014/main" id="{81643559-1FFF-EC6F-D11A-2AEE763C91FA}"/>
              </a:ext>
            </a:extLst>
          </p:cNvPr>
          <p:cNvSpPr>
            <a:spLocks noChangeArrowheads="1"/>
          </p:cNvSpPr>
          <p:nvPr/>
        </p:nvSpPr>
        <p:spPr bwMode="gray">
          <a:xfrm>
            <a:off x="1469852" y="4728752"/>
            <a:ext cx="272563" cy="295275"/>
          </a:xfrm>
          <a:prstGeom prst="ellipse">
            <a:avLst/>
          </a:prstGeom>
          <a:solidFill>
            <a:schemeClr val="tx2">
              <a:lumMod val="50000"/>
              <a:lumOff val="50000"/>
            </a:schemeClr>
          </a:solidFill>
          <a:ln w="9525" algn="ctr">
            <a:noFill/>
            <a:round/>
            <a:headEnd/>
            <a:tailEnd/>
          </a:ln>
        </p:spPr>
        <p:txBody>
          <a:bodyPr wrap="none" lIns="0" tIns="0" rIns="0" bIns="0" anchor="ctr"/>
          <a:lstStyle/>
          <a:p>
            <a:pPr algn="ctr"/>
            <a:r>
              <a:rPr lang="en-US" sz="1400" b="1" dirty="0">
                <a:solidFill>
                  <a:srgbClr val="FFFFFF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3</a:t>
            </a:r>
          </a:p>
        </p:txBody>
      </p:sp>
      <p:sp>
        <p:nvSpPr>
          <p:cNvPr id="7" name="Oval 6">
            <a:extLst>
              <a:ext uri="{FF2B5EF4-FFF2-40B4-BE49-F238E27FC236}">
                <a16:creationId xmlns:a16="http://schemas.microsoft.com/office/drawing/2014/main" id="{240FADE4-9485-8531-87A9-76DF49E93774}"/>
              </a:ext>
            </a:extLst>
          </p:cNvPr>
          <p:cNvSpPr>
            <a:spLocks noChangeAspect="1"/>
          </p:cNvSpPr>
          <p:nvPr>
            <p:custDataLst>
              <p:tags r:id="rId1"/>
            </p:custDataLst>
          </p:nvPr>
        </p:nvSpPr>
        <p:spPr>
          <a:xfrm>
            <a:off x="9260185" y="1883573"/>
            <a:ext cx="895785" cy="640080"/>
          </a:xfrm>
          <a:prstGeom prst="ellipse">
            <a:avLst/>
          </a:prstGeom>
          <a:solidFill>
            <a:srgbClr val="0070C0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algn="ctr"/>
            <a:r>
              <a:rPr lang="en-US" sz="11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Division</a:t>
            </a:r>
            <a:endParaRPr lang="en-US" sz="11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B75C7DDE-2AF6-CE07-DB86-D00FA4275385}"/>
              </a:ext>
            </a:extLst>
          </p:cNvPr>
          <p:cNvSpPr>
            <a:spLocks noChangeAspect="1"/>
          </p:cNvSpPr>
          <p:nvPr>
            <p:custDataLst>
              <p:tags r:id="rId2"/>
            </p:custDataLst>
          </p:nvPr>
        </p:nvSpPr>
        <p:spPr>
          <a:xfrm>
            <a:off x="9260185" y="3605941"/>
            <a:ext cx="895785" cy="640080"/>
          </a:xfrm>
          <a:prstGeom prst="ellipse">
            <a:avLst/>
          </a:prstGeom>
          <a:solidFill>
            <a:srgbClr val="0070C0"/>
          </a:solidFill>
          <a:ln w="9525"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algn="ctr"/>
            <a:r>
              <a:rPr lang="en-US" sz="110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Division</a:t>
            </a:r>
            <a:endParaRPr lang="en-US" sz="1100" dirty="0">
              <a:solidFill>
                <a:schemeClr val="bg1"/>
              </a:solidFill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04DE066D-53AA-3F78-C1AC-8BB9DEF65D32}"/>
              </a:ext>
            </a:extLst>
          </p:cNvPr>
          <p:cNvSpPr/>
          <p:nvPr/>
        </p:nvSpPr>
        <p:spPr>
          <a:xfrm>
            <a:off x="1799091" y="2264573"/>
            <a:ext cx="866241" cy="339719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Contentious 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0ABED69-2E15-73C8-D2CC-48CAC7407055}"/>
              </a:ext>
            </a:extLst>
          </p:cNvPr>
          <p:cNvSpPr/>
          <p:nvPr/>
        </p:nvSpPr>
        <p:spPr>
          <a:xfrm>
            <a:off x="1799091" y="3858932"/>
            <a:ext cx="866241" cy="339719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Contentious 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17CD313B-E4C5-1E80-5AB2-67EC7721B761}"/>
              </a:ext>
            </a:extLst>
          </p:cNvPr>
          <p:cNvSpPr/>
          <p:nvPr/>
        </p:nvSpPr>
        <p:spPr>
          <a:xfrm>
            <a:off x="1818182" y="5174603"/>
            <a:ext cx="866241" cy="339719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0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More Contentious 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7378633B-3406-C0EF-840D-DF84459B0846}"/>
              </a:ext>
            </a:extLst>
          </p:cNvPr>
          <p:cNvSpPr>
            <a:spLocks noChangeAspect="1"/>
          </p:cNvSpPr>
          <p:nvPr>
            <p:custDataLst>
              <p:tags r:id="rId3"/>
            </p:custDataLst>
          </p:nvPr>
        </p:nvSpPr>
        <p:spPr>
          <a:xfrm>
            <a:off x="9260185" y="4901093"/>
            <a:ext cx="895785" cy="640080"/>
          </a:xfrm>
          <a:prstGeom prst="ellipse">
            <a:avLst/>
          </a:prstGeom>
          <a:solidFill>
            <a:schemeClr val="hlink"/>
          </a:solidFill>
          <a:ln w="9525">
            <a:solidFill>
              <a:schemeClr val="hlink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tIns="90000" bIns="90000" rtlCol="0" anchor="ctr" anchorCtr="0"/>
          <a:lstStyle/>
          <a:p>
            <a:pPr algn="ctr"/>
            <a:r>
              <a:rPr lang="en-US" sz="1100" dirty="0">
                <a:solidFill>
                  <a:schemeClr val="bg1"/>
                </a:solidFill>
                <a:latin typeface="Calibri" panose="020F0502020204030204" pitchFamily="34" charset="0"/>
                <a:cs typeface="Calibri" panose="020F0502020204030204" pitchFamily="34" charset="0"/>
              </a:rPr>
              <a:t>Sales</a:t>
            </a:r>
          </a:p>
        </p:txBody>
      </p:sp>
      <p:graphicFrame>
        <p:nvGraphicFramePr>
          <p:cNvPr id="13" name="Group 14">
            <a:extLst>
              <a:ext uri="{FF2B5EF4-FFF2-40B4-BE49-F238E27FC236}">
                <a16:creationId xmlns:a16="http://schemas.microsoft.com/office/drawing/2014/main" id="{0E86AA18-1D06-553A-9ED8-5EA2A9BBB59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59699084"/>
              </p:ext>
            </p:extLst>
          </p:nvPr>
        </p:nvGraphicFramePr>
        <p:xfrm>
          <a:off x="1802404" y="969174"/>
          <a:ext cx="8590504" cy="4639146"/>
        </p:xfrm>
        <a:graphic>
          <a:graphicData uri="http://schemas.openxmlformats.org/drawingml/2006/table">
            <a:tbl>
              <a:tblPr bandRow="1">
                <a:tableStyleId>{EB344D84-9AFB-497E-A393-DC336BA19D2E}</a:tableStyleId>
              </a:tblPr>
              <a:tblGrid>
                <a:gridCol w="120686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33881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7987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346197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899897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64818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dk1"/>
                          </a:solidFill>
                          <a:effectLst/>
                          <a:latin typeface="+mn-lt"/>
                          <a:cs typeface="+mn-cs"/>
                        </a:rPr>
                        <a:t>Key Tension Areas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84406" marR="84406" marT="91440" marB="91440" anchor="b" horzOverflow="overflow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Forum / Process</a:t>
                      </a:r>
                    </a:p>
                  </a:txBody>
                  <a:tcPr marL="84406" marR="84406" marT="91440" marB="91440" anchor="b" horzOverflow="overflow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1" u="none" strike="noStrike" cap="none" normalizeH="0" baseline="0" dirty="0">
                          <a:ln>
                            <a:noFill/>
                          </a:ln>
                          <a:effectLst/>
                          <a:latin typeface="+mn-lt"/>
                        </a:rPr>
                        <a:t>Description, Current Problem, New Outcomes</a:t>
                      </a: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84406" marR="84406" marT="91440" marB="91440" anchor="b" horzOverflow="overflow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84406" marR="84406" marT="91440" marB="91440" anchor="b" horzOverflow="overflow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4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lt"/>
                        <a:cs typeface="Arial" charset="0"/>
                      </a:endParaRPr>
                    </a:p>
                  </a:txBody>
                  <a:tcPr marL="84406" marR="84406" marT="91440" marB="91440" anchor="b" horzOverflow="overflow">
                    <a:lnL>
                      <a:noFill/>
                    </a:lnL>
                    <a:lnR>
                      <a:noFill/>
                    </a:lnR>
                    <a:lnT w="254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782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New product and packaging innovation growth plans</a:t>
                      </a:r>
                    </a:p>
                  </a:txBody>
                  <a:tcPr marL="84406" marR="84406" marT="91440" marB="91440" anchor="ctr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Need a forum and process to roll up annual innovation reviews with RQNT</a:t>
                      </a:r>
                    </a:p>
                  </a:txBody>
                  <a:tcPr marL="84406" marR="84406"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10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Translate</a:t>
                      </a:r>
                      <a:r>
                        <a:rPr lang="en-US" sz="1100" baseline="0" dirty="0">
                          <a:solidFill>
                            <a:schemeClr val="bg2">
                              <a:lumMod val="25000"/>
                            </a:schemeClr>
                          </a:solidFill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 KNA strategy into programs for product and package innovation (0-3 years)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>
                            <a:lumMod val="95000"/>
                            <a:lumOff val="5000"/>
                          </a:srgbClr>
                        </a:buClr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BU-driven investments consistent with GGS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>
                            <a:lumMod val="95000"/>
                            <a:lumOff val="5000"/>
                          </a:srgbClr>
                        </a:buClr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Strat and annual plans logically sequenced to assure the right category targets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>
                            <a:lumMod val="95000"/>
                            <a:lumOff val="5000"/>
                          </a:srgbClr>
                        </a:buClr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Greater linkage with global category teams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>
                            <a:lumMod val="95000"/>
                            <a:lumOff val="5000"/>
                          </a:srgbClr>
                        </a:buClr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Less sustaining and more breakthrough</a:t>
                      </a:r>
                    </a:p>
                  </a:txBody>
                  <a:tcPr marL="84406" marR="84406"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  <a:p>
                      <a:pPr marL="0" marR="0" lvl="0" indent="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>
                            <a:lumMod val="95000"/>
                            <a:lumOff val="5000"/>
                          </a:srgbClr>
                        </a:buClr>
                        <a:buSzTx/>
                        <a:buFont typeface="Arial" pitchFamily="34" charset="0"/>
                        <a:buNone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4406" marR="84406"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>
                            <a:lumMod val="95000"/>
                            <a:lumOff val="5000"/>
                          </a:srgbClr>
                        </a:buClr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4406" marR="84406" marT="91440" marB="91440" horzOverflow="overflow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108571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Assortment, price/pack, RGM and trade spend</a:t>
                      </a:r>
                    </a:p>
                  </a:txBody>
                  <a:tcPr marL="84406" marR="84406" marT="91440" marB="91440" anchor="ctr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Change sales metrics &amp; incentives; audit total trade spend on regular cycle; fix TPM process/data</a:t>
                      </a:r>
                    </a:p>
                  </a:txBody>
                  <a:tcPr marL="84406" marR="84406" marT="91440" marB="91440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Assortment, price/pack architecture, and trade spend in market align directly with strategy with sustainable efficiencies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Need accountability and consequences for actual trade spend vs. today; TPM data not complete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RGM architecture and budget allocation fully owned by each BU – but elevate other channels in decision process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More easily resolved with shift of bars to Breakfast (excluding Kashi)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Define level of delegation to account leader and reduce escalations</a:t>
                      </a:r>
                    </a:p>
                  </a:txBody>
                  <a:tcPr marL="84406" marR="84406" marT="91440" marB="91440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2060"/>
                        </a:buClr>
                        <a:buSzTx/>
                        <a:buFontTx/>
                        <a:buNone/>
                        <a:tabLst/>
                        <a:defRPr/>
                      </a:pPr>
                      <a:endParaRPr kumimoji="0" lang="en-US" sz="1100" b="1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4406" marR="84406" marT="91440" marB="91440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>
                            <a:lumMod val="95000"/>
                            <a:lumOff val="5000"/>
                          </a:srgbClr>
                        </a:buClr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4406" marR="84406" marT="91440" marB="91440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9074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Trade spend management</a:t>
                      </a:r>
                    </a:p>
                  </a:txBody>
                  <a:tcPr marL="84406" marR="84406" marT="91440" marB="91440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TPM, IBP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2">
                              <a:lumMod val="25000"/>
                            </a:schemeClr>
                          </a:solidFill>
                          <a:effectLst/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(Must align separate TPM processes)</a:t>
                      </a:r>
                    </a:p>
                  </a:txBody>
                  <a:tcPr marL="84406" marR="84406" marT="91440" marB="91440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Sales builds and manages customer trade plans based on division-led pricing strategy and clear trade rates per category (cannot be shifted across categories)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X-functional category teams set plans, including heavy sales and retailer insight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Sales defines price points, mix, etc.</a:t>
                      </a:r>
                    </a:p>
                    <a:p>
                      <a:pPr marL="171450" marR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r>
                        <a:rPr kumimoji="0" lang="en-US" sz="1100" b="0" i="0" u="none" strike="noStrike" kern="1200" cap="none" spc="0" normalizeH="0" baseline="0" noProof="0" dirty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</a:rPr>
                        <a:t>Sales makes real time calls among customers</a:t>
                      </a:r>
                    </a:p>
                  </a:txBody>
                  <a:tcPr marL="84406" marR="84406" marT="91440" marB="91440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>
                            <a:lumMod val="95000"/>
                            <a:lumOff val="5000"/>
                          </a:srgbClr>
                        </a:buClr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4406" marR="84406" marT="91440" marB="91440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ts val="0"/>
                        </a:spcAft>
                        <a:buClr>
                          <a:srgbClr val="000000">
                            <a:lumMod val="95000"/>
                            <a:lumOff val="5000"/>
                          </a:srgbClr>
                        </a:buClr>
                        <a:buSzTx/>
                        <a:buFont typeface="Arial" pitchFamily="34" charset="0"/>
                        <a:buChar char="•"/>
                        <a:tabLst/>
                        <a:defRPr/>
                      </a:pPr>
                      <a:endParaRPr kumimoji="0" lang="en-US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4406" marR="84406" marT="91440" marB="91440" horzOverflow="overflow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65000"/>
                        </a:schemeClr>
                      </a:solidFill>
                      <a:prstDash val="lgDash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4" name="Oval 13">
            <a:extLst>
              <a:ext uri="{FF2B5EF4-FFF2-40B4-BE49-F238E27FC236}">
                <a16:creationId xmlns:a16="http://schemas.microsoft.com/office/drawing/2014/main" id="{1D4620CB-E58E-AA2D-FE9A-4600C0D243C4}"/>
              </a:ext>
            </a:extLst>
          </p:cNvPr>
          <p:cNvSpPr/>
          <p:nvPr/>
        </p:nvSpPr>
        <p:spPr>
          <a:xfrm>
            <a:off x="9260185" y="1883573"/>
            <a:ext cx="968723" cy="640080"/>
          </a:xfrm>
          <a:prstGeom prst="ellipse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Global BU Mktg</a:t>
            </a:r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508C6FCF-ACCD-66EB-FEB3-4D9C35DF133C}"/>
              </a:ext>
            </a:extLst>
          </p:cNvPr>
          <p:cNvSpPr/>
          <p:nvPr/>
        </p:nvSpPr>
        <p:spPr>
          <a:xfrm>
            <a:off x="9223715" y="3617581"/>
            <a:ext cx="968723" cy="640080"/>
          </a:xfrm>
          <a:prstGeom prst="ellipse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Global BU Mktg</a:t>
            </a:r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E049BE2-9856-6995-E6AB-07F9294D6935}"/>
              </a:ext>
            </a:extLst>
          </p:cNvPr>
          <p:cNvSpPr/>
          <p:nvPr/>
        </p:nvSpPr>
        <p:spPr>
          <a:xfrm>
            <a:off x="9221847" y="4901672"/>
            <a:ext cx="968723" cy="640080"/>
          </a:xfrm>
          <a:prstGeom prst="ellipse">
            <a:avLst/>
          </a:prstGeom>
          <a:solidFill>
            <a:schemeClr val="tx2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200" dirty="0">
                <a:latin typeface="Calibri" panose="020F0502020204030204" pitchFamily="34" charset="0"/>
                <a:cs typeface="Calibri" panose="020F0502020204030204" pitchFamily="34" charset="0"/>
              </a:rPr>
              <a:t>Region Sales</a:t>
            </a:r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83FCF8AC-9BEB-7412-627F-3AAEE6C03705}"/>
              </a:ext>
            </a:extLst>
          </p:cNvPr>
          <p:cNvSpPr/>
          <p:nvPr/>
        </p:nvSpPr>
        <p:spPr>
          <a:xfrm>
            <a:off x="1747849" y="5146837"/>
            <a:ext cx="968723" cy="43411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latin typeface="Calibri" panose="020F0502020204030204" pitchFamily="34" charset="0"/>
              <a:cs typeface="Calibri" panose="020F0502020204030204" pitchFamily="34" charset="0"/>
            </a:endParaRP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C5CC85B0-495B-2E1E-1C3F-C54FEC2A07F5}"/>
              </a:ext>
            </a:extLst>
          </p:cNvPr>
          <p:cNvSpPr txBox="1"/>
          <p:nvPr/>
        </p:nvSpPr>
        <p:spPr>
          <a:xfrm>
            <a:off x="9003379" y="1074993"/>
            <a:ext cx="1389529" cy="523220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1400" b="1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cs typeface="Calibri" panose="020F0502020204030204" pitchFamily="34" charset="0"/>
              </a:rPr>
              <a:t>Decision Captain</a:t>
            </a:r>
          </a:p>
        </p:txBody>
      </p: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4F1852D8-B131-3D97-E900-96560F907FAA}"/>
              </a:ext>
            </a:extLst>
          </p:cNvPr>
          <p:cNvCxnSpPr>
            <a:cxnSpLocks/>
          </p:cNvCxnSpPr>
          <p:nvPr/>
        </p:nvCxnSpPr>
        <p:spPr>
          <a:xfrm>
            <a:off x="1800252" y="1607178"/>
            <a:ext cx="0" cy="424776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EE99F246-710B-DCC3-1947-DFDF7185425A}"/>
              </a:ext>
            </a:extLst>
          </p:cNvPr>
          <p:cNvCxnSpPr>
            <a:cxnSpLocks/>
          </p:cNvCxnSpPr>
          <p:nvPr/>
        </p:nvCxnSpPr>
        <p:spPr>
          <a:xfrm>
            <a:off x="10392908" y="1632167"/>
            <a:ext cx="0" cy="424776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5" name="Straight Connector 24">
            <a:extLst>
              <a:ext uri="{FF2B5EF4-FFF2-40B4-BE49-F238E27FC236}">
                <a16:creationId xmlns:a16="http://schemas.microsoft.com/office/drawing/2014/main" id="{9AEBAE24-5706-CE86-924D-9348DEE8FD9E}"/>
              </a:ext>
            </a:extLst>
          </p:cNvPr>
          <p:cNvCxnSpPr>
            <a:cxnSpLocks/>
          </p:cNvCxnSpPr>
          <p:nvPr/>
        </p:nvCxnSpPr>
        <p:spPr>
          <a:xfrm flipH="1">
            <a:off x="1799091" y="5879927"/>
            <a:ext cx="8593817" cy="0"/>
          </a:xfrm>
          <a:prstGeom prst="line">
            <a:avLst/>
          </a:prstGeom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Slide Number Placeholder 2">
            <a:extLst>
              <a:ext uri="{FF2B5EF4-FFF2-40B4-BE49-F238E27FC236}">
                <a16:creationId xmlns:a16="http://schemas.microsoft.com/office/drawing/2014/main" id="{FC5D1DB6-1DE5-BA90-9194-960E4F6BAA49}"/>
              </a:ext>
            </a:extLst>
          </p:cNvPr>
          <p:cNvSpPr txBox="1">
            <a:spLocks/>
          </p:cNvSpPr>
          <p:nvPr/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fld id="{FFE48B9C-D722-8D46-8CB7-AC16E7BFDAF2}" type="slidenum">
              <a:rPr lang="en-US" sz="120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pPr algn="r"/>
              <a:t>1</a:t>
            </a:fld>
            <a:endParaRPr lang="en-US" sz="120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3C0C77BD-FA22-D5F7-2744-884F2DC7FC0E}"/>
              </a:ext>
            </a:extLst>
          </p:cNvPr>
          <p:cNvSpPr txBox="1"/>
          <p:nvPr/>
        </p:nvSpPr>
        <p:spPr>
          <a:xfrm>
            <a:off x="487279" y="246575"/>
            <a:ext cx="10470778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0">
              <a:spcBef>
                <a:spcPts val="600"/>
              </a:spcBef>
              <a:spcAft>
                <a:spcPts val="600"/>
              </a:spcAft>
              <a:buNone/>
            </a:pPr>
            <a:r>
              <a:rPr lang="en-US" b="1" kern="0" dirty="0">
                <a:solidFill>
                  <a:srgbClr val="0E2841"/>
                </a:solidFill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D</a:t>
            </a:r>
            <a:r>
              <a:rPr lang="en-US" sz="1800" b="1" kern="0" dirty="0">
                <a:solidFill>
                  <a:srgbClr val="0E284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ecision rights table example 2: </a:t>
            </a:r>
            <a:r>
              <a:rPr lang="en-US" sz="1800" kern="0" dirty="0">
                <a:solidFill>
                  <a:srgbClr val="0E2841"/>
                </a:solidFill>
                <a:effectLst/>
                <a:latin typeface="Calibri" panose="020F050202020403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Expanded in a food and beverage company (focus on high-value decisions). </a:t>
            </a:r>
            <a:endParaRPr lang="en-US" sz="2000" kern="100" dirty="0">
              <a:effectLst/>
              <a:latin typeface="Calibri" panose="020F0502020204030204" pitchFamily="34" charset="0"/>
              <a:ea typeface="Aptos" panose="020B0004020202020204" pitchFamily="34" charset="0"/>
              <a:cs typeface="Calibri" panose="020F0502020204030204" pitchFamily="34" charset="0"/>
            </a:endParaRPr>
          </a:p>
        </p:txBody>
      </p:sp>
      <p:sp>
        <p:nvSpPr>
          <p:cNvPr id="23" name="Footer Placeholder 1">
            <a:extLst>
              <a:ext uri="{FF2B5EF4-FFF2-40B4-BE49-F238E27FC236}">
                <a16:creationId xmlns:a16="http://schemas.microsoft.com/office/drawing/2014/main" id="{4A3CB553-16B1-40B2-B7C4-0FAF8967AFA3}"/>
              </a:ext>
            </a:extLst>
          </p:cNvPr>
          <p:cNvSpPr txBox="1">
            <a:spLocks/>
          </p:cNvSpPr>
          <p:nvPr/>
        </p:nvSpPr>
        <p:spPr>
          <a:xfrm>
            <a:off x="440267" y="6390021"/>
            <a:ext cx="1905000" cy="3651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(c) </a:t>
            </a:r>
            <a:r>
              <a:rPr lang="en-US" sz="1200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Kates</a:t>
            </a:r>
            <a:r>
              <a:rPr lang="en-US" sz="12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and Kesler 2026</a:t>
            </a:r>
          </a:p>
        </p:txBody>
      </p:sp>
      <p:sp>
        <p:nvSpPr>
          <p:cNvPr id="26" name="Footer Placeholder 12">
            <a:extLst>
              <a:ext uri="{FF2B5EF4-FFF2-40B4-BE49-F238E27FC236}">
                <a16:creationId xmlns:a16="http://schemas.microsoft.com/office/drawing/2014/main" id="{83673BC9-A1B6-7B79-041F-DBE01D1D8484}"/>
              </a:ext>
            </a:extLst>
          </p:cNvPr>
          <p:cNvSpPr txBox="1">
            <a:spLocks/>
          </p:cNvSpPr>
          <p:nvPr/>
        </p:nvSpPr>
        <p:spPr>
          <a:xfrm>
            <a:off x="9469436" y="6310311"/>
            <a:ext cx="1947333" cy="365125"/>
          </a:xfrm>
          <a:prstGeom prst="rect">
            <a:avLst/>
          </a:prstGeom>
          <a:solidFill>
            <a:schemeClr val="bg1"/>
          </a:solidFill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tx1">
                    <a:tint val="82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r"/>
            <a:r>
              <a:rPr lang="en-US" dirty="0"/>
              <a:t>M3.15</a:t>
            </a:r>
          </a:p>
        </p:txBody>
      </p:sp>
      <p:sp>
        <p:nvSpPr>
          <p:cNvPr id="27" name="Rectangle 26">
            <a:extLst>
              <a:ext uri="{FF2B5EF4-FFF2-40B4-BE49-F238E27FC236}">
                <a16:creationId xmlns:a16="http://schemas.microsoft.com/office/drawing/2014/main" id="{95022C31-F7CC-7A14-133D-9D768EACD4E4}"/>
              </a:ext>
            </a:extLst>
          </p:cNvPr>
          <p:cNvSpPr/>
          <p:nvPr/>
        </p:nvSpPr>
        <p:spPr>
          <a:xfrm>
            <a:off x="11565467" y="6510867"/>
            <a:ext cx="338666" cy="347133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19953710"/>
      </p:ext>
    </p:extLst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bItbvNvoUiAR9Gus60UHg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bItbvNvoUiAR9Gus60UHg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bbItbvNvoUiAR9Gus60UHg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82114</TotalTime>
  <Words>294</Words>
  <Application>Microsoft Macintosh PowerPoint</Application>
  <PresentationFormat>Widescreen</PresentationFormat>
  <Paragraphs>41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Aptos</vt:lpstr>
      <vt:lpstr>Aptos Display</vt:lpstr>
      <vt:lpstr>Arial</vt:lpstr>
      <vt:lpstr>Calibri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Gregory Kesler</dc:creator>
  <cp:lastModifiedBy>Sarah Williams</cp:lastModifiedBy>
  <cp:revision>474</cp:revision>
  <cp:lastPrinted>2026-01-03T16:08:46Z</cp:lastPrinted>
  <dcterms:created xsi:type="dcterms:W3CDTF">2025-09-26T19:52:17Z</dcterms:created>
  <dcterms:modified xsi:type="dcterms:W3CDTF">2026-07-16T19:41:34Z</dcterms:modified>
</cp:coreProperties>
</file>