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147470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549" autoAdjust="0"/>
    <p:restoredTop sz="96949" autoAdjust="0"/>
  </p:normalViewPr>
  <p:slideViewPr>
    <p:cSldViewPr snapToGrid="0">
      <p:cViewPr varScale="1">
        <p:scale>
          <a:sx n="127" d="100"/>
          <a:sy n="127" d="100"/>
        </p:scale>
        <p:origin x="117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DADFB-474B-EF43-AAFD-782E6596F5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97301-2983-AE4C-AA87-F4FBB7198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F29-BC49-1D74-2663-4235E0D2C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CFC72-AF5A-3859-B347-5F2A81E3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F7FC-F2DF-0E03-7DE6-3C27EBF1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B737C-C5FB-5A6D-9383-ADF9F6DA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EE8D1-6494-841E-49F2-F5C4530F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3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4ED5-870A-98A6-76D3-509B61796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72A9D-914B-6F8E-A3D0-00EE85DC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18029-C865-A3CB-61FC-825C4A88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4A87-6FB0-7C57-FC8A-2E191C31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14BE1-3FD9-AA21-B043-AE3AAD7F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1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85347-2221-FB20-3D1F-45D0B61B2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78E2A-0B1B-5432-D184-68297B5ED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022EE-9E9F-3351-6C5D-D910D22DF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0E52-71C9-5492-5B4D-B25B6616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3E488-DECE-9E5A-0B25-71CC7F9B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354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ong 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6932053-4726-7349-81AC-C30E18E782FB}"/>
              </a:ext>
            </a:extLst>
          </p:cNvPr>
          <p:cNvSpPr txBox="1">
            <a:spLocks/>
          </p:cNvSpPr>
          <p:nvPr userDrawn="1"/>
        </p:nvSpPr>
        <p:spPr>
          <a:xfrm>
            <a:off x="11506202" y="6519009"/>
            <a:ext cx="304799" cy="20637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F9AC08D-23A9-440E-BCB9-AA1E9877CC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234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1A9F-47CB-EF1D-45C0-245E09D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406BB-42DB-B36C-BC8D-ACE568CD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FE435-F9BE-52AF-FD30-581D69F4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 and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674BD-AB1C-3AC2-0267-A04905F9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6EA28-635D-1B87-529D-2C5EAC49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C414-4E4A-EEB8-DF27-FD386AF49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AC2B4-A9ED-7E44-79E0-67685B26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DA3F2-E129-CC32-3970-F6D28B77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F385-6670-2EFF-10E7-EE5BA47F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5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2A6F-39D3-558C-2C1B-D9D244D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F339-FFAF-DE36-3580-4C83739D7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66B36-D151-207B-D1AA-FD8AEA7E2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8631-5F35-ADBA-8168-B1B1A12B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A35C3-C79D-440E-E6AD-938E88F6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137FB-7833-716D-3C1D-42739477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4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0F08-B857-EC86-7095-F211965A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D3679-0138-E460-25CA-E7FCA73A7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FC68F-0729-622B-1D1B-0A043DB81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AA526-9020-155F-9B3D-F11221108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35930-F860-60EA-AB30-B667965AB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FDE1B-B093-5DD9-FD3D-13E9D48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22B638-6DFB-04CE-E0E1-C94D3737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A995D-91A3-BFD5-F15D-AF340D45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5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E568E-A90F-6855-1D80-8F53EA4F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401F8-FC9F-386B-2AB9-82825436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0" y="6356350"/>
            <a:ext cx="2345267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44A5E-44BE-A4D6-1268-5789E8B0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8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B655FD-77E8-FA44-7F80-B1C33A8E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B995E-882E-513F-9F3A-68057EB1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5AAB3-69C7-E749-2414-9BCBD5F6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2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32F8-BCA4-B014-829B-7EEF41E95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FFDA-BC2F-3675-8FAE-E7F3E1CA9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A1D66-0900-B3CC-A1AD-37E0A8695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07A44-3F2F-4F78-3E64-D7019DC9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BA641-F64C-EAEF-328A-57A5A839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88681-A2A4-1ED4-6415-23ACB831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22D1-2640-1E98-61FD-73DC0B6F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FE46B9-E866-0C32-6B3A-DC59EECDA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3FD68-C009-4826-4F38-DA7B2C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07DB6-7CEF-AA77-87E6-EF24DA2F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92003-1BD2-50C3-490B-365592BA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EDE92-21BF-4621-550F-6B16514DE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F3DD6-6826-EAEC-A2E5-B4E0AA279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13973-D5E5-2F66-EBE8-310FBC343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33CAB-6073-E27A-8065-7939B5B1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F588-95B4-BFD1-2C15-838943134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D1C4-C1AF-3DF5-5295-84D53BA14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Callout 3">
            <a:extLst>
              <a:ext uri="{FF2B5EF4-FFF2-40B4-BE49-F238E27FC236}">
                <a16:creationId xmlns:a16="http://schemas.microsoft.com/office/drawing/2014/main" id="{5C335B4C-425F-9C8C-5F78-65F11B025A2B}"/>
              </a:ext>
            </a:extLst>
          </p:cNvPr>
          <p:cNvSpPr/>
          <p:nvPr/>
        </p:nvSpPr>
        <p:spPr>
          <a:xfrm>
            <a:off x="3382534" y="1555898"/>
            <a:ext cx="1371600" cy="9906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9559"/>
            </a:avLst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Develop Vision &amp; Strategy</a:t>
            </a:r>
          </a:p>
        </p:txBody>
      </p:sp>
      <p:sp>
        <p:nvSpPr>
          <p:cNvPr id="5" name="Right Arrow Callout 4">
            <a:extLst>
              <a:ext uri="{FF2B5EF4-FFF2-40B4-BE49-F238E27FC236}">
                <a16:creationId xmlns:a16="http://schemas.microsoft.com/office/drawing/2014/main" id="{92B571EC-D63C-1F6A-57EA-A7B5290EA722}"/>
              </a:ext>
            </a:extLst>
          </p:cNvPr>
          <p:cNvSpPr/>
          <p:nvPr/>
        </p:nvSpPr>
        <p:spPr>
          <a:xfrm>
            <a:off x="4754134" y="1555898"/>
            <a:ext cx="1371600" cy="9906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0081"/>
            </a:avLst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Design and Develop Products &amp; Services</a:t>
            </a:r>
          </a:p>
        </p:txBody>
      </p:sp>
      <p:sp>
        <p:nvSpPr>
          <p:cNvPr id="6" name="Right Arrow Callout 5">
            <a:extLst>
              <a:ext uri="{FF2B5EF4-FFF2-40B4-BE49-F238E27FC236}">
                <a16:creationId xmlns:a16="http://schemas.microsoft.com/office/drawing/2014/main" id="{6ADC23A9-6061-8606-2AAC-331DF76B77E7}"/>
              </a:ext>
            </a:extLst>
          </p:cNvPr>
          <p:cNvSpPr/>
          <p:nvPr/>
        </p:nvSpPr>
        <p:spPr>
          <a:xfrm>
            <a:off x="6125734" y="1562266"/>
            <a:ext cx="1371600" cy="9906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0081"/>
            </a:avLst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Market and Sell Products and Services</a:t>
            </a:r>
          </a:p>
        </p:txBody>
      </p:sp>
      <p:sp>
        <p:nvSpPr>
          <p:cNvPr id="7" name="Right Arrow Callout 6">
            <a:extLst>
              <a:ext uri="{FF2B5EF4-FFF2-40B4-BE49-F238E27FC236}">
                <a16:creationId xmlns:a16="http://schemas.microsoft.com/office/drawing/2014/main" id="{F42FF154-9455-F5A2-EC6F-D5B94A0D8B24}"/>
              </a:ext>
            </a:extLst>
          </p:cNvPr>
          <p:cNvSpPr/>
          <p:nvPr/>
        </p:nvSpPr>
        <p:spPr>
          <a:xfrm>
            <a:off x="7497334" y="1544489"/>
            <a:ext cx="1371600" cy="9906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9040"/>
            </a:avLst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Deliver Products and Services</a:t>
            </a:r>
          </a:p>
        </p:txBody>
      </p:sp>
      <p:sp>
        <p:nvSpPr>
          <p:cNvPr id="8" name="Right Arrow Callout 7">
            <a:extLst>
              <a:ext uri="{FF2B5EF4-FFF2-40B4-BE49-F238E27FC236}">
                <a16:creationId xmlns:a16="http://schemas.microsoft.com/office/drawing/2014/main" id="{45FF6037-27D3-CADB-837B-4907B78097D3}"/>
              </a:ext>
            </a:extLst>
          </p:cNvPr>
          <p:cNvSpPr/>
          <p:nvPr/>
        </p:nvSpPr>
        <p:spPr>
          <a:xfrm>
            <a:off x="8868934" y="1544489"/>
            <a:ext cx="1371600" cy="9906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9560"/>
            </a:avLst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Manage Customer Service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D58BA1-16B1-1522-5407-3B41A158C3B9}"/>
              </a:ext>
            </a:extLst>
          </p:cNvPr>
          <p:cNvSpPr txBox="1"/>
          <p:nvPr/>
        </p:nvSpPr>
        <p:spPr>
          <a:xfrm>
            <a:off x="1760264" y="2644711"/>
            <a:ext cx="1456312" cy="738664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Global Business Unit GM</a:t>
            </a:r>
          </a:p>
          <a:p>
            <a:pPr algn="ctr"/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D2FF95D-7B4A-B254-CD05-FCD2227CE92C}"/>
              </a:ext>
            </a:extLst>
          </p:cNvPr>
          <p:cNvSpPr txBox="1"/>
          <p:nvPr/>
        </p:nvSpPr>
        <p:spPr>
          <a:xfrm>
            <a:off x="1775434" y="3486484"/>
            <a:ext cx="1441142" cy="738664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Regional Commercial VP</a:t>
            </a:r>
          </a:p>
          <a:p>
            <a:pPr algn="ctr"/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DDC9FEB-044A-DF50-CE8A-423F2A1A3AEC}"/>
              </a:ext>
            </a:extLst>
          </p:cNvPr>
          <p:cNvSpPr txBox="1"/>
          <p:nvPr/>
        </p:nvSpPr>
        <p:spPr>
          <a:xfrm>
            <a:off x="1767849" y="4328257"/>
            <a:ext cx="1441142" cy="738664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Operations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Lead</a:t>
            </a:r>
          </a:p>
          <a:p>
            <a:pPr algn="ctr"/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AC1D29FB-5B50-3632-2F4B-D4BEC40C60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4328454"/>
              </p:ext>
            </p:extLst>
          </p:nvPr>
        </p:nvGraphicFramePr>
        <p:xfrm>
          <a:off x="3289664" y="2644710"/>
          <a:ext cx="6858000" cy="2515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20208866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505821484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1220210907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1454716327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529882378"/>
                    </a:ext>
                  </a:extLst>
                </a:gridCol>
              </a:tblGrid>
              <a:tr h="815996">
                <a:tc>
                  <a:txBody>
                    <a:bodyPr/>
                    <a:lstStyle/>
                    <a:p>
                      <a:r>
                        <a:rPr lang="en-US" sz="13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Sets the growth strategy for the category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Defines the product road map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Defines pricing corridors for the offering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 b="0" dirty="0">
                        <a:solidFill>
                          <a:schemeClr val="tx1">
                            <a:lumMod val="5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 b="0" dirty="0">
                        <a:solidFill>
                          <a:schemeClr val="tx1">
                            <a:lumMod val="5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6364756"/>
                  </a:ext>
                </a:extLst>
              </a:tr>
              <a:tr h="815996">
                <a:tc>
                  <a:txBody>
                    <a:bodyPr/>
                    <a:lstStyle/>
                    <a:p>
                      <a:r>
                        <a:rPr lang="en-US" sz="13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Sets the integrated market strategy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Determines the overall offering for customers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Determines ad and promotion spend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Delivers and installs the offering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Decides warranty actions for customers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3738545"/>
                  </a:ext>
                </a:extLst>
              </a:tr>
              <a:tr h="815996">
                <a:tc>
                  <a:txBody>
                    <a:bodyPr/>
                    <a:lstStyle/>
                    <a:p>
                      <a:r>
                        <a:rPr lang="en-US" sz="13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Sets manufacturing strategy / footprint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Decides make vs. buy for product components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 b="0" dirty="0">
                        <a:solidFill>
                          <a:schemeClr val="tx1">
                            <a:lumMod val="5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Decides logistics and warehouse footprint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 b="0" dirty="0">
                        <a:solidFill>
                          <a:schemeClr val="tx1">
                            <a:lumMod val="5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7586162"/>
                  </a:ext>
                </a:extLst>
              </a:tr>
            </a:tbl>
          </a:graphicData>
        </a:graphic>
      </p:graphicFrame>
      <p:sp>
        <p:nvSpPr>
          <p:cNvPr id="18" name="Rectangle 17">
            <a:extLst>
              <a:ext uri="{FF2B5EF4-FFF2-40B4-BE49-F238E27FC236}">
                <a16:creationId xmlns:a16="http://schemas.microsoft.com/office/drawing/2014/main" id="{20EC0836-B0EC-6AF0-C3D7-1E16E59B19FA}"/>
              </a:ext>
            </a:extLst>
          </p:cNvPr>
          <p:cNvSpPr/>
          <p:nvPr/>
        </p:nvSpPr>
        <p:spPr>
          <a:xfrm>
            <a:off x="1966244" y="2057566"/>
            <a:ext cx="10595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Example: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1BF63EB-DB6D-0C5B-0F31-3751ED626256}"/>
              </a:ext>
            </a:extLst>
          </p:cNvPr>
          <p:cNvSpPr/>
          <p:nvPr/>
        </p:nvSpPr>
        <p:spPr>
          <a:xfrm>
            <a:off x="1775434" y="2057566"/>
            <a:ext cx="1456312" cy="587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14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Decision Captain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287E75D-E406-051F-2852-BEB69381BCB3}"/>
              </a:ext>
            </a:extLst>
          </p:cNvPr>
          <p:cNvSpPr txBox="1"/>
          <p:nvPr/>
        </p:nvSpPr>
        <p:spPr>
          <a:xfrm>
            <a:off x="705331" y="262789"/>
            <a:ext cx="107006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b="1" kern="0" dirty="0">
                <a:solidFill>
                  <a:srgbClr val="0E284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Decision areas mapped to business process: </a:t>
            </a:r>
            <a:r>
              <a:rPr lang="en-US" sz="1800" kern="0" dirty="0">
                <a:solidFill>
                  <a:srgbClr val="0E284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Simple decision rights with designated decision captains.</a:t>
            </a:r>
            <a:endParaRPr lang="en-US" sz="2000" kern="1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Footer Placeholder 1">
            <a:extLst>
              <a:ext uri="{FF2B5EF4-FFF2-40B4-BE49-F238E27FC236}">
                <a16:creationId xmlns:a16="http://schemas.microsoft.com/office/drawing/2014/main" id="{506A384B-27BD-6CC8-8913-34B7AB50548F}"/>
              </a:ext>
            </a:extLst>
          </p:cNvPr>
          <p:cNvSpPr txBox="1">
            <a:spLocks/>
          </p:cNvSpPr>
          <p:nvPr/>
        </p:nvSpPr>
        <p:spPr>
          <a:xfrm>
            <a:off x="440267" y="6390021"/>
            <a:ext cx="19050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(c)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Kates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and Kesler 2026</a:t>
            </a:r>
          </a:p>
        </p:txBody>
      </p:sp>
      <p:sp>
        <p:nvSpPr>
          <p:cNvPr id="15" name="Footer Placeholder 12">
            <a:extLst>
              <a:ext uri="{FF2B5EF4-FFF2-40B4-BE49-F238E27FC236}">
                <a16:creationId xmlns:a16="http://schemas.microsoft.com/office/drawing/2014/main" id="{20168D30-1FE0-4E8E-6FAC-C42A4C79FD6A}"/>
              </a:ext>
            </a:extLst>
          </p:cNvPr>
          <p:cNvSpPr txBox="1">
            <a:spLocks/>
          </p:cNvSpPr>
          <p:nvPr/>
        </p:nvSpPr>
        <p:spPr>
          <a:xfrm>
            <a:off x="9469436" y="6310311"/>
            <a:ext cx="1947333" cy="3651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M3.13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5E14385-38EA-F421-9C9B-C513DB9AB4A4}"/>
              </a:ext>
            </a:extLst>
          </p:cNvPr>
          <p:cNvSpPr/>
          <p:nvPr/>
        </p:nvSpPr>
        <p:spPr>
          <a:xfrm>
            <a:off x="11565467" y="6510867"/>
            <a:ext cx="338666" cy="3471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8932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82115</TotalTime>
  <Words>121</Words>
  <Application>Microsoft Macintosh PowerPoint</Application>
  <PresentationFormat>Widescreen</PresentationFormat>
  <Paragraphs>25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Kesler</dc:creator>
  <cp:lastModifiedBy>Sarah Williams</cp:lastModifiedBy>
  <cp:revision>474</cp:revision>
  <cp:lastPrinted>2026-01-03T16:08:46Z</cp:lastPrinted>
  <dcterms:created xsi:type="dcterms:W3CDTF">2025-09-26T19:52:17Z</dcterms:created>
  <dcterms:modified xsi:type="dcterms:W3CDTF">2026-07-16T19:43:11Z</dcterms:modified>
</cp:coreProperties>
</file>