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8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B0629-231A-952A-D146-D4C842480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90DFAAA-F211-FE81-CAAF-E8A1D01504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416344"/>
              </p:ext>
            </p:extLst>
          </p:nvPr>
        </p:nvGraphicFramePr>
        <p:xfrm>
          <a:off x="2924009" y="1922836"/>
          <a:ext cx="6125885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5177">
                  <a:extLst>
                    <a:ext uri="{9D8B030D-6E8A-4147-A177-3AD203B41FA5}">
                      <a16:colId xmlns:a16="http://schemas.microsoft.com/office/drawing/2014/main" val="2977784051"/>
                    </a:ext>
                  </a:extLst>
                </a:gridCol>
                <a:gridCol w="1225177">
                  <a:extLst>
                    <a:ext uri="{9D8B030D-6E8A-4147-A177-3AD203B41FA5}">
                      <a16:colId xmlns:a16="http://schemas.microsoft.com/office/drawing/2014/main" val="3720128269"/>
                    </a:ext>
                  </a:extLst>
                </a:gridCol>
                <a:gridCol w="1225177">
                  <a:extLst>
                    <a:ext uri="{9D8B030D-6E8A-4147-A177-3AD203B41FA5}">
                      <a16:colId xmlns:a16="http://schemas.microsoft.com/office/drawing/2014/main" val="200922693"/>
                    </a:ext>
                  </a:extLst>
                </a:gridCol>
                <a:gridCol w="1225177">
                  <a:extLst>
                    <a:ext uri="{9D8B030D-6E8A-4147-A177-3AD203B41FA5}">
                      <a16:colId xmlns:a16="http://schemas.microsoft.com/office/drawing/2014/main" val="2839996929"/>
                    </a:ext>
                  </a:extLst>
                </a:gridCol>
                <a:gridCol w="1225177">
                  <a:extLst>
                    <a:ext uri="{9D8B030D-6E8A-4147-A177-3AD203B41FA5}">
                      <a16:colId xmlns:a16="http://schemas.microsoft.com/office/drawing/2014/main" val="24572369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Americas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Europe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Asia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China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LatAm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831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784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737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348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46964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7A96AD6-F1D9-4BF2-A35B-753BD68C64DC}"/>
              </a:ext>
            </a:extLst>
          </p:cNvPr>
          <p:cNvSpPr txBox="1"/>
          <p:nvPr/>
        </p:nvSpPr>
        <p:spPr>
          <a:xfrm>
            <a:off x="2115133" y="2440302"/>
            <a:ext cx="7650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Surgical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251879-BCAD-387F-03A5-0F0452B13088}"/>
              </a:ext>
            </a:extLst>
          </p:cNvPr>
          <p:cNvSpPr txBox="1"/>
          <p:nvPr/>
        </p:nvSpPr>
        <p:spPr>
          <a:xfrm>
            <a:off x="2109554" y="3080723"/>
            <a:ext cx="6665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Cardio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68200D-8B21-E400-084C-60B3CC60E117}"/>
              </a:ext>
            </a:extLst>
          </p:cNvPr>
          <p:cNvSpPr txBox="1"/>
          <p:nvPr/>
        </p:nvSpPr>
        <p:spPr>
          <a:xfrm>
            <a:off x="2109554" y="3717626"/>
            <a:ext cx="602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Renal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466CA6-E1EB-F180-80FF-702832CD2805}"/>
              </a:ext>
            </a:extLst>
          </p:cNvPr>
          <p:cNvSpPr txBox="1"/>
          <p:nvPr/>
        </p:nvSpPr>
        <p:spPr>
          <a:xfrm>
            <a:off x="1819842" y="4354529"/>
            <a:ext cx="1070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Pulmonary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6703B5-BE47-A4E5-E772-A27B00D26F04}"/>
              </a:ext>
            </a:extLst>
          </p:cNvPr>
          <p:cNvSpPr txBox="1"/>
          <p:nvPr/>
        </p:nvSpPr>
        <p:spPr>
          <a:xfrm rot="16200000">
            <a:off x="252393" y="3252458"/>
            <a:ext cx="2759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GLOBAL THERAPEUTIC AREAS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4F2517-BFEF-A35A-50FC-6ADF444B777A}"/>
              </a:ext>
            </a:extLst>
          </p:cNvPr>
          <p:cNvSpPr txBox="1"/>
          <p:nvPr/>
        </p:nvSpPr>
        <p:spPr>
          <a:xfrm>
            <a:off x="4697049" y="1615059"/>
            <a:ext cx="2759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REGIONAL MARKETS</a:t>
            </a:r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E7707B01-E18C-74AF-CCF3-5068E0DA3C94}"/>
              </a:ext>
            </a:extLst>
          </p:cNvPr>
          <p:cNvSpPr/>
          <p:nvPr/>
        </p:nvSpPr>
        <p:spPr>
          <a:xfrm>
            <a:off x="3384198" y="3083617"/>
            <a:ext cx="358588" cy="322729"/>
          </a:xfrm>
          <a:prstGeom prst="plus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Cross 11">
            <a:extLst>
              <a:ext uri="{FF2B5EF4-FFF2-40B4-BE49-F238E27FC236}">
                <a16:creationId xmlns:a16="http://schemas.microsoft.com/office/drawing/2014/main" id="{D82373EC-2FE9-48DC-2090-9C77BC88883B}"/>
              </a:ext>
            </a:extLst>
          </p:cNvPr>
          <p:cNvSpPr/>
          <p:nvPr/>
        </p:nvSpPr>
        <p:spPr>
          <a:xfrm>
            <a:off x="3384198" y="3778237"/>
            <a:ext cx="358588" cy="322729"/>
          </a:xfrm>
          <a:prstGeom prst="plus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Cross 12">
            <a:extLst>
              <a:ext uri="{FF2B5EF4-FFF2-40B4-BE49-F238E27FC236}">
                <a16:creationId xmlns:a16="http://schemas.microsoft.com/office/drawing/2014/main" id="{2AF5B2FB-00E8-0440-B142-748BCB3D43A4}"/>
              </a:ext>
            </a:extLst>
          </p:cNvPr>
          <p:cNvSpPr/>
          <p:nvPr/>
        </p:nvSpPr>
        <p:spPr>
          <a:xfrm>
            <a:off x="4571545" y="2468031"/>
            <a:ext cx="358588" cy="322729"/>
          </a:xfrm>
          <a:prstGeom prst="plus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ross 13">
            <a:extLst>
              <a:ext uri="{FF2B5EF4-FFF2-40B4-BE49-F238E27FC236}">
                <a16:creationId xmlns:a16="http://schemas.microsoft.com/office/drawing/2014/main" id="{A095D471-072D-93F0-BB97-B089AE59F6B6}"/>
              </a:ext>
            </a:extLst>
          </p:cNvPr>
          <p:cNvSpPr/>
          <p:nvPr/>
        </p:nvSpPr>
        <p:spPr>
          <a:xfrm>
            <a:off x="7023868" y="2474018"/>
            <a:ext cx="358588" cy="322729"/>
          </a:xfrm>
          <a:prstGeom prst="plus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Cross 14">
            <a:extLst>
              <a:ext uri="{FF2B5EF4-FFF2-40B4-BE49-F238E27FC236}">
                <a16:creationId xmlns:a16="http://schemas.microsoft.com/office/drawing/2014/main" id="{BCB59BB6-589C-38F3-53B2-C612A68F9BB7}"/>
              </a:ext>
            </a:extLst>
          </p:cNvPr>
          <p:cNvSpPr/>
          <p:nvPr/>
        </p:nvSpPr>
        <p:spPr>
          <a:xfrm>
            <a:off x="5807657" y="3717626"/>
            <a:ext cx="358588" cy="322729"/>
          </a:xfrm>
          <a:prstGeom prst="plus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ross 15">
            <a:extLst>
              <a:ext uri="{FF2B5EF4-FFF2-40B4-BE49-F238E27FC236}">
                <a16:creationId xmlns:a16="http://schemas.microsoft.com/office/drawing/2014/main" id="{2FFF0419-14A3-4270-F0E6-25CE84E797EE}"/>
              </a:ext>
            </a:extLst>
          </p:cNvPr>
          <p:cNvSpPr/>
          <p:nvPr/>
        </p:nvSpPr>
        <p:spPr>
          <a:xfrm>
            <a:off x="8198245" y="4339577"/>
            <a:ext cx="358588" cy="322729"/>
          </a:xfrm>
          <a:prstGeom prst="plus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ross 16">
            <a:extLst>
              <a:ext uri="{FF2B5EF4-FFF2-40B4-BE49-F238E27FC236}">
                <a16:creationId xmlns:a16="http://schemas.microsoft.com/office/drawing/2014/main" id="{81E756C1-1802-6856-4112-353BD77CF7DC}"/>
              </a:ext>
            </a:extLst>
          </p:cNvPr>
          <p:cNvSpPr/>
          <p:nvPr/>
        </p:nvSpPr>
        <p:spPr>
          <a:xfrm>
            <a:off x="7023868" y="3083617"/>
            <a:ext cx="358588" cy="322729"/>
          </a:xfrm>
          <a:prstGeom prst="plus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28FF7A-7F50-8DD8-A940-54775DE6AB72}"/>
              </a:ext>
            </a:extLst>
          </p:cNvPr>
          <p:cNvSpPr txBox="1"/>
          <p:nvPr/>
        </p:nvSpPr>
        <p:spPr>
          <a:xfrm>
            <a:off x="9029992" y="2481334"/>
            <a:ext cx="1346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= Global P&amp;L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802CD3-B794-C7F3-E934-8371E23EE26E}"/>
              </a:ext>
            </a:extLst>
          </p:cNvPr>
          <p:cNvSpPr txBox="1"/>
          <p:nvPr/>
        </p:nvSpPr>
        <p:spPr>
          <a:xfrm>
            <a:off x="9049894" y="3080639"/>
            <a:ext cx="1346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= Global P&amp;L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92E59F-2482-1C88-D2C5-CD85A2BDFE95}"/>
              </a:ext>
            </a:extLst>
          </p:cNvPr>
          <p:cNvSpPr txBox="1"/>
          <p:nvPr/>
        </p:nvSpPr>
        <p:spPr>
          <a:xfrm>
            <a:off x="9049893" y="3725101"/>
            <a:ext cx="1346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= Global P&amp;L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3090AE-8439-42A5-6C65-7D65EAE23EEC}"/>
              </a:ext>
            </a:extLst>
          </p:cNvPr>
          <p:cNvSpPr txBox="1"/>
          <p:nvPr/>
        </p:nvSpPr>
        <p:spPr>
          <a:xfrm>
            <a:off x="9029991" y="4369563"/>
            <a:ext cx="1346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= Global P&amp;L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8F8E07-4F0C-4C2E-4E93-CBEE089551F2}"/>
              </a:ext>
            </a:extLst>
          </p:cNvPr>
          <p:cNvSpPr txBox="1"/>
          <p:nvPr/>
        </p:nvSpPr>
        <p:spPr>
          <a:xfrm>
            <a:off x="4930133" y="5007885"/>
            <a:ext cx="2658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= Regional Market P&amp;Ls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04FB14C-2FCF-6B29-6B6A-57BB124F0C0D}"/>
              </a:ext>
            </a:extLst>
          </p:cNvPr>
          <p:cNvSpPr txBox="1"/>
          <p:nvPr/>
        </p:nvSpPr>
        <p:spPr>
          <a:xfrm>
            <a:off x="521789" y="247562"/>
            <a:ext cx="113553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Business-market handshake tool: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ey nodes in the matrix (crosses indicate highest growth potential).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598DF3A-FD4B-3E50-414A-F90F19B58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C85A78-0CCA-E7F4-7B0F-2DE23A1D8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 dirty="0"/>
          </a:p>
        </p:txBody>
      </p:sp>
      <p:sp>
        <p:nvSpPr>
          <p:cNvPr id="23" name="Footer Placeholder 12">
            <a:extLst>
              <a:ext uri="{FF2B5EF4-FFF2-40B4-BE49-F238E27FC236}">
                <a16:creationId xmlns:a16="http://schemas.microsoft.com/office/drawing/2014/main" id="{AFCD691E-21B2-1EC3-D0AE-C6E47052C369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M3.6</a:t>
            </a:r>
          </a:p>
        </p:txBody>
      </p:sp>
    </p:spTree>
    <p:extLst>
      <p:ext uri="{BB962C8B-B14F-4D97-AF65-F5344CB8AC3E}">
        <p14:creationId xmlns:p14="http://schemas.microsoft.com/office/powerpoint/2010/main" val="35604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82109</TotalTime>
  <Words>65</Words>
  <Application>Microsoft Macintosh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2026-07-16T19:32:56Z</dcterms:modified>
</cp:coreProperties>
</file>