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4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932053-4726-7349-81AC-C30E18E782FB}"/>
              </a:ext>
            </a:extLst>
          </p:cNvPr>
          <p:cNvSpPr txBox="1">
            <a:spLocks/>
          </p:cNvSpPr>
          <p:nvPr userDrawn="1"/>
        </p:nvSpPr>
        <p:spPr>
          <a:xfrm>
            <a:off x="11506202" y="6519009"/>
            <a:ext cx="304799" cy="20637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F9AC08D-23A9-440E-BCB9-AA1E9877CC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3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32D11D-8ACA-FBA7-7A0F-3CCA9C32B406}"/>
              </a:ext>
            </a:extLst>
          </p:cNvPr>
          <p:cNvSpPr txBox="1"/>
          <p:nvPr/>
        </p:nvSpPr>
        <p:spPr>
          <a:xfrm>
            <a:off x="0" y="306322"/>
            <a:ext cx="11808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0">
              <a:spcBef>
                <a:spcPts val="600"/>
              </a:spcBef>
              <a:buNone/>
            </a:pPr>
            <a:r>
              <a:rPr lang="en-US" sz="1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Center-led platforms and empowered businesses: </a:t>
            </a:r>
            <a:r>
              <a:rPr lang="en-US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a m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edical </a:t>
            </a:r>
            <a:r>
              <a:rPr lang="en-US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evices </a:t>
            </a:r>
            <a:r>
              <a:rPr lang="en-US" kern="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</a:t>
            </a:r>
            <a:r>
              <a:rPr lang="en-US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ompany aligns for new data-based business models with center led, integrating teams.</a:t>
            </a:r>
            <a:endParaRPr lang="en-US" sz="20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467;g330b7928808_0_15">
            <a:extLst>
              <a:ext uri="{FF2B5EF4-FFF2-40B4-BE49-F238E27FC236}">
                <a16:creationId xmlns:a16="http://schemas.microsoft.com/office/drawing/2014/main" id="{49A2F97F-62F9-D1F4-89EF-EDF4A59502BE}"/>
              </a:ext>
            </a:extLst>
          </p:cNvPr>
          <p:cNvSpPr txBox="1"/>
          <p:nvPr/>
        </p:nvSpPr>
        <p:spPr>
          <a:xfrm>
            <a:off x="4073954" y="3921402"/>
            <a:ext cx="5932500" cy="23397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50800" dir="5400000" algn="ctr" rotWithShape="0">
              <a:srgbClr val="000000">
                <a:alpha val="7529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937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KEY OPERATING MODEL QUESTIONS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3687" marR="0" lvl="0" indent="-279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▪"/>
            </a:pP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What is the 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role</a:t>
            </a: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 of the “center” vs. business units (thick hub vs. thick spokes)?</a:t>
            </a:r>
            <a:endParaRPr sz="1300" dirty="0">
              <a:latin typeface="Calibri" panose="020F0502020204030204" pitchFamily="34" charset="0"/>
              <a:ea typeface="Avenir"/>
              <a:cs typeface="Calibri" panose="020F0502020204030204" pitchFamily="34" charset="0"/>
              <a:sym typeface="Avenir"/>
            </a:endParaRPr>
          </a:p>
          <a:p>
            <a:pPr marL="293687" marR="0" lvl="0" indent="-279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▪"/>
            </a:pP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How will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 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be governed</a:t>
            </a: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?</a:t>
            </a:r>
            <a:endParaRPr sz="1300" dirty="0">
              <a:latin typeface="Calibri" panose="020F0502020204030204" pitchFamily="34" charset="0"/>
              <a:ea typeface="Avenir"/>
              <a:cs typeface="Calibri" panose="020F0502020204030204" pitchFamily="34" charset="0"/>
              <a:sym typeface="Avenir"/>
            </a:endParaRPr>
          </a:p>
          <a:p>
            <a:pPr marL="293687" marR="0" lvl="0" indent="-279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▪"/>
            </a:pP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Where and how will 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analytics and experimentation capabilities</a:t>
            </a: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be housed?</a:t>
            </a:r>
            <a:endParaRPr sz="1300" dirty="0">
              <a:latin typeface="Calibri" panose="020F0502020204030204" pitchFamily="34" charset="0"/>
              <a:ea typeface="Avenir"/>
              <a:cs typeface="Calibri" panose="020F0502020204030204" pitchFamily="34" charset="0"/>
              <a:sym typeface="Avenir"/>
            </a:endParaRPr>
          </a:p>
          <a:p>
            <a:pPr marL="293687" marR="0" lvl="0" indent="-279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▪"/>
            </a:pP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What 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controls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 </a:t>
            </a: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will be in place on commercializing data?</a:t>
            </a:r>
            <a:endParaRPr sz="1300" dirty="0">
              <a:latin typeface="Calibri" panose="020F0502020204030204" pitchFamily="34" charset="0"/>
              <a:ea typeface="Avenir"/>
              <a:cs typeface="Calibri" panose="020F0502020204030204" pitchFamily="34" charset="0"/>
              <a:sym typeface="Avenir"/>
            </a:endParaRPr>
          </a:p>
          <a:p>
            <a:pPr marL="293687" marR="0" lvl="0" indent="-279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Noto Sans Symbols"/>
              <a:buChar char="▪"/>
            </a:pP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Where are 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whitespace business models</a:t>
            </a:r>
            <a:r>
              <a:rPr lang="en-US" sz="1500" b="1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 </a:t>
            </a:r>
            <a:r>
              <a:rPr lang="en-US" sz="1500" i="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developed?</a:t>
            </a:r>
            <a:endParaRPr sz="1300" dirty="0">
              <a:latin typeface="Calibri" panose="020F0502020204030204" pitchFamily="34" charset="0"/>
              <a:ea typeface="Avenir"/>
              <a:cs typeface="Calibri" panose="020F0502020204030204" pitchFamily="34" charset="0"/>
              <a:sym typeface="Avenir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0CF86A-4C3A-E250-0056-C2A91FAB150D}"/>
              </a:ext>
            </a:extLst>
          </p:cNvPr>
          <p:cNvSpPr/>
          <p:nvPr/>
        </p:nvSpPr>
        <p:spPr>
          <a:xfrm>
            <a:off x="1833125" y="2220472"/>
            <a:ext cx="1963024" cy="41483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8095F3-66A5-99E7-2284-2147D6FE8CBA}"/>
              </a:ext>
            </a:extLst>
          </p:cNvPr>
          <p:cNvSpPr/>
          <p:nvPr/>
        </p:nvSpPr>
        <p:spPr>
          <a:xfrm>
            <a:off x="1773127" y="3854510"/>
            <a:ext cx="1946246" cy="77178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Data Curation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FA30ED-65C5-6A38-9CC6-0A27C72AD123}"/>
              </a:ext>
            </a:extLst>
          </p:cNvPr>
          <p:cNvSpPr/>
          <p:nvPr/>
        </p:nvSpPr>
        <p:spPr>
          <a:xfrm>
            <a:off x="1788311" y="4671529"/>
            <a:ext cx="1931061" cy="77178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Tech Platform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5DFC78-6234-A8F3-13FA-B14548DD0BEF}"/>
              </a:ext>
            </a:extLst>
          </p:cNvPr>
          <p:cNvSpPr/>
          <p:nvPr/>
        </p:nvSpPr>
        <p:spPr>
          <a:xfrm>
            <a:off x="1780718" y="2228861"/>
            <a:ext cx="1946246" cy="77178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Data Science &amp; Advanced Analytics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41D676-764D-8C6E-38D6-11505329395F}"/>
              </a:ext>
            </a:extLst>
          </p:cNvPr>
          <p:cNvSpPr/>
          <p:nvPr/>
        </p:nvSpPr>
        <p:spPr>
          <a:xfrm>
            <a:off x="1788312" y="3037491"/>
            <a:ext cx="1946246" cy="77178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Policy &amp; Compliance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90F534-7973-79C6-38CA-E3977ED10F84}"/>
              </a:ext>
            </a:extLst>
          </p:cNvPr>
          <p:cNvSpPr/>
          <p:nvPr/>
        </p:nvSpPr>
        <p:spPr>
          <a:xfrm>
            <a:off x="1780718" y="5476462"/>
            <a:ext cx="1946246" cy="771787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Whitespace Innovation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30584E-FFC4-D07D-6CBE-E8E59566368E}"/>
              </a:ext>
            </a:extLst>
          </p:cNvPr>
          <p:cNvSpPr/>
          <p:nvPr/>
        </p:nvSpPr>
        <p:spPr>
          <a:xfrm>
            <a:off x="4073954" y="1433552"/>
            <a:ext cx="1453437" cy="6277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Cardiac Rhythm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48CC5C-377C-9D5F-6F5F-F7D1B5E5F221}"/>
              </a:ext>
            </a:extLst>
          </p:cNvPr>
          <p:cNvSpPr/>
          <p:nvPr/>
        </p:nvSpPr>
        <p:spPr>
          <a:xfrm>
            <a:off x="5586767" y="1433552"/>
            <a:ext cx="1453437" cy="6277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Rental Care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1AD1435-B8BC-B1FD-8C2A-4E42A9AD10D5}"/>
              </a:ext>
            </a:extLst>
          </p:cNvPr>
          <p:cNvSpPr/>
          <p:nvPr/>
        </p:nvSpPr>
        <p:spPr>
          <a:xfrm>
            <a:off x="7099580" y="1433551"/>
            <a:ext cx="1453437" cy="6277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Vascular Health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BDDC7D-1CAB-B7D2-3728-E56E87F6411B}"/>
              </a:ext>
            </a:extLst>
          </p:cNvPr>
          <p:cNvSpPr/>
          <p:nvPr/>
        </p:nvSpPr>
        <p:spPr>
          <a:xfrm>
            <a:off x="8615217" y="1433550"/>
            <a:ext cx="1453437" cy="62771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Cardiac Surgery</a:t>
            </a:r>
          </a:p>
        </p:txBody>
      </p:sp>
      <p:sp>
        <p:nvSpPr>
          <p:cNvPr id="15" name="Down Arrow 14">
            <a:extLst>
              <a:ext uri="{FF2B5EF4-FFF2-40B4-BE49-F238E27FC236}">
                <a16:creationId xmlns:a16="http://schemas.microsoft.com/office/drawing/2014/main" id="{0C879E8B-7B10-CDAE-96A0-677D50F876B3}"/>
              </a:ext>
            </a:extLst>
          </p:cNvPr>
          <p:cNvSpPr/>
          <p:nvPr/>
        </p:nvSpPr>
        <p:spPr>
          <a:xfrm>
            <a:off x="4708204" y="2131646"/>
            <a:ext cx="377398" cy="158880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id="{B6966D61-59B2-136C-11AD-AE79735F3DED}"/>
              </a:ext>
            </a:extLst>
          </p:cNvPr>
          <p:cNvSpPr/>
          <p:nvPr/>
        </p:nvSpPr>
        <p:spPr>
          <a:xfrm>
            <a:off x="6124786" y="2131646"/>
            <a:ext cx="377398" cy="158880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id="{459E99AD-30AF-F450-E65C-F16B91384F84}"/>
              </a:ext>
            </a:extLst>
          </p:cNvPr>
          <p:cNvSpPr/>
          <p:nvPr/>
        </p:nvSpPr>
        <p:spPr>
          <a:xfrm>
            <a:off x="7639011" y="2131646"/>
            <a:ext cx="377398" cy="158880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Down Arrow 17">
            <a:extLst>
              <a:ext uri="{FF2B5EF4-FFF2-40B4-BE49-F238E27FC236}">
                <a16:creationId xmlns:a16="http://schemas.microsoft.com/office/drawing/2014/main" id="{509E4E00-FDD1-75D9-04D5-EC8BD1C30930}"/>
              </a:ext>
            </a:extLst>
          </p:cNvPr>
          <p:cNvSpPr/>
          <p:nvPr/>
        </p:nvSpPr>
        <p:spPr>
          <a:xfrm>
            <a:off x="9186883" y="2131646"/>
            <a:ext cx="377398" cy="158880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CDA055AB-A5B4-3BB8-A185-FA85A9ECED0F}"/>
              </a:ext>
            </a:extLst>
          </p:cNvPr>
          <p:cNvSpPr/>
          <p:nvPr/>
        </p:nvSpPr>
        <p:spPr>
          <a:xfrm>
            <a:off x="3856147" y="2614754"/>
            <a:ext cx="6343656" cy="720511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Integrator Roles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B1B546-EA72-B534-71B1-E0F0CA671BB0}"/>
              </a:ext>
            </a:extLst>
          </p:cNvPr>
          <p:cNvSpPr txBox="1"/>
          <p:nvPr/>
        </p:nvSpPr>
        <p:spPr>
          <a:xfrm>
            <a:off x="5901918" y="1085841"/>
            <a:ext cx="23519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Lines of Business</a:t>
            </a:r>
            <a:endParaRPr lang="en-US" sz="1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536CC3-8D3D-A653-46AD-66250EE736A3}"/>
              </a:ext>
            </a:extLst>
          </p:cNvPr>
          <p:cNvSpPr txBox="1"/>
          <p:nvPr/>
        </p:nvSpPr>
        <p:spPr>
          <a:xfrm>
            <a:off x="1577847" y="1921084"/>
            <a:ext cx="23519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i="1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ea typeface="Avenir"/>
                <a:cs typeface="Calibri" panose="020F0502020204030204" pitchFamily="34" charset="0"/>
                <a:sym typeface="Avenir"/>
              </a:rPr>
              <a:t>Data &amp; Analytics Functions</a:t>
            </a:r>
            <a:endParaRPr lang="en-US" sz="1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4020A716-1524-A7D3-8AD0-2878092D3991}"/>
              </a:ext>
            </a:extLst>
          </p:cNvPr>
          <p:cNvSpPr txBox="1">
            <a:spLocks/>
          </p:cNvSpPr>
          <p:nvPr/>
        </p:nvSpPr>
        <p:spPr>
          <a:xfrm>
            <a:off x="440267" y="6390021"/>
            <a:ext cx="19050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(c)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Kates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Kesler 2026</a:t>
            </a:r>
          </a:p>
        </p:txBody>
      </p:sp>
      <p:sp>
        <p:nvSpPr>
          <p:cNvPr id="23" name="Footer Placeholder 12">
            <a:extLst>
              <a:ext uri="{FF2B5EF4-FFF2-40B4-BE49-F238E27FC236}">
                <a16:creationId xmlns:a16="http://schemas.microsoft.com/office/drawing/2014/main" id="{C8E1D0C6-B5A1-AB4D-9B95-4F94BDFF6E57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M3.12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CA974F-B14E-5425-890C-8DF4DFC58B8F}"/>
              </a:ext>
            </a:extLst>
          </p:cNvPr>
          <p:cNvSpPr/>
          <p:nvPr/>
        </p:nvSpPr>
        <p:spPr>
          <a:xfrm>
            <a:off x="11565467" y="6510867"/>
            <a:ext cx="338666" cy="347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0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82116</TotalTime>
  <Words>123</Words>
  <Application>Microsoft Macintosh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Noto Sans Symbols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2026-07-16T19:43:29Z</dcterms:modified>
</cp:coreProperties>
</file>