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31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7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549" autoAdjust="0"/>
    <p:restoredTop sz="96949" autoAdjust="0"/>
  </p:normalViewPr>
  <p:slideViewPr>
    <p:cSldViewPr snapToGrid="0">
      <p:cViewPr varScale="1">
        <p:scale>
          <a:sx n="127" d="100"/>
          <a:sy n="127" d="100"/>
        </p:scale>
        <p:origin x="1176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FDADFB-474B-EF43-AAFD-782E6596F5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97301-2983-AE4C-AA87-F4FBB7198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505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CF01F0-7022-D115-B2C9-D0B14717F4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0AC2410-BD54-1B02-681B-DF715D5876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9562952-CFE5-7BDD-2786-29E45921B9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2A975B-EBBE-FE8B-A756-542F66AA84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157E0A-F321-48DC-AF94-681D4DCF344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3112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8AF29-BC49-1D74-2663-4235E0D2C4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8CFC72-AF5A-3859-B347-5F2A81E3AC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D3F7FC-F2DF-0E03-7DE6-3C27EBF11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B737C-C5FB-5A6D-9383-ADF9F6DAF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4EE8D1-6494-841E-49F2-F5C4530FD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438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C4ED5-870A-98A6-76D3-509B61796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172A9D-914B-6F8E-A3D0-00EE85DCB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D18029-C865-A3CB-61FC-825C4A883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44A87-6FB0-7C57-FC8A-2E191C31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14BE1-3FD9-AA21-B043-AE3AAD7FA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91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285347-2221-FB20-3D1F-45D0B61B24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978E2A-0B1B-5432-D184-68297B5EDA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D022EE-9E9F-3351-6C5D-D910D22DF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E0E52-71C9-5492-5B4D-B25B6616D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3E488-DECE-9E5A-0B25-71CC7F9B6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2354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line and 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1986EA-B600-4DE9-873A-47A5273447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1000" y="1943100"/>
            <a:ext cx="8572500" cy="4284279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defRPr kumimoji="0" lang="en-US" sz="2800" b="1" i="0" u="none" strike="noStrike" kern="1200" cap="none" spc="0" normalizeH="0" baseline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+mn-ea"/>
                <a:cs typeface="+mn-cs"/>
              </a:defRPr>
            </a:lvl1pPr>
            <a:lvl2pPr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defRPr kumimoji="0" lang="en-US" sz="2200" b="0" i="0" u="none" strike="noStrike" kern="1200" cap="none" spc="0" normalizeH="0" baseline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180975" indent="-180975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kumimoji="0" lang="en-US" sz="1800" b="0" i="0" u="none" strike="noStrike" kern="1200" cap="none" spc="0" normalizeH="0" baseline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  <a:lvl4pPr>
              <a:defRPr kumimoji="0" lang="en-US" sz="1800" b="0" i="0" u="none" strike="noStrike" kern="1200" cap="none" spc="0" normalizeH="0" baseline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raphik"/>
                <a:ea typeface="+mn-ea"/>
                <a:cs typeface="+mn-cs"/>
              </a:defRPr>
            </a:lvl4pPr>
            <a:lvl5pPr>
              <a:defRPr kumimoji="0" lang="en-GB" sz="1800" b="0" i="0" u="none" strike="noStrike" kern="1200" cap="none" spc="0" normalizeH="0" baseline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raphik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  <a:endParaRPr lang="en-GB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F8D1DF11-64D7-450B-92C0-FFBB3964A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2"/>
            <a:ext cx="11430000" cy="983263"/>
          </a:xfrm>
          <a:prstGeom prst="rect">
            <a:avLst/>
          </a:prstGeom>
        </p:spPr>
        <p:txBody>
          <a:bodyPr vert="horz" lIns="0" tIns="45720" rIns="0" bIns="0" rtlCol="0" anchor="t" anchorCtr="0">
            <a:normAutofit/>
          </a:bodyPr>
          <a:lstStyle/>
          <a:p>
            <a:r>
              <a:rPr kumimoji="0" lang="en-GB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Insert main title at 36pt, min 30pt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634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21A9F-47CB-EF1D-45C0-245E09DC7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C406BB-42DB-B36C-BC8D-ACE568CDE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0FE435-F9BE-52AF-FD30-581D69F4B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10312"/>
            <a:ext cx="1947333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 and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5674BD-AB1C-3AC2-0267-A04905F99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6EA28-635D-1B87-529D-2C5EAC49D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57C414-4E4A-EEB8-DF27-FD386AF49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AC2B4-A9ED-7E44-79E0-67685B26A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DA3F2-E129-CC32-3970-F6D28B773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1F385-6670-2EFF-10E7-EE5BA47FC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451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D2A6F-39D3-558C-2C1B-D9D244D1E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0F339-FFAF-DE36-3580-4C83739D72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166B36-D151-207B-D1AA-FD8AEA7E26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438631-5F35-ADBA-8168-B1B1A12B9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CA35C3-C79D-440E-E6AD-938E88F65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137FB-7833-716D-3C1D-42739477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048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00F08-B857-EC86-7095-F211965A3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1D3679-0138-E460-25CA-E7FCA73A7B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AFC68F-0729-622B-1D1B-0A043DB81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6AA526-9020-155F-9B3D-F112211083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335930-F860-60EA-AB30-B667965ABA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9FDE1B-B093-5DD9-FD3D-13E9D4862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22B638-6DFB-04CE-E0E1-C94D3737D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0A995D-91A3-BFD5-F15D-AF340D451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654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E568E-A90F-6855-1D80-8F53EA4FA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4401F8-FC9F-386B-2AB9-828254362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0" y="6356350"/>
            <a:ext cx="2345267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544A5E-44BE-A4D6-1268-5789E8B09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687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B655FD-77E8-FA44-7F80-B1C33A8EA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DB995E-882E-513F-9F3A-68057EB1B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A5AAB3-69C7-E749-2414-9BCBD5F69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429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532F8-BCA4-B014-829B-7EEF41E95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4FFDA-BC2F-3675-8FAE-E7F3E1CA9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A1D66-0900-B3CC-A1AD-37E0A8695B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07A44-3F2F-4F78-3E64-D7019DC9F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4BA641-F64C-EAEF-328A-57A5A839D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688681-A2A4-1ED4-6415-23ACB8316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036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F22D1-2640-1E98-61FD-73DC0B6FF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FE46B9-E866-0C32-6B3A-DC59EECDA1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E3FD68-C009-4826-4F38-DA7B2C079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707DB6-7CEF-AA77-87E6-EF24DA2FF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192003-1BD2-50C3-490B-365592BA2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AEDE92-21BF-4621-550F-6B16514DE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252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EF3DD6-6826-EAEC-A2E5-B4E0AA279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413973-D5E5-2F66-EBE8-310FBC343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233CAB-6073-E27A-8065-7939B5B160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5F588-95B4-BFD1-2C15-838943134C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FD1C4-C1AF-3DF5-5295-84D53BA146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82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9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664A39-7C8B-405B-F7C1-E8A9FD3C73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9878FC5D-B837-7D41-D181-C709CA9FEF9A}"/>
              </a:ext>
            </a:extLst>
          </p:cNvPr>
          <p:cNvSpPr txBox="1">
            <a:spLocks/>
          </p:cNvSpPr>
          <p:nvPr/>
        </p:nvSpPr>
        <p:spPr>
          <a:xfrm>
            <a:off x="447824" y="305084"/>
            <a:ext cx="11430000" cy="672548"/>
          </a:xfrm>
          <a:prstGeom prst="rect">
            <a:avLst/>
          </a:prstGeom>
        </p:spPr>
        <p:txBody>
          <a:bodyPr vert="horz" lIns="0" tIns="0"/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Three leader roles in the matrix: </a:t>
            </a:r>
            <a:r>
              <a:rPr lang="en-US" sz="1800" b="0" dirty="0">
                <a:latin typeface="Calibri" panose="020F0502020204030204" pitchFamily="34" charset="0"/>
                <a:cs typeface="Calibri" panose="020F0502020204030204" pitchFamily="34" charset="0"/>
              </a:rPr>
              <a:t>Framework to align the right leader behaviors in the matrix.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3F1064BD-D8D0-B544-A453-71529A49DF2A}"/>
              </a:ext>
            </a:extLst>
          </p:cNvPr>
          <p:cNvSpPr txBox="1">
            <a:spLocks/>
          </p:cNvSpPr>
          <p:nvPr/>
        </p:nvSpPr>
        <p:spPr>
          <a:xfrm>
            <a:off x="6132041" y="1545319"/>
            <a:ext cx="5257109" cy="3342059"/>
          </a:xfrm>
          <a:prstGeom prst="rect">
            <a:avLst/>
          </a:prstGeom>
          <a:ln/>
        </p:spPr>
        <p:txBody>
          <a:bodyPr vert="horz" lIns="84406" tIns="42203" rIns="84406" bIns="42203" rtlCol="0" anchor="t">
            <a:no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rgbClr val="004A68"/>
                </a:solidFill>
                <a:latin typeface="Georgia"/>
                <a:ea typeface="+mn-ea"/>
                <a:cs typeface="Georgi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68312" marR="0" lvl="1" indent="-457200" algn="l" defTabSz="457200" rtl="0" eaLnBrk="1" fontAlgn="auto" latinLnBrk="0" hangingPunct="1">
              <a:lnSpc>
                <a:spcPct val="100000"/>
              </a:lnSpc>
              <a:spcBef>
                <a:spcPts val="1523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ea typeface="Arial" charset="0"/>
                <a:cs typeface="Arial" charset="0"/>
              </a:rPr>
              <a:t>Tie-Breaker – </a:t>
            </a:r>
            <a:r>
              <a:rPr kumimoji="0" lang="en-US" sz="170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ea typeface="Arial" charset="0"/>
                <a:cs typeface="Arial" charset="0"/>
              </a:rPr>
              <a:t>the role that aligns </a:t>
            </a:r>
            <a:r>
              <a:rPr lang="en-US" sz="1700" dirty="0">
                <a:solidFill>
                  <a:srgbClr val="333333"/>
                </a:solidFill>
                <a:ea typeface="Arial" charset="0"/>
                <a:cs typeface="Arial" charset="0"/>
              </a:rPr>
              <a:t>priorities </a:t>
            </a:r>
            <a:r>
              <a:rPr kumimoji="0" lang="en-US" sz="170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ea typeface="Arial" charset="0"/>
                <a:cs typeface="Arial" charset="0"/>
              </a:rPr>
              <a:t>and breaks the tie on an exception basis.</a:t>
            </a:r>
          </a:p>
          <a:p>
            <a:pPr marL="515938" marR="0" lvl="1" algn="l" defTabSz="457200" rtl="0" eaLnBrk="1" fontAlgn="auto" latinLnBrk="0" hangingPunct="1">
              <a:lnSpc>
                <a:spcPct val="100000"/>
              </a:lnSpc>
              <a:spcBef>
                <a:spcPts val="1523"/>
              </a:spcBef>
              <a:spcAft>
                <a:spcPts val="0"/>
              </a:spcAft>
              <a:buClrTx/>
              <a:buSzTx/>
              <a:defRPr/>
            </a:pPr>
            <a:r>
              <a:rPr lang="en-US" sz="1700" i="1" dirty="0">
                <a:solidFill>
                  <a:srgbClr val="333333"/>
                </a:solidFill>
                <a:ea typeface="Arial" charset="0"/>
                <a:cs typeface="Arial" charset="0"/>
              </a:rPr>
              <a:t>Step in only when absolutely necessary.</a:t>
            </a:r>
            <a:endParaRPr kumimoji="0" lang="en-US" sz="170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ea typeface="Arial" charset="0"/>
              <a:cs typeface="Arial" charset="0"/>
            </a:endParaRPr>
          </a:p>
          <a:p>
            <a:pPr marL="461963" lvl="1" indent="-454025">
              <a:spcBef>
                <a:spcPts val="1523"/>
              </a:spcBef>
              <a:buFont typeface="+mj-lt"/>
              <a:buAutoNum type="alphaUcPeriod" startAt="2"/>
              <a:defRPr/>
            </a:pPr>
            <a:r>
              <a:rPr lang="en-US" sz="1700" b="1" dirty="0">
                <a:solidFill>
                  <a:srgbClr val="333333"/>
                </a:solidFill>
                <a:ea typeface="Arial" charset="0"/>
                <a:cs typeface="Arial" charset="0"/>
              </a:rPr>
              <a:t>The Matrix Leaders – </a:t>
            </a:r>
            <a:r>
              <a:rPr lang="en-US" sz="1700" dirty="0">
                <a:solidFill>
                  <a:srgbClr val="333333"/>
                </a:solidFill>
                <a:ea typeface="Arial" charset="0"/>
                <a:cs typeface="Arial" charset="0"/>
              </a:rPr>
              <a:t>Two matrix leaders who oversee shared work and outcomes.</a:t>
            </a:r>
          </a:p>
          <a:p>
            <a:pPr marL="515938" lvl="1">
              <a:spcBef>
                <a:spcPts val="1523"/>
              </a:spcBef>
              <a:defRPr/>
            </a:pPr>
            <a:r>
              <a:rPr lang="en-US" sz="1700" i="1" dirty="0">
                <a:solidFill>
                  <a:srgbClr val="333333"/>
                </a:solidFill>
                <a:ea typeface="Arial" charset="0"/>
                <a:cs typeface="Arial" charset="0"/>
              </a:rPr>
              <a:t>Be transparent and align priorities together to make it easy for team members.</a:t>
            </a:r>
            <a:endParaRPr lang="en-US" sz="1700" dirty="0">
              <a:solidFill>
                <a:srgbClr val="333333"/>
              </a:solidFill>
              <a:ea typeface="Arial" charset="0"/>
              <a:cs typeface="Arial" charset="0"/>
            </a:endParaRPr>
          </a:p>
          <a:p>
            <a:pPr marL="468312" lvl="1" indent="-457200">
              <a:spcBef>
                <a:spcPts val="1523"/>
              </a:spcBef>
              <a:buFont typeface="+mj-lt"/>
              <a:buAutoNum type="alphaUcPeriod" startAt="3"/>
              <a:defRPr/>
            </a:pPr>
            <a:r>
              <a:rPr lang="en-US" sz="1700" b="1" dirty="0">
                <a:solidFill>
                  <a:srgbClr val="333333"/>
                </a:solidFill>
                <a:ea typeface="Arial" charset="0"/>
                <a:cs typeface="Arial" charset="0"/>
              </a:rPr>
              <a:t>The Matrix Manager – </a:t>
            </a:r>
            <a:r>
              <a:rPr lang="en-US" sz="1700" dirty="0">
                <a:solidFill>
                  <a:srgbClr val="333333"/>
                </a:solidFill>
                <a:ea typeface="Arial" charset="0"/>
                <a:cs typeface="Arial" charset="0"/>
              </a:rPr>
              <a:t>The player in the middle, with “dual reporting.”</a:t>
            </a:r>
          </a:p>
          <a:p>
            <a:pPr marL="461963" lvl="1">
              <a:spcBef>
                <a:spcPts val="1523"/>
              </a:spcBef>
              <a:defRPr/>
            </a:pPr>
            <a:r>
              <a:rPr lang="en-US" sz="1700" i="1" dirty="0">
                <a:solidFill>
                  <a:srgbClr val="333333"/>
                </a:solidFill>
                <a:ea typeface="Arial" charset="0"/>
                <a:cs typeface="Arial" charset="0"/>
              </a:rPr>
              <a:t>Always act as a member of two teams – keep both “bosses” fully informed.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33D88A11-B73F-9415-F2CA-8DA529935123}"/>
              </a:ext>
            </a:extLst>
          </p:cNvPr>
          <p:cNvSpPr/>
          <p:nvPr/>
        </p:nvSpPr>
        <p:spPr>
          <a:xfrm>
            <a:off x="2085673" y="2069793"/>
            <a:ext cx="505359" cy="44078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C3635CED-0031-1394-4F91-9C935E5974B7}"/>
              </a:ext>
            </a:extLst>
          </p:cNvPr>
          <p:cNvSpPr/>
          <p:nvPr/>
        </p:nvSpPr>
        <p:spPr>
          <a:xfrm>
            <a:off x="3085434" y="3156940"/>
            <a:ext cx="505359" cy="44078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2CDF947C-08E9-8831-470A-4DDFF1A3B1C2}"/>
              </a:ext>
            </a:extLst>
          </p:cNvPr>
          <p:cNvSpPr/>
          <p:nvPr/>
        </p:nvSpPr>
        <p:spPr>
          <a:xfrm>
            <a:off x="2051778" y="4446590"/>
            <a:ext cx="505359" cy="44078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C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7F68D0E-63EB-7D4F-FC73-1C3E3C0DD5A1}"/>
              </a:ext>
            </a:extLst>
          </p:cNvPr>
          <p:cNvCxnSpPr>
            <a:cxnSpLocks/>
          </p:cNvCxnSpPr>
          <p:nvPr/>
        </p:nvCxnSpPr>
        <p:spPr>
          <a:xfrm flipV="1">
            <a:off x="1680561" y="2777067"/>
            <a:ext cx="3416371" cy="365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5C2C37D-0378-E944-6F76-75F99D9B2F7A}"/>
              </a:ext>
            </a:extLst>
          </p:cNvPr>
          <p:cNvCxnSpPr>
            <a:cxnSpLocks/>
          </p:cNvCxnSpPr>
          <p:nvPr/>
        </p:nvCxnSpPr>
        <p:spPr>
          <a:xfrm flipV="1">
            <a:off x="5096932" y="2772254"/>
            <a:ext cx="0" cy="77216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705CF23-69EC-5BDC-2504-BEC83777FE64}"/>
              </a:ext>
            </a:extLst>
          </p:cNvPr>
          <p:cNvCxnSpPr>
            <a:cxnSpLocks/>
          </p:cNvCxnSpPr>
          <p:nvPr/>
        </p:nvCxnSpPr>
        <p:spPr>
          <a:xfrm flipV="1">
            <a:off x="1680561" y="2780721"/>
            <a:ext cx="0" cy="77216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18B924F7-A057-8972-1DF7-3846583CA137}"/>
              </a:ext>
            </a:extLst>
          </p:cNvPr>
          <p:cNvCxnSpPr>
            <a:cxnSpLocks/>
          </p:cNvCxnSpPr>
          <p:nvPr/>
        </p:nvCxnSpPr>
        <p:spPr>
          <a:xfrm flipV="1">
            <a:off x="3361266" y="2010877"/>
            <a:ext cx="0" cy="77216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A23EDD6A-E85C-009C-F669-C4B78C98D7EE}"/>
              </a:ext>
            </a:extLst>
          </p:cNvPr>
          <p:cNvSpPr/>
          <p:nvPr/>
        </p:nvSpPr>
        <p:spPr>
          <a:xfrm>
            <a:off x="2670685" y="1913029"/>
            <a:ext cx="1366767" cy="633046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Tie-Breaker Exec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F5B85ECC-27BE-65EE-6FF4-1F60FE47883C}"/>
              </a:ext>
            </a:extLst>
          </p:cNvPr>
          <p:cNvCxnSpPr>
            <a:cxnSpLocks/>
          </p:cNvCxnSpPr>
          <p:nvPr/>
        </p:nvCxnSpPr>
        <p:spPr>
          <a:xfrm flipV="1">
            <a:off x="1653080" y="3978967"/>
            <a:ext cx="3416371" cy="365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14C0925-2EE0-705A-98AA-C020736DEAC1}"/>
              </a:ext>
            </a:extLst>
          </p:cNvPr>
          <p:cNvCxnSpPr>
            <a:cxnSpLocks/>
          </p:cNvCxnSpPr>
          <p:nvPr/>
        </p:nvCxnSpPr>
        <p:spPr>
          <a:xfrm flipV="1">
            <a:off x="5069451" y="3211645"/>
            <a:ext cx="0" cy="77216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71EF96ED-8707-D14E-0148-522B43CBDAAF}"/>
              </a:ext>
            </a:extLst>
          </p:cNvPr>
          <p:cNvCxnSpPr>
            <a:cxnSpLocks/>
          </p:cNvCxnSpPr>
          <p:nvPr/>
        </p:nvCxnSpPr>
        <p:spPr>
          <a:xfrm flipV="1">
            <a:off x="1663627" y="3211645"/>
            <a:ext cx="0" cy="77216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715F4DC3-804F-7F71-E721-4F5E943629D9}"/>
              </a:ext>
            </a:extLst>
          </p:cNvPr>
          <p:cNvSpPr/>
          <p:nvPr/>
        </p:nvSpPr>
        <p:spPr>
          <a:xfrm>
            <a:off x="4374767" y="3068587"/>
            <a:ext cx="1366767" cy="633046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Horizontal</a:t>
            </a:r>
          </a:p>
          <a:p>
            <a:pPr marL="0" marR="0" lvl="0" indent="0" algn="ctr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Leader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81A50C7-DBE7-F822-829B-3EE5F7D6B099}"/>
              </a:ext>
            </a:extLst>
          </p:cNvPr>
          <p:cNvSpPr/>
          <p:nvPr/>
        </p:nvSpPr>
        <p:spPr>
          <a:xfrm>
            <a:off x="953470" y="3068587"/>
            <a:ext cx="1366767" cy="633046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>
                <a:solidFill>
                  <a:srgbClr val="FFFFFF"/>
                </a:solidFill>
                <a:latin typeface="+mj-lt"/>
              </a:rPr>
              <a:t>Vertical </a:t>
            </a:r>
          </a:p>
          <a:p>
            <a:pPr marL="0" marR="0" lvl="0" indent="0" algn="ctr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Leader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15F6E44-F9E0-E5DA-AFA3-D006776FD094}"/>
              </a:ext>
            </a:extLst>
          </p:cNvPr>
          <p:cNvCxnSpPr>
            <a:cxnSpLocks/>
          </p:cNvCxnSpPr>
          <p:nvPr/>
        </p:nvCxnSpPr>
        <p:spPr>
          <a:xfrm flipV="1">
            <a:off x="3361266" y="3978967"/>
            <a:ext cx="0" cy="77216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ectangle 33">
            <a:extLst>
              <a:ext uri="{FF2B5EF4-FFF2-40B4-BE49-F238E27FC236}">
                <a16:creationId xmlns:a16="http://schemas.microsoft.com/office/drawing/2014/main" id="{08845AE4-572B-415C-4733-24011E705599}"/>
              </a:ext>
            </a:extLst>
          </p:cNvPr>
          <p:cNvSpPr/>
          <p:nvPr/>
        </p:nvSpPr>
        <p:spPr>
          <a:xfrm>
            <a:off x="2656727" y="4346416"/>
            <a:ext cx="1366767" cy="633046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Matrix </a:t>
            </a:r>
          </a:p>
          <a:p>
            <a:pPr marL="0" marR="0" lvl="0" indent="0" algn="ctr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Manager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31BE210B-8916-525E-6DDA-855D02F335DE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FE48B9C-D722-8D46-8CB7-AC16E7BFDAF2}" type="slidenum">
              <a:rPr lang="en-US" sz="12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 algn="r"/>
              <a:t>1</a:t>
            </a:fld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8" name="Footer Placeholder 1">
            <a:extLst>
              <a:ext uri="{FF2B5EF4-FFF2-40B4-BE49-F238E27FC236}">
                <a16:creationId xmlns:a16="http://schemas.microsoft.com/office/drawing/2014/main" id="{7DF15AC2-6844-D496-DAA1-38521D9DDE46}"/>
              </a:ext>
            </a:extLst>
          </p:cNvPr>
          <p:cNvSpPr txBox="1">
            <a:spLocks/>
          </p:cNvSpPr>
          <p:nvPr/>
        </p:nvSpPr>
        <p:spPr>
          <a:xfrm>
            <a:off x="838200" y="6310312"/>
            <a:ext cx="194733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chemeClr val="tx1">
                    <a:lumMod val="50000"/>
                    <a:lumOff val="50000"/>
                  </a:schemeClr>
                </a:solidFill>
              </a:rPr>
              <a:t>(c) Kates and Kesler 2026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" name="Footer Placeholder 12">
            <a:extLst>
              <a:ext uri="{FF2B5EF4-FFF2-40B4-BE49-F238E27FC236}">
                <a16:creationId xmlns:a16="http://schemas.microsoft.com/office/drawing/2014/main" id="{6108873B-9D80-D7CF-A88E-B91B7072E9CD}"/>
              </a:ext>
            </a:extLst>
          </p:cNvPr>
          <p:cNvSpPr txBox="1">
            <a:spLocks/>
          </p:cNvSpPr>
          <p:nvPr/>
        </p:nvSpPr>
        <p:spPr>
          <a:xfrm>
            <a:off x="9469436" y="6310311"/>
            <a:ext cx="1947333" cy="36512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/>
              <a:t>M4.10</a:t>
            </a:r>
          </a:p>
        </p:txBody>
      </p:sp>
    </p:spTree>
    <p:extLst>
      <p:ext uri="{BB962C8B-B14F-4D97-AF65-F5344CB8AC3E}">
        <p14:creationId xmlns:p14="http://schemas.microsoft.com/office/powerpoint/2010/main" val="3219891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1" grpId="0" animBg="1"/>
      <p:bldP spid="32" grpId="0" animBg="1"/>
      <p:bldP spid="3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82108</TotalTime>
  <Words>122</Words>
  <Application>Microsoft Macintosh PowerPoint</Application>
  <PresentationFormat>Widescreen</PresentationFormat>
  <Paragraphs>21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Calibri</vt:lpstr>
      <vt:lpstr>Graphik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Gregory Kesler</dc:creator>
  <cp:lastModifiedBy>Sarah Williams</cp:lastModifiedBy>
  <cp:revision>474</cp:revision>
  <cp:lastPrinted>2026-01-03T16:08:46Z</cp:lastPrinted>
  <dcterms:created xsi:type="dcterms:W3CDTF">2025-09-26T19:52:17Z</dcterms:created>
  <dcterms:modified xsi:type="dcterms:W3CDTF">2026-07-16T19:48:48Z</dcterms:modified>
</cp:coreProperties>
</file>