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2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932053-4726-7349-81AC-C30E18E782FB}"/>
              </a:ext>
            </a:extLst>
          </p:cNvPr>
          <p:cNvSpPr txBox="1">
            <a:spLocks/>
          </p:cNvSpPr>
          <p:nvPr userDrawn="1"/>
        </p:nvSpPr>
        <p:spPr>
          <a:xfrm>
            <a:off x="11506202" y="6519009"/>
            <a:ext cx="3047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3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AD955-5DCA-B223-2133-A0833FC7C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96FDF6C-D135-9A24-8368-E7FAB74CF3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268138"/>
              </p:ext>
            </p:extLst>
          </p:nvPr>
        </p:nvGraphicFramePr>
        <p:xfrm>
          <a:off x="2224122" y="1422823"/>
          <a:ext cx="7598004" cy="4213026"/>
        </p:xfrm>
        <a:graphic>
          <a:graphicData uri="http://schemas.openxmlformats.org/drawingml/2006/table">
            <a:tbl>
              <a:tblPr/>
              <a:tblGrid>
                <a:gridCol w="1338606">
                  <a:extLst>
                    <a:ext uri="{9D8B030D-6E8A-4147-A177-3AD203B41FA5}">
                      <a16:colId xmlns:a16="http://schemas.microsoft.com/office/drawing/2014/main" val="3090752742"/>
                    </a:ext>
                  </a:extLst>
                </a:gridCol>
                <a:gridCol w="3751868">
                  <a:extLst>
                    <a:ext uri="{9D8B030D-6E8A-4147-A177-3AD203B41FA5}">
                      <a16:colId xmlns:a16="http://schemas.microsoft.com/office/drawing/2014/main" val="1403335825"/>
                    </a:ext>
                  </a:extLst>
                </a:gridCol>
                <a:gridCol w="1253765">
                  <a:extLst>
                    <a:ext uri="{9D8B030D-6E8A-4147-A177-3AD203B41FA5}">
                      <a16:colId xmlns:a16="http://schemas.microsoft.com/office/drawing/2014/main" val="3104564013"/>
                    </a:ext>
                  </a:extLst>
                </a:gridCol>
                <a:gridCol w="1253765">
                  <a:extLst>
                    <a:ext uri="{9D8B030D-6E8A-4147-A177-3AD203B41FA5}">
                      <a16:colId xmlns:a16="http://schemas.microsoft.com/office/drawing/2014/main" val="2272711524"/>
                    </a:ext>
                  </a:extLst>
                </a:gridCol>
              </a:tblGrid>
              <a:tr h="2828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Purpose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Work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3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Cadence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54361"/>
                  </a:ext>
                </a:extLst>
              </a:tr>
              <a:tr h="23689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Organization</a:t>
                      </a:r>
                    </a:p>
                    <a:p>
                      <a:pPr>
                        <a:buNone/>
                      </a:pPr>
                      <a:r>
                        <a:rPr lang="en-US" sz="13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Integration and Management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Define enterprise initiatives and operating priorities within the context of the growth plan and annual goals</a:t>
                      </a:r>
                    </a:p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Stay abreast of and provide input on client, market and technology trends important to</a:t>
                      </a:r>
                    </a:p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company strategies and capabilities</a:t>
                      </a:r>
                    </a:p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 as sponsors for innovation initiatives and building new capabilities</a:t>
                      </a:r>
                    </a:p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Monitor cross-boundary performance and make cross-unit trade-off decisions</a:t>
                      </a:r>
                    </a:p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Define organizational arrangements for execution of the strategy and priorities across org units</a:t>
                      </a:r>
                    </a:p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Make recommendations on company direction choices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GMC</a:t>
                      </a:r>
                    </a:p>
                    <a:p>
                      <a:pPr algn="ctr"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(EC members plus approx. 20 key operating and staff executives from around the world.)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Quarterly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2907067"/>
                  </a:ext>
                </a:extLst>
              </a:tr>
              <a:tr h="13970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Demand Planning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Review, debate and endorse forecast data from center-led and Area leadership</a:t>
                      </a:r>
                    </a:p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Analyze and align around resource levels for key growth and client priorities</a:t>
                      </a:r>
                    </a:p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Integrate capabilities and capacity requirements across Areas, Services and Industries; escalate needs as necessary to support priorities</a:t>
                      </a:r>
                    </a:p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Ensure linkages to AOP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GMC Sub-Set (Corporate Marketing,</a:t>
                      </a:r>
                    </a:p>
                    <a:p>
                      <a:pPr algn="ctr"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Operations, Finance,</a:t>
                      </a:r>
                    </a:p>
                    <a:p>
                      <a:pPr algn="ctr"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Area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Monthly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839100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098A682-348B-2630-212D-BC56ED3383C5}"/>
              </a:ext>
            </a:extLst>
          </p:cNvPr>
          <p:cNvSpPr txBox="1"/>
          <p:nvPr/>
        </p:nvSpPr>
        <p:spPr>
          <a:xfrm>
            <a:off x="497578" y="266021"/>
            <a:ext cx="105260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spcAft>
                <a:spcPts val="14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Leadership forums example in the </a:t>
            </a:r>
            <a:r>
              <a:rPr lang="en-US" b="1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INTEGRATIVE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Layer: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technology services company.</a:t>
            </a:r>
            <a:endParaRPr lang="en-US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94E30C7C-65AF-BEE1-03AF-AD71D6FC39C3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194733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(c) Kates and Kesler 2026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ooter Placeholder 12">
            <a:extLst>
              <a:ext uri="{FF2B5EF4-FFF2-40B4-BE49-F238E27FC236}">
                <a16:creationId xmlns:a16="http://schemas.microsoft.com/office/drawing/2014/main" id="{1BA7C6EC-4B7F-3AF8-444A-A07BB50359E4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M4.9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978B3E-1D27-A254-1215-D2ADBF7B0C3E}"/>
              </a:ext>
            </a:extLst>
          </p:cNvPr>
          <p:cNvSpPr/>
          <p:nvPr/>
        </p:nvSpPr>
        <p:spPr>
          <a:xfrm>
            <a:off x="11565467" y="6510867"/>
            <a:ext cx="338666" cy="347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089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181</Words>
  <Application>Microsoft Macintosh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2026-07-16T19:49:04Z</dcterms:modified>
</cp:coreProperties>
</file>