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1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932053-4726-7349-81AC-C30E18E782FB}"/>
              </a:ext>
            </a:extLst>
          </p:cNvPr>
          <p:cNvSpPr txBox="1">
            <a:spLocks/>
          </p:cNvSpPr>
          <p:nvPr userDrawn="1"/>
        </p:nvSpPr>
        <p:spPr>
          <a:xfrm>
            <a:off x="11506202" y="6519009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3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C40A5B5-A05D-2A16-09DD-FDDB74F88E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548560"/>
              </p:ext>
            </p:extLst>
          </p:nvPr>
        </p:nvGraphicFramePr>
        <p:xfrm>
          <a:off x="2369874" y="1434880"/>
          <a:ext cx="7452252" cy="4200969"/>
        </p:xfrm>
        <a:graphic>
          <a:graphicData uri="http://schemas.openxmlformats.org/drawingml/2006/table">
            <a:tbl>
              <a:tblPr/>
              <a:tblGrid>
                <a:gridCol w="1319752">
                  <a:extLst>
                    <a:ext uri="{9D8B030D-6E8A-4147-A177-3AD203B41FA5}">
                      <a16:colId xmlns:a16="http://schemas.microsoft.com/office/drawing/2014/main" val="1881618128"/>
                    </a:ext>
                  </a:extLst>
                </a:gridCol>
                <a:gridCol w="3048050">
                  <a:extLst>
                    <a:ext uri="{9D8B030D-6E8A-4147-A177-3AD203B41FA5}">
                      <a16:colId xmlns:a16="http://schemas.microsoft.com/office/drawing/2014/main" val="3359268462"/>
                    </a:ext>
                  </a:extLst>
                </a:gridCol>
                <a:gridCol w="1542225">
                  <a:extLst>
                    <a:ext uri="{9D8B030D-6E8A-4147-A177-3AD203B41FA5}">
                      <a16:colId xmlns:a16="http://schemas.microsoft.com/office/drawing/2014/main" val="2244454590"/>
                    </a:ext>
                  </a:extLst>
                </a:gridCol>
                <a:gridCol w="1542225">
                  <a:extLst>
                    <a:ext uri="{9D8B030D-6E8A-4147-A177-3AD203B41FA5}">
                      <a16:colId xmlns:a16="http://schemas.microsoft.com/office/drawing/2014/main" val="1177142938"/>
                    </a:ext>
                  </a:extLst>
                </a:gridCol>
              </a:tblGrid>
              <a:tr h="28073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Purpose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Work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Cadence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373462"/>
                  </a:ext>
                </a:extLst>
              </a:tr>
              <a:tr h="23762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Enterprise</a:t>
                      </a:r>
                    </a:p>
                    <a:p>
                      <a:pPr>
                        <a:buNone/>
                      </a:pPr>
                      <a:r>
                        <a:rPr lang="en-US" sz="13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Direction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8925" indent="-288925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 the business model (how we make money), operating model (how we manage the company), and boundaries (core values, culture, leadership expectations)</a:t>
                      </a:r>
                    </a:p>
                    <a:p>
                      <a:pPr marL="288925" indent="-288925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Define company risk profile; manages risk and ensures 'right to operate' compliance</a:t>
                      </a:r>
                    </a:p>
                    <a:p>
                      <a:pPr marL="288925" indent="-288925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Ensure company leadership continuity and viability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Executive Committee</a:t>
                      </a:r>
                    </a:p>
                    <a:p>
                      <a:pPr algn="ctr">
                        <a:buNone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CEO and Direct</a:t>
                      </a:r>
                    </a:p>
                    <a:p>
                      <a:pPr algn="ctr">
                        <a:buNone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Reports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Monthly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1445356"/>
                  </a:ext>
                </a:extLst>
              </a:tr>
              <a:tr h="15440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Growth and</a:t>
                      </a:r>
                    </a:p>
                    <a:p>
                      <a:pPr>
                        <a:buNone/>
                      </a:pPr>
                      <a:r>
                        <a:rPr lang="en-US" sz="13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Investment Plan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Endorse the vision for the company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Set corporate growth strategy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Allocate capital across the investment portfolio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Establish annual targets within the context of the growth plan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Office of the CEO</a:t>
                      </a:r>
                    </a:p>
                    <a:p>
                      <a:pPr algn="ctr">
                        <a:buNone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Sub-set of Exec</a:t>
                      </a:r>
                    </a:p>
                    <a:p>
                      <a:pPr algn="ctr">
                        <a:buNone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Committee Members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Annually with Quarterly Updates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2315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699DE4F-BDC5-CDC5-B5BC-5267D29D1DD3}"/>
              </a:ext>
            </a:extLst>
          </p:cNvPr>
          <p:cNvSpPr txBox="1"/>
          <p:nvPr/>
        </p:nvSpPr>
        <p:spPr>
          <a:xfrm>
            <a:off x="497578" y="266021"/>
            <a:ext cx="105260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spcAft>
                <a:spcPts val="14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Leadership forums example in the STRATEGIC Layer: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technology services company.</a:t>
            </a:r>
            <a:endParaRPr lang="en-US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42D0DE-4F73-3C10-67AC-CD5486BBF884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194733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Kesler 2026</a:t>
            </a:r>
          </a:p>
        </p:txBody>
      </p:sp>
      <p:sp>
        <p:nvSpPr>
          <p:cNvPr id="5" name="Footer Placeholder 12">
            <a:extLst>
              <a:ext uri="{FF2B5EF4-FFF2-40B4-BE49-F238E27FC236}">
                <a16:creationId xmlns:a16="http://schemas.microsoft.com/office/drawing/2014/main" id="{030B77D7-94AA-34D7-B23F-57C66BB8E1E1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M4.8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A6C6B7-7C85-FA7F-B613-B843E4840821}"/>
              </a:ext>
            </a:extLst>
          </p:cNvPr>
          <p:cNvSpPr/>
          <p:nvPr/>
        </p:nvSpPr>
        <p:spPr>
          <a:xfrm>
            <a:off x="11565467" y="6510867"/>
            <a:ext cx="338666" cy="347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81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127</Words>
  <Application>Microsoft Macintosh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2026-07-16T19:49:27Z</dcterms:modified>
</cp:coreProperties>
</file>