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07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A3123-0DBE-9745-B6A3-C609F2670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8">
            <a:extLst>
              <a:ext uri="{FF2B5EF4-FFF2-40B4-BE49-F238E27FC236}">
                <a16:creationId xmlns:a16="http://schemas.microsoft.com/office/drawing/2014/main" id="{EC584CD3-F8CF-B62C-39E3-56E6FDF5AB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0168976"/>
              </p:ext>
            </p:extLst>
          </p:nvPr>
        </p:nvGraphicFramePr>
        <p:xfrm>
          <a:off x="1294545" y="2157844"/>
          <a:ext cx="9257016" cy="40418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5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8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30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30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62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4718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Exec Team Remit</a:t>
                      </a:r>
                      <a:endParaRPr lang="en-US" sz="14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Calibri"/>
                      </a:endParaRPr>
                    </a:p>
                  </a:txBody>
                  <a:tcPr marL="84406" marR="84406" marT="13716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Run the company as one team.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Manage a core enterprise strategy and complementary portfolio of businesses.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Optimize discrete synergies across units to generate corporate value beyond the sum of the parts.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Maximize sustained financial returns from diverse assets.</a:t>
                      </a:r>
                    </a:p>
                  </a:txBody>
                  <a:tcPr marL="182880" marR="137160" marT="13716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308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Exec Team Type</a:t>
                      </a:r>
                      <a:endParaRPr lang="en-US" sz="14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Calibri"/>
                      </a:endParaRPr>
                    </a:p>
                  </a:txBody>
                  <a:tcPr marL="84406" marR="84406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Operating team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Strategy alignment and management synergy team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Portfolio management team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Stewardship, governance, fiduciary</a:t>
                      </a:r>
                      <a:endParaRPr lang="en-US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mbria"/>
                        <a:cs typeface="Calibri" panose="020F0502020204030204" pitchFamily="34" charset="0"/>
                      </a:endParaRPr>
                    </a:p>
                  </a:txBody>
                  <a:tcPr marL="182880" marR="137160" marT="13716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3199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Work of the Executive Team</a:t>
                      </a:r>
                      <a:endParaRPr lang="en-US" sz="14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Calibri"/>
                      </a:endParaRPr>
                    </a:p>
                  </a:txBody>
                  <a:tcPr marL="84406" marR="84406" marT="13716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Set enterprise strategy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Run the business, manage a single set of results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Make operating decisions and trade-offs across products and markets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Oversee all functional work</a:t>
                      </a:r>
                    </a:p>
                    <a:p>
                      <a:pPr marL="171450" indent="-17145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endParaRPr lang="en-GB" sz="1200" kern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Helvetica Neue for IB"/>
                        <a:cs typeface="Calibri" panose="020F0502020204030204" pitchFamily="34" charset="0"/>
                      </a:endParaRP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Set common customer-oriented strategies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Create an integrated annual operating plan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Manage results and corrective action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Oversee shared capability building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Engage directly in talent mobility; co-own top talent pool</a:t>
                      </a:r>
                      <a:endParaRPr lang="en-GB" sz="1200" kern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Helvetica Neue for IB"/>
                        <a:cs typeface="Calibri" panose="020F0502020204030204" pitchFamily="34" charset="0"/>
                      </a:endParaRP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Guide high-level strategic decisions across diverse portfolio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Optimize profit performance across businesses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Oversee enterprise initiatives and shared technology roadmaps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Review top executive talent and strategies</a:t>
                      </a:r>
                      <a:endParaRPr lang="en-GB" sz="1200" kern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Helvetica Neue for IB"/>
                        <a:cs typeface="Calibri" panose="020F0502020204030204" pitchFamily="34" charset="0"/>
                      </a:endParaRP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Debate overall company philosophy and vision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Act as a board on capital proposals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Assure company risk is managed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Align on external messaging</a:t>
                      </a:r>
                    </a:p>
                  </a:txBody>
                  <a:tcPr marL="182880" marR="137160" marT="13716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8ED8316C-4761-D052-38A5-2E01779938B9}"/>
              </a:ext>
            </a:extLst>
          </p:cNvPr>
          <p:cNvSpPr/>
          <p:nvPr/>
        </p:nvSpPr>
        <p:spPr>
          <a:xfrm>
            <a:off x="2966238" y="956541"/>
            <a:ext cx="627166" cy="627166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043C755-6C72-0235-0592-8D5D793C56A1}"/>
              </a:ext>
            </a:extLst>
          </p:cNvPr>
          <p:cNvSpPr/>
          <p:nvPr/>
        </p:nvSpPr>
        <p:spPr>
          <a:xfrm>
            <a:off x="4881878" y="956541"/>
            <a:ext cx="627166" cy="627166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EF61CFB-92B6-6E1A-92FC-C036CFF3476A}"/>
              </a:ext>
            </a:extLst>
          </p:cNvPr>
          <p:cNvSpPr/>
          <p:nvPr/>
        </p:nvSpPr>
        <p:spPr>
          <a:xfrm>
            <a:off x="6900169" y="958274"/>
            <a:ext cx="627166" cy="627166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BF4FF4-DD38-D53A-264E-481F2DA3FFE2}"/>
              </a:ext>
            </a:extLst>
          </p:cNvPr>
          <p:cNvSpPr/>
          <p:nvPr/>
        </p:nvSpPr>
        <p:spPr>
          <a:xfrm>
            <a:off x="8994089" y="980894"/>
            <a:ext cx="627166" cy="627166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76200" dir="18900000" sy="23000" kx="-1200000" algn="b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207920-1E76-1A2A-740D-3C531508A50C}"/>
              </a:ext>
            </a:extLst>
          </p:cNvPr>
          <p:cNvSpPr/>
          <p:nvPr/>
        </p:nvSpPr>
        <p:spPr>
          <a:xfrm>
            <a:off x="2962584" y="1678715"/>
            <a:ext cx="173736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Fully Integrated </a:t>
            </a:r>
            <a:b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Single Business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7B9A7E-C77D-FD1F-2089-FBF16396C048}"/>
              </a:ext>
            </a:extLst>
          </p:cNvPr>
          <p:cNvSpPr/>
          <p:nvPr/>
        </p:nvSpPr>
        <p:spPr>
          <a:xfrm>
            <a:off x="4868137" y="1678715"/>
            <a:ext cx="173736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400" b="1">
                <a:latin typeface="Calibri" panose="020F0502020204030204" pitchFamily="34" charset="0"/>
                <a:cs typeface="Calibri" panose="020F0502020204030204" pitchFamily="34" charset="0"/>
              </a:rPr>
              <a:t>Closely Related Portfolio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A7F90C-A212-1B33-7AC3-BE9D0812A05A}"/>
              </a:ext>
            </a:extLst>
          </p:cNvPr>
          <p:cNvSpPr/>
          <p:nvPr/>
        </p:nvSpPr>
        <p:spPr>
          <a:xfrm>
            <a:off x="6916097" y="1680448"/>
            <a:ext cx="173736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400" b="1">
                <a:latin typeface="Calibri" panose="020F0502020204030204" pitchFamily="34" charset="0"/>
                <a:cs typeface="Calibri" panose="020F0502020204030204" pitchFamily="34" charset="0"/>
              </a:rPr>
              <a:t>Loosely Related Portfolio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D2BD88-8E13-3299-55B4-076066DD4121}"/>
              </a:ext>
            </a:extLst>
          </p:cNvPr>
          <p:cNvSpPr/>
          <p:nvPr/>
        </p:nvSpPr>
        <p:spPr>
          <a:xfrm>
            <a:off x="8948129" y="1787407"/>
            <a:ext cx="17373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Holding Co.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29B0389-4A50-FFEC-71FF-C5E6D260E3CF}"/>
              </a:ext>
            </a:extLst>
          </p:cNvPr>
          <p:cNvCxnSpPr>
            <a:cxnSpLocks/>
          </p:cNvCxnSpPr>
          <p:nvPr/>
        </p:nvCxnSpPr>
        <p:spPr>
          <a:xfrm>
            <a:off x="3084809" y="2150288"/>
            <a:ext cx="7137978" cy="7556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513A5EA-8CF5-CE7D-D0F8-7E606FE4F70D}"/>
              </a:ext>
            </a:extLst>
          </p:cNvPr>
          <p:cNvCxnSpPr>
            <a:cxnSpLocks/>
          </p:cNvCxnSpPr>
          <p:nvPr/>
        </p:nvCxnSpPr>
        <p:spPr>
          <a:xfrm>
            <a:off x="2889255" y="3089344"/>
            <a:ext cx="7333532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E03934-230A-E0E5-5D08-37D244DEE71E}"/>
              </a:ext>
            </a:extLst>
          </p:cNvPr>
          <p:cNvCxnSpPr>
            <a:cxnSpLocks/>
          </p:cNvCxnSpPr>
          <p:nvPr/>
        </p:nvCxnSpPr>
        <p:spPr>
          <a:xfrm>
            <a:off x="2938731" y="3689783"/>
            <a:ext cx="7333532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1AB4496-FE03-153A-8122-8C6931BC4C7D}"/>
              </a:ext>
            </a:extLst>
          </p:cNvPr>
          <p:cNvCxnSpPr>
            <a:cxnSpLocks/>
          </p:cNvCxnSpPr>
          <p:nvPr/>
        </p:nvCxnSpPr>
        <p:spPr>
          <a:xfrm>
            <a:off x="2889255" y="6144493"/>
            <a:ext cx="7333532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A2C70F5-4FD2-F2CD-C45F-925807B1A862}"/>
              </a:ext>
            </a:extLst>
          </p:cNvPr>
          <p:cNvSpPr txBox="1"/>
          <p:nvPr/>
        </p:nvSpPr>
        <p:spPr>
          <a:xfrm>
            <a:off x="458309" y="306518"/>
            <a:ext cx="97644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role and work of top leadership teams: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cross the Business Configuration Framework.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DA4053-89FB-75EB-355B-88F9D573095A}"/>
              </a:ext>
            </a:extLst>
          </p:cNvPr>
          <p:cNvSpPr txBox="1"/>
          <p:nvPr/>
        </p:nvSpPr>
        <p:spPr>
          <a:xfrm>
            <a:off x="3507165" y="6124132"/>
            <a:ext cx="60977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0" i="1" kern="0" dirty="0">
                <a:solidFill>
                  <a:schemeClr val="tx1"/>
                </a:solidFill>
                <a:latin typeface="Calibri" panose="020F0502020204030204" pitchFamily="34" charset="0"/>
                <a:ea typeface="Helvetica Neue for IB"/>
                <a:cs typeface="Calibri" panose="020F0502020204030204" pitchFamily="34" charset="0"/>
              </a:rPr>
              <a:t>Responsibilities build from right to left.</a:t>
            </a:r>
            <a:endParaRPr lang="en-US" sz="1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EA53EC-9EE8-8BB8-187B-BA37ACCF8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E75837-484E-814D-D7BD-52412CEFE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14" name="Footer Placeholder 12">
            <a:extLst>
              <a:ext uri="{FF2B5EF4-FFF2-40B4-BE49-F238E27FC236}">
                <a16:creationId xmlns:a16="http://schemas.microsoft.com/office/drawing/2014/main" id="{2FC1EAB0-9E93-93B3-B324-6968E60EDE9D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M4.6</a:t>
            </a:r>
          </a:p>
        </p:txBody>
      </p:sp>
    </p:spTree>
    <p:extLst>
      <p:ext uri="{BB962C8B-B14F-4D97-AF65-F5344CB8AC3E}">
        <p14:creationId xmlns:p14="http://schemas.microsoft.com/office/powerpoint/2010/main" val="1200937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82110</TotalTime>
  <Words>220</Words>
  <Application>Microsoft Macintosh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2026-07-16T19:50:43Z</dcterms:modified>
</cp:coreProperties>
</file>