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C11F52B-A4FE-468F-8D50-E61886E53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1099145"/>
            <a:ext cx="11376025" cy="276999"/>
          </a:xfrm>
        </p:spPr>
        <p:txBody>
          <a:bodyPr wrap="square" lIns="0" rIns="0">
            <a:spAutoFit/>
          </a:bodyPr>
          <a:lstStyle>
            <a:lvl1pPr>
              <a:spcBef>
                <a:spcPts val="0"/>
              </a:spcBef>
              <a:defRPr sz="1800" b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9CC402-9564-4A33-B781-F6B8B530E6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381000"/>
            <a:ext cx="11376025" cy="718145"/>
          </a:xfrm>
        </p:spPr>
        <p:txBody>
          <a:bodyPr wrap="square" lIns="0" rIns="0">
            <a:spAutoFit/>
          </a:bodyPr>
          <a:lstStyle>
            <a:lvl1pPr>
              <a:lnSpc>
                <a:spcPts val="28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Place headline here (36pt, min 28pt)</a:t>
            </a:r>
            <a:br>
              <a:rPr lang="en-GB"/>
            </a:br>
            <a:r>
              <a:rPr lang="en-GB"/>
              <a:t>Place headline here (36pt, min 28pt)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2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7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3099F-C1BA-9295-F2F7-ADB08B2E0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A92DE7-9C86-1C1E-4883-F9811D553B8B}"/>
              </a:ext>
            </a:extLst>
          </p:cNvPr>
          <p:cNvSpPr txBox="1">
            <a:spLocks/>
          </p:cNvSpPr>
          <p:nvPr/>
        </p:nvSpPr>
        <p:spPr>
          <a:xfrm>
            <a:off x="7735117" y="1786520"/>
            <a:ext cx="2064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~6-10 Years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74A285-465A-CD5A-593F-5A71BC6B9D42}"/>
              </a:ext>
            </a:extLst>
          </p:cNvPr>
          <p:cNvSpPr txBox="1">
            <a:spLocks/>
          </p:cNvSpPr>
          <p:nvPr/>
        </p:nvSpPr>
        <p:spPr>
          <a:xfrm>
            <a:off x="2390825" y="1059359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Strategic Leadership Layer</a:t>
            </a:r>
          </a:p>
        </p:txBody>
      </p:sp>
      <p:sp>
        <p:nvSpPr>
          <p:cNvPr id="6" name="Rounded Rectangle 17">
            <a:extLst>
              <a:ext uri="{FF2B5EF4-FFF2-40B4-BE49-F238E27FC236}">
                <a16:creationId xmlns:a16="http://schemas.microsoft.com/office/drawing/2014/main" id="{2C6D99E1-1AD3-FBA7-A0B3-EA05E9E465D1}"/>
              </a:ext>
            </a:extLst>
          </p:cNvPr>
          <p:cNvSpPr>
            <a:spLocks/>
          </p:cNvSpPr>
          <p:nvPr/>
        </p:nvSpPr>
        <p:spPr bwMode="auto">
          <a:xfrm>
            <a:off x="2569381" y="1468882"/>
            <a:ext cx="4781577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lvl="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Set the vision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direction, 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culture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manage the portfolio and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priorities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Make big bet and trade-off decisions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Communicate purpose with one voice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A59295-B7F5-E32C-FC19-92F0CF8B55DD}"/>
              </a:ext>
            </a:extLst>
          </p:cNvPr>
          <p:cNvCxnSpPr>
            <a:cxnSpLocks/>
          </p:cNvCxnSpPr>
          <p:nvPr/>
        </p:nvCxnSpPr>
        <p:spPr>
          <a:xfrm flipH="1">
            <a:off x="2161188" y="2592125"/>
            <a:ext cx="8091086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D33A6618-462F-3C78-1D4F-378F9C5AE427}"/>
              </a:ext>
            </a:extLst>
          </p:cNvPr>
          <p:cNvGrpSpPr>
            <a:grpSpLocks/>
          </p:cNvGrpSpPr>
          <p:nvPr/>
        </p:nvGrpSpPr>
        <p:grpSpPr>
          <a:xfrm>
            <a:off x="7889994" y="1160715"/>
            <a:ext cx="1751153" cy="519859"/>
            <a:chOff x="12330953" y="752326"/>
            <a:chExt cx="2087411" cy="7918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8659ACD-2BEB-8013-45D1-6C5A089F26D8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36C21D9-3C1E-27F8-3B38-CBDBB2990277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71755D1-D9DA-B133-FAC0-769A68AFDAB5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D5BCC5-5004-1CF2-CF82-0510D33B6192}"/>
                </a:ext>
              </a:extLst>
            </p:cNvPr>
            <p:cNvSpPr>
              <a:spLocks/>
            </p:cNvSpPr>
            <p:nvPr/>
          </p:nvSpPr>
          <p:spPr>
            <a:xfrm>
              <a:off x="13073074" y="752326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402A647-7FDA-945F-9FCE-93F6331EEA14}"/>
              </a:ext>
            </a:extLst>
          </p:cNvPr>
          <p:cNvSpPr txBox="1">
            <a:spLocks/>
          </p:cNvSpPr>
          <p:nvPr/>
        </p:nvSpPr>
        <p:spPr>
          <a:xfrm>
            <a:off x="7826488" y="3303349"/>
            <a:ext cx="1972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~2-5 Years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E22F2F-35A5-106B-7F99-AFE4377EB2E1}"/>
              </a:ext>
            </a:extLst>
          </p:cNvPr>
          <p:cNvSpPr txBox="1">
            <a:spLocks/>
          </p:cNvSpPr>
          <p:nvPr/>
        </p:nvSpPr>
        <p:spPr>
          <a:xfrm>
            <a:off x="2390825" y="2808224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Integrative Leadership Layer</a:t>
            </a: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034C91AF-567C-86DD-D909-4D2FA8B6D81C}"/>
              </a:ext>
            </a:extLst>
          </p:cNvPr>
          <p:cNvSpPr>
            <a:spLocks/>
          </p:cNvSpPr>
          <p:nvPr/>
        </p:nvSpPr>
        <p:spPr bwMode="auto">
          <a:xfrm>
            <a:off x="2558230" y="3217747"/>
            <a:ext cx="4781577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Manage business unit strategies</a:t>
            </a:r>
          </a:p>
          <a:p>
            <a:pPr marL="163440" indent="-163440" defTabSz="422041">
              <a:lnSpc>
                <a:spcPct val="9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Sponsor enterprise initiatives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Manage the forums, systems, processes, and ways of working to drive horizontal, structured collaboration across boundaries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AD8848-A483-7EA2-E6DB-E409572C18F4}"/>
              </a:ext>
            </a:extLst>
          </p:cNvPr>
          <p:cNvGrpSpPr>
            <a:grpSpLocks/>
          </p:cNvGrpSpPr>
          <p:nvPr/>
        </p:nvGrpSpPr>
        <p:grpSpPr>
          <a:xfrm>
            <a:off x="7644711" y="2949688"/>
            <a:ext cx="2369268" cy="215341"/>
            <a:chOff x="12330953" y="1216152"/>
            <a:chExt cx="2824220" cy="32799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8A93E9-D539-5EA4-AA44-FB9CA0BB3679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0C3E809-A450-303C-8CF4-7397F1761199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2AAC99-B73D-0305-E81E-A5454E687C3A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AA92179-5103-CCF7-29A0-5488B97ACB75}"/>
                </a:ext>
              </a:extLst>
            </p:cNvPr>
            <p:cNvSpPr>
              <a:spLocks/>
            </p:cNvSpPr>
            <p:nvPr/>
          </p:nvSpPr>
          <p:spPr>
            <a:xfrm>
              <a:off x="1455200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314A08-405A-DAA6-4C42-FB5AAB6ACA15}"/>
              </a:ext>
            </a:extLst>
          </p:cNvPr>
          <p:cNvCxnSpPr>
            <a:cxnSpLocks/>
          </p:cNvCxnSpPr>
          <p:nvPr/>
        </p:nvCxnSpPr>
        <p:spPr>
          <a:xfrm flipH="1">
            <a:off x="2185748" y="4434862"/>
            <a:ext cx="8091086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F17D016-965B-AB0A-7BCA-3B6C36925279}"/>
              </a:ext>
            </a:extLst>
          </p:cNvPr>
          <p:cNvSpPr txBox="1">
            <a:spLocks/>
          </p:cNvSpPr>
          <p:nvPr/>
        </p:nvSpPr>
        <p:spPr>
          <a:xfrm>
            <a:off x="7693502" y="5087508"/>
            <a:ext cx="2250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Time horizon: ~6-18 Months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B48820-A446-098B-2D89-20BC4ECDD0E0}"/>
              </a:ext>
            </a:extLst>
          </p:cNvPr>
          <p:cNvSpPr txBox="1">
            <a:spLocks/>
          </p:cNvSpPr>
          <p:nvPr/>
        </p:nvSpPr>
        <p:spPr>
          <a:xfrm>
            <a:off x="2404049" y="4636042"/>
            <a:ext cx="3827242" cy="33855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Operating Layer</a:t>
            </a:r>
            <a:endParaRPr kumimoji="0" lang="en-US" sz="1600" b="1" i="0" u="none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45A0988A-C9D9-2CAC-E86A-8366ACA4BC7C}"/>
              </a:ext>
            </a:extLst>
          </p:cNvPr>
          <p:cNvSpPr>
            <a:spLocks/>
          </p:cNvSpPr>
          <p:nvPr/>
        </p:nvSpPr>
        <p:spPr bwMode="auto">
          <a:xfrm>
            <a:off x="2569381" y="5045565"/>
            <a:ext cx="47948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Serve customers profitably</a:t>
            </a: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Execute business results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3440" marR="0" lvl="0" indent="-163440" algn="l" defTabSz="42204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Enable teams with direction, resources, coaching, and clarity - consistent with enterprise guidance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D50C8CB-5619-705F-C8DE-54D898F18070}"/>
              </a:ext>
            </a:extLst>
          </p:cNvPr>
          <p:cNvGrpSpPr>
            <a:grpSpLocks/>
          </p:cNvGrpSpPr>
          <p:nvPr/>
        </p:nvGrpSpPr>
        <p:grpSpPr>
          <a:xfrm>
            <a:off x="7619398" y="4760192"/>
            <a:ext cx="2369268" cy="215341"/>
            <a:chOff x="12330953" y="1216152"/>
            <a:chExt cx="2824220" cy="327997"/>
          </a:xfrm>
          <a:solidFill>
            <a:srgbClr val="59595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BF5DBCC-5F18-6A34-5438-5C4BECB38680}"/>
                </a:ext>
              </a:extLst>
            </p:cNvPr>
            <p:cNvSpPr>
              <a:spLocks/>
            </p:cNvSpPr>
            <p:nvPr/>
          </p:nvSpPr>
          <p:spPr>
            <a:xfrm>
              <a:off x="12330953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20F9A8-718F-B1AF-A1E3-F7525C458B83}"/>
                </a:ext>
              </a:extLst>
            </p:cNvPr>
            <p:cNvSpPr>
              <a:spLocks/>
            </p:cNvSpPr>
            <p:nvPr/>
          </p:nvSpPr>
          <p:spPr>
            <a:xfrm>
              <a:off x="1307307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796CA62-8AB1-2B9C-E1DD-9743E9AF2BE0}"/>
                </a:ext>
              </a:extLst>
            </p:cNvPr>
            <p:cNvSpPr>
              <a:spLocks/>
            </p:cNvSpPr>
            <p:nvPr/>
          </p:nvSpPr>
          <p:spPr>
            <a:xfrm>
              <a:off x="13815195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A586465-86F8-79C8-EC56-A823D62E5CFB}"/>
                </a:ext>
              </a:extLst>
            </p:cNvPr>
            <p:cNvSpPr>
              <a:spLocks/>
            </p:cNvSpPr>
            <p:nvPr/>
          </p:nvSpPr>
          <p:spPr>
            <a:xfrm>
              <a:off x="14552004" y="1216152"/>
              <a:ext cx="603169" cy="32799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8D48543-049E-6DAC-E25F-D74EBF843CB5}"/>
              </a:ext>
            </a:extLst>
          </p:cNvPr>
          <p:cNvSpPr txBox="1"/>
          <p:nvPr/>
        </p:nvSpPr>
        <p:spPr>
          <a:xfrm>
            <a:off x="660333" y="209202"/>
            <a:ext cx="10618661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Layers of leadership framework: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Strategic, integrative, and operating layers.</a:t>
            </a:r>
            <a:endParaRPr lang="en-US" sz="20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E809C630-64DD-D37C-789F-3F3E26AD5AA2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M4.3</a:t>
            </a:r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A9CEC24A-5EFA-F39D-A920-64BC1FDE4545}"/>
              </a:ext>
            </a:extLst>
          </p:cNvPr>
          <p:cNvSpPr txBox="1">
            <a:spLocks/>
          </p:cNvSpPr>
          <p:nvPr/>
        </p:nvSpPr>
        <p:spPr>
          <a:xfrm>
            <a:off x="838200" y="6328600"/>
            <a:ext cx="1947333" cy="259623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3413224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122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2026-07-16T19:51:52Z</dcterms:modified>
</cp:coreProperties>
</file>