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10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92D64-07AE-D4A5-4EA5-6D071199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95841B-60CF-63B7-F66F-3F0E22BCDD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1D8326-799C-FA1E-E58C-3F1294262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4F9C2-4F0D-F14E-2461-732521A2C5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E8CC8-AC73-6B41-936C-3E761D08B8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95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ADB61-7CDA-CF13-D951-D835F175F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8163AC6-FD31-D220-F434-BB15209CF12D}"/>
              </a:ext>
            </a:extLst>
          </p:cNvPr>
          <p:cNvSpPr txBox="1"/>
          <p:nvPr/>
        </p:nvSpPr>
        <p:spPr>
          <a:xfrm>
            <a:off x="195164" y="2637336"/>
            <a:ext cx="22696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 around the presenting problem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as well as the basics of the current operating model.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 the strategic priorities,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model, and existing</a:t>
            </a: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organizational data.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 an organizational assessment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gain insight into misalignments and generate initial options.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Articulate a clear problem statement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focused on future capabilities.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the findings with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align the team around the problem to solve.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FD3D44-7BF4-CCAA-60D9-144FC54AF98C}"/>
              </a:ext>
            </a:extLst>
          </p:cNvPr>
          <p:cNvSpPr txBox="1"/>
          <p:nvPr/>
        </p:nvSpPr>
        <p:spPr>
          <a:xfrm>
            <a:off x="2557340" y="2638032"/>
            <a:ext cx="22696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and test initial options for strategic grouping (structure)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simple visual models and the building blocks.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Arrange the building blocks into an organization model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drive discussions and decisions.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the ‘roles’ of the major organizational units,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clarifying and differentiating the core accountabilities.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Shape the high-level design for functions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including the service delivery model, work sort, and layering blueprint.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Prepare to engage the next wave of participants in more detailed design.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Recap and codify decisions made during architecture definition.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54A397-DB00-9945-61DC-90B6944A9DBE}"/>
              </a:ext>
            </a:extLst>
          </p:cNvPr>
          <p:cNvSpPr txBox="1"/>
          <p:nvPr/>
        </p:nvSpPr>
        <p:spPr>
          <a:xfrm>
            <a:off x="4919516" y="2641826"/>
            <a:ext cx="2269622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 assumptions about process redesign and technology.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Utilize horizontal workflow logic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start new conversations about horizontal ways of working.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priority points of integration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critical “nodes” in working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decision guardrails and forums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provide clarity on power allocation.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metrics and objectives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are aligned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Assemble interaction models for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pressure test and align on future ways of working and expectations.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87DA72-B7B3-E8FA-A8AE-17D7D3AAD2A2}"/>
              </a:ext>
            </a:extLst>
          </p:cNvPr>
          <p:cNvSpPr txBox="1"/>
          <p:nvPr/>
        </p:nvSpPr>
        <p:spPr>
          <a:xfrm>
            <a:off x="7280833" y="2638032"/>
            <a:ext cx="2269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25" indent="-228600">
              <a:spcBef>
                <a:spcPts val="600"/>
              </a:spcBef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8125" indent="-228600"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E55BD285-C7FA-AAB7-2830-E3C774871D43}"/>
              </a:ext>
            </a:extLst>
          </p:cNvPr>
          <p:cNvSpPr/>
          <p:nvPr/>
        </p:nvSpPr>
        <p:spPr>
          <a:xfrm>
            <a:off x="328214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Discovery and Ambition</a:t>
            </a:r>
          </a:p>
        </p:txBody>
      </p:sp>
      <p:sp>
        <p:nvSpPr>
          <p:cNvPr id="28" name="Pentagon 27">
            <a:extLst>
              <a:ext uri="{FF2B5EF4-FFF2-40B4-BE49-F238E27FC236}">
                <a16:creationId xmlns:a16="http://schemas.microsoft.com/office/drawing/2014/main" id="{D7402BCB-BACF-132B-6508-FE35C1309D4D}"/>
              </a:ext>
            </a:extLst>
          </p:cNvPr>
          <p:cNvSpPr/>
          <p:nvPr/>
        </p:nvSpPr>
        <p:spPr>
          <a:xfrm>
            <a:off x="2712190" y="698192"/>
            <a:ext cx="2293308" cy="814773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29" name="Pentagon 28">
            <a:extLst>
              <a:ext uri="{FF2B5EF4-FFF2-40B4-BE49-F238E27FC236}">
                <a16:creationId xmlns:a16="http://schemas.microsoft.com/office/drawing/2014/main" id="{4413EB34-8BA2-691C-ED42-B7C65D7AE9E4}"/>
              </a:ext>
            </a:extLst>
          </p:cNvPr>
          <p:cNvSpPr/>
          <p:nvPr/>
        </p:nvSpPr>
        <p:spPr>
          <a:xfrm>
            <a:off x="5074400" y="698191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Integration</a:t>
            </a:r>
          </a:p>
        </p:txBody>
      </p:sp>
      <p:sp>
        <p:nvSpPr>
          <p:cNvPr id="30" name="Pentagon 29">
            <a:extLst>
              <a:ext uri="{FF2B5EF4-FFF2-40B4-BE49-F238E27FC236}">
                <a16:creationId xmlns:a16="http://schemas.microsoft.com/office/drawing/2014/main" id="{42F39091-A898-C515-DF3B-4BFAA8785123}"/>
              </a:ext>
            </a:extLst>
          </p:cNvPr>
          <p:cNvSpPr/>
          <p:nvPr/>
        </p:nvSpPr>
        <p:spPr>
          <a:xfrm>
            <a:off x="7436610" y="698190"/>
            <a:ext cx="2293308" cy="814773"/>
          </a:xfrm>
          <a:prstGeom prst="homePlat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</a:p>
        </p:txBody>
      </p:sp>
      <p:sp>
        <p:nvSpPr>
          <p:cNvPr id="31" name="Pentagon 30">
            <a:extLst>
              <a:ext uri="{FF2B5EF4-FFF2-40B4-BE49-F238E27FC236}">
                <a16:creationId xmlns:a16="http://schemas.microsoft.com/office/drawing/2014/main" id="{A0B0E06C-93CF-69AF-8633-17DA3E87C805}"/>
              </a:ext>
            </a:extLst>
          </p:cNvPr>
          <p:cNvSpPr/>
          <p:nvPr/>
        </p:nvSpPr>
        <p:spPr>
          <a:xfrm>
            <a:off x="9812057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Transition and Detailed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F2DC8C-259E-1C57-93C0-B748D7573821}"/>
              </a:ext>
            </a:extLst>
          </p:cNvPr>
          <p:cNvSpPr txBox="1"/>
          <p:nvPr/>
        </p:nvSpPr>
        <p:spPr>
          <a:xfrm>
            <a:off x="328214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leaders are aligned around the ‘problem to solve’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EF493C-F518-728F-9320-70F56470854E}"/>
              </a:ext>
            </a:extLst>
          </p:cNvPr>
          <p:cNvSpPr txBox="1"/>
          <p:nvPr/>
        </p:nvSpPr>
        <p:spPr>
          <a:xfrm>
            <a:off x="2621522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building blocks of the new organization are assembled in a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084360-CA70-D3C5-CA17-1D652B034564}"/>
              </a:ext>
            </a:extLst>
          </p:cNvPr>
          <p:cNvSpPr txBox="1"/>
          <p:nvPr/>
        </p:nvSpPr>
        <p:spPr>
          <a:xfrm>
            <a:off x="4987314" y="1534735"/>
            <a:ext cx="2260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Cross-boundary ways of working and power relationships  are defined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040D7-D351-A608-FFAF-0EC2E259E517}"/>
              </a:ext>
            </a:extLst>
          </p:cNvPr>
          <p:cNvSpPr txBox="1"/>
          <p:nvPr/>
        </p:nvSpPr>
        <p:spPr>
          <a:xfrm>
            <a:off x="7367708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organization and roles are aligned and key roles are filled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D30E9-60D9-052A-A264-BE27C60BE4C2}"/>
              </a:ext>
            </a:extLst>
          </p:cNvPr>
          <p:cNvSpPr txBox="1"/>
          <p:nvPr/>
        </p:nvSpPr>
        <p:spPr>
          <a:xfrm>
            <a:off x="9721323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 are ready to bring the new operating model to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763815-30CB-3FD2-9578-740A55E864EA}"/>
              </a:ext>
            </a:extLst>
          </p:cNvPr>
          <p:cNvSpPr txBox="1"/>
          <p:nvPr/>
        </p:nvSpPr>
        <p:spPr>
          <a:xfrm>
            <a:off x="3006327" y="2292236"/>
            <a:ext cx="6096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The Major Design Tasks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51CEDB-8712-A409-7FAA-04B78F71756B}"/>
              </a:ext>
            </a:extLst>
          </p:cNvPr>
          <p:cNvSpPr/>
          <p:nvPr/>
        </p:nvSpPr>
        <p:spPr>
          <a:xfrm>
            <a:off x="195164" y="2615402"/>
            <a:ext cx="11795781" cy="389080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FA3722-E69C-1CF5-13A6-51DD49F0C203}"/>
              </a:ext>
            </a:extLst>
          </p:cNvPr>
          <p:cNvSpPr txBox="1"/>
          <p:nvPr/>
        </p:nvSpPr>
        <p:spPr>
          <a:xfrm>
            <a:off x="7372958" y="2653873"/>
            <a:ext cx="2269622" cy="374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Design the work of leaders at each level,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utilizing the three organizational layers framework to avoid overlap and assure distinct differences in the work.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Align the work of leadership teams to the new operating model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with attention to the Business-Configuration design choice that has been made.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Select and develop leaders for the multi-dimensional organization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setting new norms and consistent standards for leadership excellence, with the right people practices.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Configure the direct report structure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with a clear set of criteria that can be adjusted to the current priorities.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B47AE0-E738-0929-B1E6-63855A6F5229}"/>
              </a:ext>
            </a:extLst>
          </p:cNvPr>
          <p:cNvSpPr txBox="1"/>
          <p:nvPr/>
        </p:nvSpPr>
        <p:spPr>
          <a:xfrm>
            <a:off x="9734704" y="2653873"/>
            <a:ext cx="2269622" cy="385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Assure the right transition principles and governance structure and process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in place to oversee the entire transition.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Decide the right sequence and pace for change of events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an eye to both short and longer-term gains.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progress measures within broad timeframes that will be used to measure progress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including both capability indicators and specific operating model components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ownership for implementation workstreams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including detailed design work that remains to be completed.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 the transition over time, following key principle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81CB03-6597-F32F-3491-272042BC4487}"/>
              </a:ext>
            </a:extLst>
          </p:cNvPr>
          <p:cNvCxnSpPr/>
          <p:nvPr/>
        </p:nvCxnSpPr>
        <p:spPr>
          <a:xfrm>
            <a:off x="195164" y="2309491"/>
            <a:ext cx="1173238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6B0E574-0EB9-7DC2-1223-27C6933C0C7D}"/>
              </a:ext>
            </a:extLst>
          </p:cNvPr>
          <p:cNvSpPr txBox="1"/>
          <p:nvPr/>
        </p:nvSpPr>
        <p:spPr>
          <a:xfrm>
            <a:off x="328214" y="158690"/>
            <a:ext cx="10382119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Leadership Milestone: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Major Design Tasks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60460925-FBB4-8FB7-55CC-12EF9A84F710}"/>
              </a:ext>
            </a:extLst>
          </p:cNvPr>
          <p:cNvSpPr txBox="1">
            <a:spLocks/>
          </p:cNvSpPr>
          <p:nvPr/>
        </p:nvSpPr>
        <p:spPr>
          <a:xfrm>
            <a:off x="9590863" y="651966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M4.1</a:t>
            </a: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404A541A-FACF-8E92-DAB0-3A51DD0CF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007" y="6516747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270801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82112</TotalTime>
  <Words>508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2026-07-16T19:52:25Z</dcterms:modified>
</cp:coreProperties>
</file>