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14748107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7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549" autoAdjust="0"/>
    <p:restoredTop sz="96949" autoAdjust="0"/>
  </p:normalViewPr>
  <p:slideViewPr>
    <p:cSldViewPr snapToGrid="0">
      <p:cViewPr varScale="1">
        <p:scale>
          <a:sx n="127" d="100"/>
          <a:sy n="127" d="100"/>
        </p:scale>
        <p:origin x="1176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FDADFB-474B-EF43-AAFD-782E6596F5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97301-2983-AE4C-AA87-F4FBB7198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05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8AF29-BC49-1D74-2663-4235E0D2C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8CFC72-AF5A-3859-B347-5F2A81E3AC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3F7FC-F2DF-0E03-7DE6-3C27EBF11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B737C-C5FB-5A6D-9383-ADF9F6DAF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4EE8D1-6494-841E-49F2-F5C4530FD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438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C4ED5-870A-98A6-76D3-509B61796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172A9D-914B-6F8E-A3D0-00EE85DCB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D18029-C865-A3CB-61FC-825C4A883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44A87-6FB0-7C57-FC8A-2E191C31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14BE1-3FD9-AA21-B043-AE3AAD7FA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91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285347-2221-FB20-3D1F-45D0B61B24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978E2A-0B1B-5432-D184-68297B5EDA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022EE-9E9F-3351-6C5D-D910D22DF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E0E52-71C9-5492-5B4D-B25B6616D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3E488-DECE-9E5A-0B25-71CC7F9B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235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21A9F-47CB-EF1D-45C0-245E09DC7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406BB-42DB-B36C-BC8D-ACE568CDE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0FE435-F9BE-52AF-FD30-581D69F4B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10312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 and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5674BD-AB1C-3AC2-0267-A04905F99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6EA28-635D-1B87-529D-2C5EAC49D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57C414-4E4A-EEB8-DF27-FD386AF49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AC2B4-A9ED-7E44-79E0-67685B26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DA3F2-E129-CC32-3970-F6D28B773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1F385-6670-2EFF-10E7-EE5BA47FC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51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D2A6F-39D3-558C-2C1B-D9D244D1E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0F339-FFAF-DE36-3580-4C83739D72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166B36-D151-207B-D1AA-FD8AEA7E26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438631-5F35-ADBA-8168-B1B1A12B9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CA35C3-C79D-440E-E6AD-938E88F65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137FB-7833-716D-3C1D-42739477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48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00F08-B857-EC86-7095-F211965A3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1D3679-0138-E460-25CA-E7FCA73A7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AFC68F-0729-622B-1D1B-0A043DB81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6AA526-9020-155F-9B3D-F112211083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335930-F860-60EA-AB30-B667965ABA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9FDE1B-B093-5DD9-FD3D-13E9D4862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22B638-6DFB-04CE-E0E1-C94D3737D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0A995D-91A3-BFD5-F15D-AF340D451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654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E568E-A90F-6855-1D80-8F53EA4FA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4401F8-FC9F-386B-2AB9-828254362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0" y="6356350"/>
            <a:ext cx="2345267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544A5E-44BE-A4D6-1268-5789E8B09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687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B655FD-77E8-FA44-7F80-B1C33A8EA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DB995E-882E-513F-9F3A-68057EB1B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A5AAB3-69C7-E749-2414-9BCBD5F69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429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532F8-BCA4-B014-829B-7EEF41E95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4FFDA-BC2F-3675-8FAE-E7F3E1CA9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A1D66-0900-B3CC-A1AD-37E0A8695B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07A44-3F2F-4F78-3E64-D7019DC9F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4BA641-F64C-EAEF-328A-57A5A839D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688681-A2A4-1ED4-6415-23ACB8316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03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F22D1-2640-1E98-61FD-73DC0B6FF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FE46B9-E866-0C32-6B3A-DC59EECDA1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E3FD68-C009-4826-4F38-DA7B2C079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707DB6-7CEF-AA77-87E6-EF24DA2FF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192003-1BD2-50C3-490B-365592BA2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AEDE92-21BF-4621-550F-6B16514DE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25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EF3DD6-6826-EAEC-A2E5-B4E0AA279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413973-D5E5-2F66-EBE8-310FBC343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233CAB-6073-E27A-8065-7939B5B160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5F588-95B4-BFD1-2C15-838943134C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FD1C4-C1AF-3DF5-5295-84D53BA146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82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92E739-0591-E147-6A6D-9ECCC0F6F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1516283-6B1B-9AD3-FB14-48FA68D63236}"/>
              </a:ext>
            </a:extLst>
          </p:cNvPr>
          <p:cNvSpPr txBox="1"/>
          <p:nvPr/>
        </p:nvSpPr>
        <p:spPr>
          <a:xfrm>
            <a:off x="521984" y="275463"/>
            <a:ext cx="109342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600"/>
              </a:spcBef>
              <a:buNone/>
            </a:pPr>
            <a:r>
              <a:rPr lang="en-US" b="1" dirty="0">
                <a:latin typeface="Calibri" panose="020F0502020204030204" pitchFamily="34" charset="0"/>
                <a:ea typeface="Times New Roman" panose="02020603050405020304" pitchFamily="18" charset="0"/>
              </a:rPr>
              <a:t>S</a:t>
            </a:r>
            <a:r>
              <a:rPr lang="en-US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enior leader competencies shift in new op model: 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From</a:t>
            </a:r>
            <a:r>
              <a:rPr lang="en-US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loosely to closely-related portfolio model. 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A44B3DB-3861-5BF8-B1D5-3742EC87F3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6492672"/>
              </p:ext>
            </p:extLst>
          </p:nvPr>
        </p:nvGraphicFramePr>
        <p:xfrm>
          <a:off x="1832583" y="1965960"/>
          <a:ext cx="8157680" cy="29260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78840">
                  <a:extLst>
                    <a:ext uri="{9D8B030D-6E8A-4147-A177-3AD203B41FA5}">
                      <a16:colId xmlns:a16="http://schemas.microsoft.com/office/drawing/2014/main" val="2795406323"/>
                    </a:ext>
                  </a:extLst>
                </a:gridCol>
                <a:gridCol w="4078840">
                  <a:extLst>
                    <a:ext uri="{9D8B030D-6E8A-4147-A177-3AD203B41FA5}">
                      <a16:colId xmlns:a16="http://schemas.microsoft.com/office/drawing/2014/main" val="1875222380"/>
                    </a:ext>
                  </a:extLst>
                </a:gridCol>
              </a:tblGrid>
              <a:tr h="2919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6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From Loosely-Related Portfolio</a:t>
                      </a:r>
                      <a:endParaRPr lang="en-US" sz="16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6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To Closely-Related Portfolio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endParaRPr lang="en-US" sz="16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0453183"/>
                  </a:ext>
                </a:extLst>
              </a:tr>
              <a:tr h="431475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Decisiveness, independent achiever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endParaRPr lang="en-US" sz="16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Agility, inter-dependent achiever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8112728"/>
                  </a:ext>
                </a:extLst>
              </a:tr>
              <a:tr h="431475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Willingness to take charge under pressure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Seeking to Influence, align goals, build bridges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4091996"/>
                  </a:ext>
                </a:extLst>
              </a:tr>
              <a:tr h="431475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Driving to clarity on roles and ownership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Resourceful without a clear roadmap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1770739"/>
                  </a:ext>
                </a:extLst>
              </a:tr>
              <a:tr h="431475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Intensity of focus, staying in one’s lane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Curiosity about the broader business needs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2190668"/>
                  </a:ext>
                </a:extLst>
              </a:tr>
              <a:tr h="431475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Managing up and down is important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Managing left and right becomes more important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5025568"/>
                  </a:ext>
                </a:extLst>
              </a:tr>
            </a:tbl>
          </a:graphicData>
        </a:graphic>
      </p:graphicFrame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C55D0A8-AA46-CC0A-7AFC-C04AE9F7F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343A0C1-D881-1EEC-B8C7-FA84FF61F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1</a:t>
            </a:fld>
            <a:endParaRPr lang="en-US"/>
          </a:p>
        </p:txBody>
      </p:sp>
      <p:sp>
        <p:nvSpPr>
          <p:cNvPr id="4" name="Footer Placeholder 12">
            <a:extLst>
              <a:ext uri="{FF2B5EF4-FFF2-40B4-BE49-F238E27FC236}">
                <a16:creationId xmlns:a16="http://schemas.microsoft.com/office/drawing/2014/main" id="{4994910B-E205-2C41-DDB9-3AD3A8C9FAF6}"/>
              </a:ext>
            </a:extLst>
          </p:cNvPr>
          <p:cNvSpPr txBox="1">
            <a:spLocks/>
          </p:cNvSpPr>
          <p:nvPr/>
        </p:nvSpPr>
        <p:spPr>
          <a:xfrm>
            <a:off x="9469436" y="6310311"/>
            <a:ext cx="1947333" cy="36512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M4.7</a:t>
            </a:r>
          </a:p>
        </p:txBody>
      </p:sp>
    </p:spTree>
    <p:extLst>
      <p:ext uri="{BB962C8B-B14F-4D97-AF65-F5344CB8AC3E}">
        <p14:creationId xmlns:p14="http://schemas.microsoft.com/office/powerpoint/2010/main" val="28481025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82110</TotalTime>
  <Words>93</Words>
  <Application>Microsoft Macintosh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Gregory Kesler</dc:creator>
  <cp:lastModifiedBy>Sarah Williams</cp:lastModifiedBy>
  <cp:revision>474</cp:revision>
  <cp:lastPrinted>2026-01-03T16:08:46Z</cp:lastPrinted>
  <dcterms:created xsi:type="dcterms:W3CDTF">2025-09-26T19:52:17Z</dcterms:created>
  <dcterms:modified xsi:type="dcterms:W3CDTF">2026-07-16T19:50:27Z</dcterms:modified>
</cp:coreProperties>
</file>