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10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E84E8-BD48-239F-7333-41BC5B187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B13C63-B213-A0ED-9E00-9142D9F817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828358-F2DE-80DE-C218-5A44F44A38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C79E1-FF19-4A73-2920-C33FD3BCF2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0E8CC8-AC73-6B41-936C-3E761D08B8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073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C3072-B7E0-ADF6-582A-9F6C3B028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8F85BA8-C678-5A76-3416-12D2964AF84D}"/>
              </a:ext>
            </a:extLst>
          </p:cNvPr>
          <p:cNvSpPr txBox="1"/>
          <p:nvPr/>
        </p:nvSpPr>
        <p:spPr>
          <a:xfrm>
            <a:off x="195164" y="2637336"/>
            <a:ext cx="226962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Contract around the presenting problem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as well as the basics of the current operating model.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Understand the strategic priorities,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 model, and existing</a:t>
            </a: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organizational data.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Conduct an organizational assessment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gain insight into misalignments and generate initial options.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Articulate a clear problem statement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focused on future capabilities. 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the findings with leadership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align the team around the problem to solve.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3C028F-1ED8-83C9-FEE7-84EC34D31418}"/>
              </a:ext>
            </a:extLst>
          </p:cNvPr>
          <p:cNvSpPr txBox="1"/>
          <p:nvPr/>
        </p:nvSpPr>
        <p:spPr>
          <a:xfrm>
            <a:off x="2557340" y="2638032"/>
            <a:ext cx="226962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 and test initial options for strategic grouping (structure)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simple visual models and the building blocks. 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Arrange the building blocks into an organization model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drive discussions and decisions.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 the ‘roles’ of the major organizational units,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clarifying and differentiating the core accountabilities.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Shape the high-level design for functions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including the service delivery model, work sort, and layering blueprint. 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Prepare to engage the next wave of participants in more detailed design.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Recap and codify decisions made during architecture definition.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3EF6E0-CF31-FB66-E8F7-1DB21724D47E}"/>
              </a:ext>
            </a:extLst>
          </p:cNvPr>
          <p:cNvSpPr txBox="1"/>
          <p:nvPr/>
        </p:nvSpPr>
        <p:spPr>
          <a:xfrm>
            <a:off x="4919516" y="2641826"/>
            <a:ext cx="2269622" cy="3670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Clarify assumptions about process redesign and technology.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Utilize horizontal workflow logic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start new conversations about horizontal ways of working.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Identify priority points of integration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the critical “nodes” in working across boundaries.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Establish decision guardrails and forums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that provide clarity on power allocation.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 metrics and objectives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are aligned across boundaries.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Assemble interaction models for leadership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pressure test and align on future ways of working and expectations.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14D82E-D2E9-3676-51E2-D430563A74ED}"/>
              </a:ext>
            </a:extLst>
          </p:cNvPr>
          <p:cNvSpPr txBox="1"/>
          <p:nvPr/>
        </p:nvSpPr>
        <p:spPr>
          <a:xfrm>
            <a:off x="7280833" y="2638032"/>
            <a:ext cx="22696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25" indent="-228600">
              <a:spcBef>
                <a:spcPts val="600"/>
              </a:spcBef>
              <a:buFont typeface="+mj-lt"/>
              <a:buAutoNum type="arabicPeriod"/>
            </a:pP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8125" indent="-228600">
              <a:buFont typeface="+mj-lt"/>
              <a:buAutoNum type="arabicPeriod"/>
            </a:pP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Pentagon 26">
            <a:extLst>
              <a:ext uri="{FF2B5EF4-FFF2-40B4-BE49-F238E27FC236}">
                <a16:creationId xmlns:a16="http://schemas.microsoft.com/office/drawing/2014/main" id="{BE6207C7-8496-F139-C872-B039E3B006B3}"/>
              </a:ext>
            </a:extLst>
          </p:cNvPr>
          <p:cNvSpPr/>
          <p:nvPr/>
        </p:nvSpPr>
        <p:spPr>
          <a:xfrm>
            <a:off x="328214" y="698190"/>
            <a:ext cx="2293308" cy="814773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Discovery and Ambition</a:t>
            </a:r>
          </a:p>
        </p:txBody>
      </p:sp>
      <p:sp>
        <p:nvSpPr>
          <p:cNvPr id="28" name="Pentagon 27">
            <a:extLst>
              <a:ext uri="{FF2B5EF4-FFF2-40B4-BE49-F238E27FC236}">
                <a16:creationId xmlns:a16="http://schemas.microsoft.com/office/drawing/2014/main" id="{7AF9C049-897E-4482-8883-8CE29CAB59CA}"/>
              </a:ext>
            </a:extLst>
          </p:cNvPr>
          <p:cNvSpPr/>
          <p:nvPr/>
        </p:nvSpPr>
        <p:spPr>
          <a:xfrm>
            <a:off x="2712190" y="698192"/>
            <a:ext cx="2293308" cy="814773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Architecture</a:t>
            </a:r>
          </a:p>
        </p:txBody>
      </p:sp>
      <p:sp>
        <p:nvSpPr>
          <p:cNvPr id="29" name="Pentagon 28">
            <a:extLst>
              <a:ext uri="{FF2B5EF4-FFF2-40B4-BE49-F238E27FC236}">
                <a16:creationId xmlns:a16="http://schemas.microsoft.com/office/drawing/2014/main" id="{7247A2A1-533A-8501-6F8E-EB1FBD10A2A1}"/>
              </a:ext>
            </a:extLst>
          </p:cNvPr>
          <p:cNvSpPr/>
          <p:nvPr/>
        </p:nvSpPr>
        <p:spPr>
          <a:xfrm>
            <a:off x="5074400" y="698191"/>
            <a:ext cx="2293308" cy="814773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Integration</a:t>
            </a:r>
          </a:p>
        </p:txBody>
      </p:sp>
      <p:sp>
        <p:nvSpPr>
          <p:cNvPr id="30" name="Pentagon 29">
            <a:extLst>
              <a:ext uri="{FF2B5EF4-FFF2-40B4-BE49-F238E27FC236}">
                <a16:creationId xmlns:a16="http://schemas.microsoft.com/office/drawing/2014/main" id="{F7BF573E-5C17-86A9-2D25-D14A4D6BB1D3}"/>
              </a:ext>
            </a:extLst>
          </p:cNvPr>
          <p:cNvSpPr/>
          <p:nvPr/>
        </p:nvSpPr>
        <p:spPr>
          <a:xfrm>
            <a:off x="7436610" y="698190"/>
            <a:ext cx="2293308" cy="814773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Leadership</a:t>
            </a:r>
          </a:p>
        </p:txBody>
      </p:sp>
      <p:sp>
        <p:nvSpPr>
          <p:cNvPr id="31" name="Pentagon 30">
            <a:extLst>
              <a:ext uri="{FF2B5EF4-FFF2-40B4-BE49-F238E27FC236}">
                <a16:creationId xmlns:a16="http://schemas.microsoft.com/office/drawing/2014/main" id="{7A87C73C-44E8-439A-AEB0-1FCBB81188D2}"/>
              </a:ext>
            </a:extLst>
          </p:cNvPr>
          <p:cNvSpPr/>
          <p:nvPr/>
        </p:nvSpPr>
        <p:spPr>
          <a:xfrm>
            <a:off x="9812057" y="698190"/>
            <a:ext cx="2293308" cy="814773"/>
          </a:xfrm>
          <a:prstGeom prst="homePlat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Transition and Detailed Design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A5CADF-5301-7386-9482-1C96C56BE634}"/>
              </a:ext>
            </a:extLst>
          </p:cNvPr>
          <p:cNvSpPr txBox="1"/>
          <p:nvPr/>
        </p:nvSpPr>
        <p:spPr>
          <a:xfrm>
            <a:off x="328214" y="1534735"/>
            <a:ext cx="2206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 leaders are aligned around the ‘problem to solve’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727026-5BBD-D38E-99CC-91BB72636182}"/>
              </a:ext>
            </a:extLst>
          </p:cNvPr>
          <p:cNvSpPr txBox="1"/>
          <p:nvPr/>
        </p:nvSpPr>
        <p:spPr>
          <a:xfrm>
            <a:off x="2621522" y="1534735"/>
            <a:ext cx="2206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building blocks of the new organization are assembled in a model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BC89C9-6A42-3945-BEC5-620C41540975}"/>
              </a:ext>
            </a:extLst>
          </p:cNvPr>
          <p:cNvSpPr txBox="1"/>
          <p:nvPr/>
        </p:nvSpPr>
        <p:spPr>
          <a:xfrm>
            <a:off x="4987314" y="1534735"/>
            <a:ext cx="22606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Cross-boundary ways of working and power relationships  are defined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E2993F-DB6A-F16E-C588-4901E262D759}"/>
              </a:ext>
            </a:extLst>
          </p:cNvPr>
          <p:cNvSpPr txBox="1"/>
          <p:nvPr/>
        </p:nvSpPr>
        <p:spPr>
          <a:xfrm>
            <a:off x="7367708" y="1534735"/>
            <a:ext cx="2206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Leadership organization and roles are aligned and key roles are filled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D4014F-DE84-459D-CF6F-EB3E651A4166}"/>
              </a:ext>
            </a:extLst>
          </p:cNvPr>
          <p:cNvSpPr txBox="1"/>
          <p:nvPr/>
        </p:nvSpPr>
        <p:spPr>
          <a:xfrm>
            <a:off x="9721323" y="1534735"/>
            <a:ext cx="2206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Leaders are ready to bring the new operating model to life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E43993-27B5-9EA9-6FA8-39785B809993}"/>
              </a:ext>
            </a:extLst>
          </p:cNvPr>
          <p:cNvSpPr txBox="1"/>
          <p:nvPr/>
        </p:nvSpPr>
        <p:spPr>
          <a:xfrm>
            <a:off x="3006327" y="2292236"/>
            <a:ext cx="6096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b="1" i="1" dirty="0">
                <a:latin typeface="Calibri" panose="020F0502020204030204" pitchFamily="34" charset="0"/>
                <a:cs typeface="Calibri" panose="020F0502020204030204" pitchFamily="34" charset="0"/>
              </a:rPr>
              <a:t>The Major Design Tasks</a:t>
            </a:r>
            <a:endParaRPr lang="en-US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DCEA3E-4E91-EFC8-0785-C0D551C2DFE0}"/>
              </a:ext>
            </a:extLst>
          </p:cNvPr>
          <p:cNvSpPr/>
          <p:nvPr/>
        </p:nvSpPr>
        <p:spPr>
          <a:xfrm>
            <a:off x="195164" y="2615402"/>
            <a:ext cx="11795781" cy="389080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763BE4-2799-3B24-50BC-E54048528092}"/>
              </a:ext>
            </a:extLst>
          </p:cNvPr>
          <p:cNvSpPr txBox="1"/>
          <p:nvPr/>
        </p:nvSpPr>
        <p:spPr>
          <a:xfrm>
            <a:off x="7372958" y="2653873"/>
            <a:ext cx="2269622" cy="3749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the work of leaders at each level,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utilizing the three organizational layers framework to avoid overlap and assure distinct differences in the work.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Align the work of leadership teams to the new operating model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with attention to the Business-Configuration design choice that has been made.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Select and develop leaders for the multi-dimensional organization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setting new norms and consistent standards for leadership excellence, with the right people practices.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Configure the direct report structure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with a clear set of criteria that can be adjusted to the current priorities.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3A8183-2D24-F1B7-1CD6-63443062AFFC}"/>
              </a:ext>
            </a:extLst>
          </p:cNvPr>
          <p:cNvSpPr txBox="1"/>
          <p:nvPr/>
        </p:nvSpPr>
        <p:spPr>
          <a:xfrm>
            <a:off x="9734704" y="2653873"/>
            <a:ext cx="2269622" cy="3852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Assure the right transition principles and governance structure and process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are in place to oversee the entire transition.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Decide the right sequence and pace for change of events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with an eye to both short and longer-term gains.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Set progress measures within broad timeframes that will be used to measure progress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including both capability indicators and specific operating model components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Establish ownership for implementation workstreams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including detailed design work that remains to be completed.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Manage the transition over time, following key principle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5C9BC0-32D2-744C-02EB-C929B6B834C4}"/>
              </a:ext>
            </a:extLst>
          </p:cNvPr>
          <p:cNvCxnSpPr/>
          <p:nvPr/>
        </p:nvCxnSpPr>
        <p:spPr>
          <a:xfrm>
            <a:off x="195164" y="2309491"/>
            <a:ext cx="1173238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5F2B641-6D7D-9C77-461C-0F0216EA66D7}"/>
              </a:ext>
            </a:extLst>
          </p:cNvPr>
          <p:cNvSpPr txBox="1"/>
          <p:nvPr/>
        </p:nvSpPr>
        <p:spPr>
          <a:xfrm>
            <a:off x="328214" y="158690"/>
            <a:ext cx="10382119" cy="467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1800" b="1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Five Milestone design process with major design tasks </a:t>
            </a:r>
            <a:endParaRPr lang="en-US" sz="20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Footer Placeholder 12">
            <a:extLst>
              <a:ext uri="{FF2B5EF4-FFF2-40B4-BE49-F238E27FC236}">
                <a16:creationId xmlns:a16="http://schemas.microsoft.com/office/drawing/2014/main" id="{72B5A9F6-6A50-3448-7007-4858F53F22CD}"/>
              </a:ext>
            </a:extLst>
          </p:cNvPr>
          <p:cNvSpPr txBox="1">
            <a:spLocks/>
          </p:cNvSpPr>
          <p:nvPr/>
        </p:nvSpPr>
        <p:spPr>
          <a:xfrm>
            <a:off x="9469436" y="6511479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/>
              <a:t>M5.1</a:t>
            </a:r>
            <a:endParaRPr lang="en-US" dirty="0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A09F0A07-76D6-ACAF-1189-AB12F0CA8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0007" y="6506207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</p:spTree>
    <p:extLst>
      <p:ext uri="{BB962C8B-B14F-4D97-AF65-F5344CB8AC3E}">
        <p14:creationId xmlns:p14="http://schemas.microsoft.com/office/powerpoint/2010/main" val="1041391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510</Words>
  <Application>Microsoft Macintosh PowerPoint</Application>
  <PresentationFormat>Widescreen</PresentationFormat>
  <Paragraphs>40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475</cp:revision>
  <cp:lastPrinted>2026-01-03T16:08:46Z</cp:lastPrinted>
  <dcterms:created xsi:type="dcterms:W3CDTF">2025-09-26T19:52:17Z</dcterms:created>
  <dcterms:modified xsi:type="dcterms:W3CDTF">2026-07-16T19:53:29Z</dcterms:modified>
</cp:coreProperties>
</file>