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Lst>
  <p:sldSz cx="18288000" cy="10287000"/>
  <p:notesSz cx="6858000" cy="9144000"/>
  <p:embeddedFontLst>
    <p:embeddedFont>
      <p:font typeface="Agrandir Heavy" panose="020B0604020202020204" charset="0"/>
      <p:regular r:id="rId90"/>
    </p:embeddedFont>
    <p:embeddedFont>
      <p:font typeface="Bungee" panose="020B0604020202020204" charset="0"/>
      <p:regular r:id="rId91"/>
    </p:embeddedFont>
    <p:embeddedFont>
      <p:font typeface="Canva Sans" panose="020B0604020202020204" charset="0"/>
      <p:regular r:id="rId92"/>
    </p:embeddedFont>
    <p:embeddedFont>
      <p:font typeface="Canva Sans Bold" panose="020B0604020202020204" charset="0"/>
      <p:regular r:id="rId93"/>
    </p:embeddedFont>
    <p:embeddedFont>
      <p:font typeface="DM Sans Bold" pitchFamily="2" charset="0"/>
      <p:regular r:id="rId94"/>
      <p:bold r:id="rId95"/>
    </p:embeddedFont>
    <p:embeddedFont>
      <p:font typeface="Gazpacho Bold" panose="020B0604020202020204" charset="0"/>
      <p:regular r:id="rId96"/>
    </p:embeddedFont>
    <p:embeddedFont>
      <p:font typeface="Rubik" panose="020B0604020202020204" charset="-79"/>
      <p:regular r:id="rId97"/>
    </p:embeddedFont>
    <p:embeddedFont>
      <p:font typeface="Rubik Bold" panose="020B0604020202020204" charset="-79"/>
      <p:regular r:id="rId98"/>
    </p:embeddedFont>
    <p:embeddedFont>
      <p:font typeface="Rubik Heavy" panose="020B0604020202020204" charset="-79"/>
      <p:regular r:id="rId99"/>
    </p:embeddedFont>
    <p:embeddedFont>
      <p:font typeface="Rubik Semi-Bold" panose="020B0604020202020204" charset="-79"/>
      <p:regular r:id="rId10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500"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font" Target="fonts/font1.fntdata"/><Relationship Id="rId95" Type="http://schemas.openxmlformats.org/officeDocument/2006/relationships/font" Target="fonts/font6.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font" Target="fonts/font2.fntdata"/><Relationship Id="rId96"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5.fntdata"/><Relationship Id="rId99" Type="http://schemas.openxmlformats.org/officeDocument/2006/relationships/font" Target="fonts/font10.fntdata"/><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8.fntdata"/><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3.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4.fntdata"/><Relationship Id="rId98" Type="http://schemas.openxmlformats.org/officeDocument/2006/relationships/font" Target="fonts/font9.fntdata"/><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https://www.youtube.com/embed/KUWn_TJTrnU?feature=oembed" TargetMode="Externa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8.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40.jpg"/><Relationship Id="rId7" Type="http://schemas.openxmlformats.org/officeDocument/2006/relationships/image" Target="../media/image4.png"/><Relationship Id="rId2"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image" Target="../media/image41.sv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4.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svg"/><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4.png"/><Relationship Id="rId4" Type="http://schemas.openxmlformats.org/officeDocument/2006/relationships/image" Target="../media/image47.svg"/></Relationships>
</file>

<file path=ppt/slides/_rels/slide29.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44.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2.png"/><Relationship Id="rId2" Type="http://schemas.openxmlformats.org/officeDocument/2006/relationships/image" Target="../media/image44.sv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jp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https://www.youtube.com/embed/qHIsMGDaeFw?feature=oembed" TargetMode="External"/><Relationship Id="rId5" Type="http://schemas.openxmlformats.org/officeDocument/2006/relationships/image" Target="../media/image53.jpeg"/><Relationship Id="rId4" Type="http://schemas.openxmlformats.org/officeDocument/2006/relationships/image" Target="../media/image44.svg"/></Relationships>
</file>

<file path=ppt/slides/_rels/slide32.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44.svg"/><Relationship Id="rId4" Type="http://schemas.openxmlformats.org/officeDocument/2006/relationships/image" Target="../media/image55.svg"/></Relationships>
</file>

<file path=ppt/slides/_rels/slide33.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jpeg"/><Relationship Id="rId18" Type="http://schemas.openxmlformats.org/officeDocument/2006/relationships/image" Target="../media/image71.jpeg"/><Relationship Id="rId3" Type="http://schemas.openxmlformats.org/officeDocument/2006/relationships/image" Target="../media/image56.jpg"/><Relationship Id="rId7" Type="http://schemas.openxmlformats.org/officeDocument/2006/relationships/image" Target="../media/image60.jpg"/><Relationship Id="rId12" Type="http://schemas.openxmlformats.org/officeDocument/2006/relationships/image" Target="../media/image65.jpeg"/><Relationship Id="rId17" Type="http://schemas.openxmlformats.org/officeDocument/2006/relationships/image" Target="../media/image70.jpeg"/><Relationship Id="rId2" Type="http://schemas.openxmlformats.org/officeDocument/2006/relationships/image" Target="../media/image4.png"/><Relationship Id="rId16"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jpg"/><Relationship Id="rId15" Type="http://schemas.openxmlformats.org/officeDocument/2006/relationships/image" Target="../media/image68.jpeg"/><Relationship Id="rId10" Type="http://schemas.openxmlformats.org/officeDocument/2006/relationships/image" Target="../media/image63.jpeg"/><Relationship Id="rId19" Type="http://schemas.openxmlformats.org/officeDocument/2006/relationships/image" Target="../media/image44.svg"/><Relationship Id="rId4" Type="http://schemas.openxmlformats.org/officeDocument/2006/relationships/image" Target="../media/image57.jpeg"/><Relationship Id="rId9" Type="http://schemas.openxmlformats.org/officeDocument/2006/relationships/image" Target="../media/image62.jpg"/><Relationship Id="rId14" Type="http://schemas.openxmlformats.org/officeDocument/2006/relationships/image" Target="../media/image67.jpeg"/></Relationships>
</file>

<file path=ppt/slides/_rels/slide34.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jpeg"/><Relationship Id="rId18" Type="http://schemas.openxmlformats.org/officeDocument/2006/relationships/image" Target="../media/image71.jpeg"/><Relationship Id="rId3" Type="http://schemas.openxmlformats.org/officeDocument/2006/relationships/image" Target="../media/image56.jpg"/><Relationship Id="rId7" Type="http://schemas.openxmlformats.org/officeDocument/2006/relationships/image" Target="../media/image60.jpg"/><Relationship Id="rId12" Type="http://schemas.openxmlformats.org/officeDocument/2006/relationships/image" Target="../media/image65.jpeg"/><Relationship Id="rId17" Type="http://schemas.openxmlformats.org/officeDocument/2006/relationships/image" Target="../media/image70.jpeg"/><Relationship Id="rId2" Type="http://schemas.openxmlformats.org/officeDocument/2006/relationships/image" Target="../media/image4.png"/><Relationship Id="rId16"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jpg"/><Relationship Id="rId15" Type="http://schemas.openxmlformats.org/officeDocument/2006/relationships/image" Target="../media/image68.jpeg"/><Relationship Id="rId10" Type="http://schemas.openxmlformats.org/officeDocument/2006/relationships/image" Target="../media/image63.jpeg"/><Relationship Id="rId19" Type="http://schemas.openxmlformats.org/officeDocument/2006/relationships/image" Target="../media/image44.svg"/><Relationship Id="rId4" Type="http://schemas.openxmlformats.org/officeDocument/2006/relationships/image" Target="../media/image57.jpeg"/><Relationship Id="rId9" Type="http://schemas.openxmlformats.org/officeDocument/2006/relationships/image" Target="../media/image62.jpg"/><Relationship Id="rId14" Type="http://schemas.openxmlformats.org/officeDocument/2006/relationships/image" Target="../media/image67.jpeg"/></Relationships>
</file>

<file path=ppt/slides/_rels/slide35.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jpeg"/><Relationship Id="rId18" Type="http://schemas.openxmlformats.org/officeDocument/2006/relationships/image" Target="../media/image71.jpeg"/><Relationship Id="rId3" Type="http://schemas.openxmlformats.org/officeDocument/2006/relationships/image" Target="../media/image56.jpg"/><Relationship Id="rId7" Type="http://schemas.openxmlformats.org/officeDocument/2006/relationships/image" Target="../media/image60.jpg"/><Relationship Id="rId12" Type="http://schemas.openxmlformats.org/officeDocument/2006/relationships/image" Target="../media/image65.jpeg"/><Relationship Id="rId17" Type="http://schemas.openxmlformats.org/officeDocument/2006/relationships/image" Target="../media/image70.jpeg"/><Relationship Id="rId2" Type="http://schemas.openxmlformats.org/officeDocument/2006/relationships/image" Target="../media/image4.png"/><Relationship Id="rId16"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jpg"/><Relationship Id="rId15" Type="http://schemas.openxmlformats.org/officeDocument/2006/relationships/image" Target="../media/image68.jpeg"/><Relationship Id="rId10" Type="http://schemas.openxmlformats.org/officeDocument/2006/relationships/image" Target="../media/image63.jpeg"/><Relationship Id="rId19" Type="http://schemas.openxmlformats.org/officeDocument/2006/relationships/image" Target="../media/image44.svg"/><Relationship Id="rId4" Type="http://schemas.openxmlformats.org/officeDocument/2006/relationships/image" Target="../media/image57.jpeg"/><Relationship Id="rId9" Type="http://schemas.openxmlformats.org/officeDocument/2006/relationships/image" Target="../media/image62.jpg"/><Relationship Id="rId14" Type="http://schemas.openxmlformats.org/officeDocument/2006/relationships/image" Target="../media/image67.jpeg"/></Relationships>
</file>

<file path=ppt/slides/_rels/slide36.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73.svg"/></Relationships>
</file>

<file path=ppt/slides/_rels/slide37.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sv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yIwCqx5RESM" TargetMode="External"/><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77.jp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8.svg"/><Relationship Id="rId1" Type="http://schemas.openxmlformats.org/officeDocument/2006/relationships/slideLayout" Target="../slideLayouts/slideLayout7.xml"/><Relationship Id="rId6" Type="http://schemas.openxmlformats.org/officeDocument/2006/relationships/image" Target="../media/image81.jpg"/><Relationship Id="rId5" Type="http://schemas.openxmlformats.org/officeDocument/2006/relationships/image" Target="../media/image80.jpg"/><Relationship Id="rId4" Type="http://schemas.openxmlformats.org/officeDocument/2006/relationships/image" Target="../media/image79.jp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2.sv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3.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2.sv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image" Target="../media/image82.svg"/><Relationship Id="rId5" Type="http://schemas.openxmlformats.org/officeDocument/2006/relationships/image" Target="../media/image86.svg"/><Relationship Id="rId4" Type="http://schemas.openxmlformats.org/officeDocument/2006/relationships/image" Target="../media/image85.sv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2.svg"/><Relationship Id="rId1" Type="http://schemas.openxmlformats.org/officeDocument/2006/relationships/slideLayout" Target="../slideLayouts/slideLayout7.xml"/><Relationship Id="rId4" Type="http://schemas.openxmlformats.org/officeDocument/2006/relationships/image" Target="../media/image87.sv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https://www.youtube.com/embed/zLYECIjmnQs?feature=oembed" TargetMode="External"/><Relationship Id="rId5" Type="http://schemas.openxmlformats.org/officeDocument/2006/relationships/image" Target="../media/image88.jpeg"/><Relationship Id="rId4" Type="http://schemas.openxmlformats.org/officeDocument/2006/relationships/image" Target="../media/image82.svg"/></Relationships>
</file>

<file path=ppt/slides/_rels/slide47.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89.jpeg"/><Relationship Id="rId7" Type="http://schemas.openxmlformats.org/officeDocument/2006/relationships/image" Target="../media/image93.jpe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92.jpeg"/><Relationship Id="rId5" Type="http://schemas.openxmlformats.org/officeDocument/2006/relationships/image" Target="../media/image91.jpeg"/><Relationship Id="rId10" Type="http://schemas.openxmlformats.org/officeDocument/2006/relationships/image" Target="../media/image82.svg"/><Relationship Id="rId4" Type="http://schemas.openxmlformats.org/officeDocument/2006/relationships/image" Target="../media/image90.jpeg"/><Relationship Id="rId9" Type="http://schemas.openxmlformats.org/officeDocument/2006/relationships/image" Target="../media/image36.png"/></Relationships>
</file>

<file path=ppt/slides/_rels/slide48.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82.sv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2.sv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50.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97.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2.svg"/></Relationships>
</file>

<file path=ppt/slides/_rels/slide52.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53.xml.rels><?xml version="1.0" encoding="UTF-8" standalone="yes"?>
<Relationships xmlns="http://schemas.openxmlformats.org/package/2006/relationships"><Relationship Id="rId3" Type="http://schemas.openxmlformats.org/officeDocument/2006/relationships/image" Target="../media/image99.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2.svg"/></Relationships>
</file>

<file path=ppt/slides/_rels/slide54.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2.svg"/><Relationship Id="rId5" Type="http://schemas.openxmlformats.org/officeDocument/2006/relationships/image" Target="../media/image50.svg"/><Relationship Id="rId4" Type="http://schemas.openxmlformats.org/officeDocument/2006/relationships/image" Target="../media/image101.svg"/></Relationships>
</file>

<file path=ppt/slides/_rels/slide55.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82.sv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03.jpg"/></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04.jpg"/></Relationships>
</file>

<file path=ppt/slides/_rels/slide59.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105.jpg"/><Relationship Id="rId1" Type="http://schemas.openxmlformats.org/officeDocument/2006/relationships/slideLayout" Target="../slideLayouts/slideLayout7.xml"/><Relationship Id="rId5" Type="http://schemas.openxmlformats.org/officeDocument/2006/relationships/image" Target="../media/image108.png"/><Relationship Id="rId4" Type="http://schemas.openxmlformats.org/officeDocument/2006/relationships/image" Target="../media/image10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sv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hyperlink" Target="https://www.youtube.com/watch?v=yIwCqx5RESM" TargetMode="External"/><Relationship Id="rId4" Type="http://schemas.openxmlformats.org/officeDocument/2006/relationships/image" Target="../media/image17.sv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9.sv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70.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3.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16.png"/></Relationships>
</file>

<file path=ppt/slides/_rels/slide74.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image" Target="../media/image117.jpg"/><Relationship Id="rId1" Type="http://schemas.openxmlformats.org/officeDocument/2006/relationships/slideLayout" Target="../slideLayouts/slideLayout7.xml"/><Relationship Id="rId5" Type="http://schemas.openxmlformats.org/officeDocument/2006/relationships/image" Target="../media/image108.png"/><Relationship Id="rId4" Type="http://schemas.openxmlformats.org/officeDocument/2006/relationships/image" Target="../media/image107.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9.sv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sv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https://www.youtube.com/embed/8SN9Kj8SdgE?feature=oembed" TargetMode="External"/><Relationship Id="rId5" Type="http://schemas.openxmlformats.org/officeDocument/2006/relationships/image" Target="../media/image121.jpeg"/><Relationship Id="rId4" Type="http://schemas.openxmlformats.org/officeDocument/2006/relationships/image" Target="../media/image119.svg"/></Relationships>
</file>

<file path=ppt/slides/_rels/slide79.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youtube.com/watch?v=4ASKMcdCc3g" TargetMode="Externa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6.svg"/></Relationships>
</file>

<file path=ppt/slides/_rels/slide8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19.sv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image" Target="../media/image119.sv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25.png"/></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6.png"/><Relationship Id="rId1" Type="http://schemas.openxmlformats.org/officeDocument/2006/relationships/slideLayout" Target="../slideLayouts/slideLayout7.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1E6"/>
        </a:solidFill>
        <a:effectLst/>
      </p:bgPr>
    </p:bg>
    <p:spTree>
      <p:nvGrpSpPr>
        <p:cNvPr id="1" name=""/>
        <p:cNvGrpSpPr/>
        <p:nvPr/>
      </p:nvGrpSpPr>
      <p:grpSpPr>
        <a:xfrm>
          <a:off x="0" y="0"/>
          <a:ext cx="0" cy="0"/>
          <a:chOff x="0" y="0"/>
          <a:chExt cx="0" cy="0"/>
        </a:xfrm>
      </p:grpSpPr>
      <p:sp>
        <p:nvSpPr>
          <p:cNvPr id="2" name="Freeform 2"/>
          <p:cNvSpPr/>
          <p:nvPr/>
        </p:nvSpPr>
        <p:spPr>
          <a:xfrm>
            <a:off x="-182674" y="8941239"/>
            <a:ext cx="18470674" cy="3230761"/>
          </a:xfrm>
          <a:custGeom>
            <a:avLst/>
            <a:gdLst/>
            <a:ahLst/>
            <a:cxnLst/>
            <a:rect l="l" t="t" r="r" b="b"/>
            <a:pathLst>
              <a:path w="18470674" h="3230761">
                <a:moveTo>
                  <a:pt x="0" y="0"/>
                </a:moveTo>
                <a:lnTo>
                  <a:pt x="18470674" y="0"/>
                </a:lnTo>
                <a:lnTo>
                  <a:pt x="18470674" y="3230761"/>
                </a:lnTo>
                <a:lnTo>
                  <a:pt x="0" y="323076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0131913" y="9085900"/>
            <a:ext cx="8156087" cy="1201100"/>
            <a:chOff x="0" y="0"/>
            <a:chExt cx="10874783" cy="1601467"/>
          </a:xfrm>
        </p:grpSpPr>
        <p:sp>
          <p:nvSpPr>
            <p:cNvPr id="4" name="Freeform 4"/>
            <p:cNvSpPr/>
            <p:nvPr/>
          </p:nvSpPr>
          <p:spPr>
            <a:xfrm>
              <a:off x="0" y="0"/>
              <a:ext cx="10874756" cy="1601470"/>
            </a:xfrm>
            <a:custGeom>
              <a:avLst/>
              <a:gdLst/>
              <a:ahLst/>
              <a:cxnLst/>
              <a:rect l="l" t="t" r="r" b="b"/>
              <a:pathLst>
                <a:path w="10874756" h="1601470">
                  <a:moveTo>
                    <a:pt x="0" y="0"/>
                  </a:moveTo>
                  <a:lnTo>
                    <a:pt x="10874756" y="0"/>
                  </a:lnTo>
                  <a:lnTo>
                    <a:pt x="10874756" y="1601470"/>
                  </a:lnTo>
                  <a:lnTo>
                    <a:pt x="0" y="1601470"/>
                  </a:lnTo>
                  <a:lnTo>
                    <a:pt x="0" y="0"/>
                  </a:lnTo>
                  <a:close/>
                </a:path>
              </a:pathLst>
            </a:custGeom>
            <a:blipFill>
              <a:blip r:embed="rId3"/>
              <a:stretch>
                <a:fillRect t="-56" b="-55"/>
              </a:stretch>
            </a:blipFill>
          </p:spPr>
          <p:txBody>
            <a:bodyPr/>
            <a:lstStyle/>
            <a:p>
              <a:endParaRPr lang="en-US"/>
            </a:p>
          </p:txBody>
        </p:sp>
      </p:grpSp>
      <p:grpSp>
        <p:nvGrpSpPr>
          <p:cNvPr id="5" name="Group 5"/>
          <p:cNvGrpSpPr/>
          <p:nvPr/>
        </p:nvGrpSpPr>
        <p:grpSpPr>
          <a:xfrm>
            <a:off x="-899791" y="1271975"/>
            <a:ext cx="12203533" cy="8706980"/>
            <a:chOff x="0" y="0"/>
            <a:chExt cx="16271377" cy="11609307"/>
          </a:xfrm>
        </p:grpSpPr>
        <p:sp>
          <p:nvSpPr>
            <p:cNvPr id="6" name="Freeform 6"/>
            <p:cNvSpPr/>
            <p:nvPr/>
          </p:nvSpPr>
          <p:spPr>
            <a:xfrm>
              <a:off x="0" y="0"/>
              <a:ext cx="16271367" cy="11609324"/>
            </a:xfrm>
            <a:custGeom>
              <a:avLst/>
              <a:gdLst/>
              <a:ahLst/>
              <a:cxnLst/>
              <a:rect l="l" t="t" r="r" b="b"/>
              <a:pathLst>
                <a:path w="16271367" h="11609324">
                  <a:moveTo>
                    <a:pt x="0" y="0"/>
                  </a:moveTo>
                  <a:lnTo>
                    <a:pt x="16271367" y="0"/>
                  </a:lnTo>
                  <a:lnTo>
                    <a:pt x="16271367" y="11609324"/>
                  </a:lnTo>
                  <a:lnTo>
                    <a:pt x="0" y="11609324"/>
                  </a:lnTo>
                  <a:lnTo>
                    <a:pt x="0" y="0"/>
                  </a:lnTo>
                  <a:close/>
                </a:path>
              </a:pathLst>
            </a:custGeom>
            <a:blipFill>
              <a:blip r:embed="rId4"/>
              <a:stretch>
                <a:fillRect t="-3436" b="-3436"/>
              </a:stretch>
            </a:blipFill>
          </p:spPr>
          <p:txBody>
            <a:bodyPr/>
            <a:lstStyle/>
            <a:p>
              <a:endParaRPr lang="en-US"/>
            </a:p>
          </p:txBody>
        </p:sp>
      </p:grpSp>
      <p:grpSp>
        <p:nvGrpSpPr>
          <p:cNvPr id="7" name="Group 7"/>
          <p:cNvGrpSpPr/>
          <p:nvPr/>
        </p:nvGrpSpPr>
        <p:grpSpPr>
          <a:xfrm>
            <a:off x="15900213" y="-532535"/>
            <a:ext cx="2387787" cy="2387787"/>
            <a:chOff x="0" y="0"/>
            <a:chExt cx="3183716" cy="3183716"/>
          </a:xfrm>
        </p:grpSpPr>
        <p:sp>
          <p:nvSpPr>
            <p:cNvPr id="8" name="Freeform 8"/>
            <p:cNvSpPr/>
            <p:nvPr/>
          </p:nvSpPr>
          <p:spPr>
            <a:xfrm>
              <a:off x="0" y="0"/>
              <a:ext cx="3183763" cy="3183763"/>
            </a:xfrm>
            <a:custGeom>
              <a:avLst/>
              <a:gdLst/>
              <a:ahLst/>
              <a:cxnLst/>
              <a:rect l="l" t="t" r="r" b="b"/>
              <a:pathLst>
                <a:path w="3183763" h="3183763">
                  <a:moveTo>
                    <a:pt x="0" y="0"/>
                  </a:moveTo>
                  <a:lnTo>
                    <a:pt x="3183763" y="0"/>
                  </a:lnTo>
                  <a:lnTo>
                    <a:pt x="3183763" y="3183763"/>
                  </a:lnTo>
                  <a:lnTo>
                    <a:pt x="0" y="3183763"/>
                  </a:lnTo>
                  <a:lnTo>
                    <a:pt x="0" y="0"/>
                  </a:lnTo>
                  <a:close/>
                </a:path>
              </a:pathLst>
            </a:custGeom>
            <a:blipFill>
              <a:blip r:embed="rId5"/>
              <a:stretch>
                <a:fillRect r="1" b="1"/>
              </a:stretch>
            </a:blipFill>
          </p:spPr>
          <p:txBody>
            <a:bodyPr/>
            <a:lstStyle/>
            <a:p>
              <a:endParaRPr lang="en-US"/>
            </a:p>
          </p:txBody>
        </p:sp>
      </p:grpSp>
      <p:grpSp>
        <p:nvGrpSpPr>
          <p:cNvPr id="9" name="Group 9"/>
          <p:cNvGrpSpPr/>
          <p:nvPr/>
        </p:nvGrpSpPr>
        <p:grpSpPr>
          <a:xfrm>
            <a:off x="11826411" y="6739846"/>
            <a:ext cx="6461589" cy="2346054"/>
            <a:chOff x="0" y="0"/>
            <a:chExt cx="8615452" cy="3128072"/>
          </a:xfrm>
        </p:grpSpPr>
        <p:sp>
          <p:nvSpPr>
            <p:cNvPr id="10" name="Freeform 10"/>
            <p:cNvSpPr/>
            <p:nvPr/>
          </p:nvSpPr>
          <p:spPr>
            <a:xfrm>
              <a:off x="0" y="0"/>
              <a:ext cx="8615426" cy="3128010"/>
            </a:xfrm>
            <a:custGeom>
              <a:avLst/>
              <a:gdLst/>
              <a:ahLst/>
              <a:cxnLst/>
              <a:rect l="l" t="t" r="r" b="b"/>
              <a:pathLst>
                <a:path w="8615426" h="3128010">
                  <a:moveTo>
                    <a:pt x="0" y="0"/>
                  </a:moveTo>
                  <a:lnTo>
                    <a:pt x="8615426" y="0"/>
                  </a:lnTo>
                  <a:lnTo>
                    <a:pt x="8615426" y="3128010"/>
                  </a:lnTo>
                  <a:lnTo>
                    <a:pt x="0" y="3128010"/>
                  </a:lnTo>
                  <a:lnTo>
                    <a:pt x="0" y="0"/>
                  </a:lnTo>
                  <a:close/>
                </a:path>
              </a:pathLst>
            </a:custGeom>
            <a:blipFill>
              <a:blip r:embed="rId6"/>
              <a:stretch>
                <a:fillRect t="-141" b="-143"/>
              </a:stretch>
            </a:blipFill>
          </p:spPr>
          <p:txBody>
            <a:bodyPr/>
            <a:lstStyle/>
            <a:p>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6351444" y="74297"/>
            <a:ext cx="9061919" cy="8641207"/>
          </a:xfrm>
          <a:prstGeom prst="rect">
            <a:avLst/>
          </a:prstGeom>
        </p:spPr>
        <p:txBody>
          <a:bodyPr lIns="0" tIns="0" rIns="0" bIns="0" rtlCol="0" anchor="t">
            <a:spAutoFit/>
          </a:bodyPr>
          <a:lstStyle/>
          <a:p>
            <a:pPr algn="l">
              <a:lnSpc>
                <a:spcPts val="11437"/>
              </a:lnSpc>
            </a:pPr>
            <a:r>
              <a:rPr lang="en-US" sz="8170" b="1" spc="228">
                <a:solidFill>
                  <a:srgbClr val="133959"/>
                </a:solidFill>
                <a:latin typeface="Gazpacho Bold"/>
                <a:ea typeface="Gazpacho Bold"/>
                <a:cs typeface="Gazpacho Bold"/>
                <a:sym typeface="Gazpacho Bold"/>
              </a:rPr>
              <a:t>Learning to do something is a process. You have to be open to trying, even if you fail.</a:t>
            </a:r>
          </a:p>
        </p:txBody>
      </p:sp>
      <p:grpSp>
        <p:nvGrpSpPr>
          <p:cNvPr id="3" name="Group 3"/>
          <p:cNvGrpSpPr/>
          <p:nvPr/>
        </p:nvGrpSpPr>
        <p:grpSpPr>
          <a:xfrm>
            <a:off x="16061247" y="-342420"/>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5" name="Group 5"/>
          <p:cNvGrpSpPr/>
          <p:nvPr/>
        </p:nvGrpSpPr>
        <p:grpSpPr>
          <a:xfrm>
            <a:off x="0" y="0"/>
            <a:ext cx="6168770" cy="9258300"/>
            <a:chOff x="0" y="0"/>
            <a:chExt cx="8225027" cy="12344400"/>
          </a:xfrm>
        </p:grpSpPr>
        <p:sp>
          <p:nvSpPr>
            <p:cNvPr id="6" name="Freeform 6"/>
            <p:cNvSpPr/>
            <p:nvPr/>
          </p:nvSpPr>
          <p:spPr>
            <a:xfrm>
              <a:off x="0" y="0"/>
              <a:ext cx="8225028" cy="12344400"/>
            </a:xfrm>
            <a:custGeom>
              <a:avLst/>
              <a:gdLst/>
              <a:ahLst/>
              <a:cxnLst/>
              <a:rect l="l" t="t" r="r" b="b"/>
              <a:pathLst>
                <a:path w="8225028" h="12344400">
                  <a:moveTo>
                    <a:pt x="0" y="0"/>
                  </a:moveTo>
                  <a:lnTo>
                    <a:pt x="8225028" y="0"/>
                  </a:lnTo>
                  <a:lnTo>
                    <a:pt x="8225028" y="12344400"/>
                  </a:lnTo>
                  <a:lnTo>
                    <a:pt x="0" y="12344400"/>
                  </a:lnTo>
                  <a:lnTo>
                    <a:pt x="0" y="0"/>
                  </a:lnTo>
                  <a:close/>
                </a:path>
              </a:pathLst>
            </a:custGeom>
            <a:blipFill>
              <a:blip r:embed="rId3"/>
              <a:stretch>
                <a:fillRect l="-10033" r="-10033"/>
              </a:stretch>
            </a:blipFill>
          </p:spPr>
          <p:txBody>
            <a:bodyPr/>
            <a:lstStyle/>
            <a:p>
              <a:endParaRPr lang="en-US"/>
            </a:p>
          </p:txBody>
        </p:sp>
      </p:grpSp>
      <p:sp>
        <p:nvSpPr>
          <p:cNvPr id="7" name="Freeform 7"/>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2979158" y="740001"/>
            <a:ext cx="12147011" cy="6676831"/>
            <a:chOff x="0" y="0"/>
            <a:chExt cx="16196015" cy="8902441"/>
          </a:xfrm>
        </p:grpSpPr>
        <p:sp>
          <p:nvSpPr>
            <p:cNvPr id="3" name="Freeform 3"/>
            <p:cNvSpPr/>
            <p:nvPr/>
          </p:nvSpPr>
          <p:spPr>
            <a:xfrm>
              <a:off x="0" y="0"/>
              <a:ext cx="16196056" cy="8902446"/>
            </a:xfrm>
            <a:custGeom>
              <a:avLst/>
              <a:gdLst/>
              <a:ahLst/>
              <a:cxnLst/>
              <a:rect l="l" t="t" r="r" b="b"/>
              <a:pathLst>
                <a:path w="16196056" h="8902446">
                  <a:moveTo>
                    <a:pt x="0" y="0"/>
                  </a:moveTo>
                  <a:lnTo>
                    <a:pt x="16196056" y="0"/>
                  </a:lnTo>
                  <a:lnTo>
                    <a:pt x="16196056" y="8902446"/>
                  </a:lnTo>
                  <a:lnTo>
                    <a:pt x="0" y="8902446"/>
                  </a:lnTo>
                  <a:lnTo>
                    <a:pt x="0" y="0"/>
                  </a:lnTo>
                  <a:close/>
                </a:path>
              </a:pathLst>
            </a:custGeom>
            <a:blipFill>
              <a:blip r:embed="rId2"/>
              <a:stretch>
                <a:fillRect t="-11627" b="-11627"/>
              </a:stretch>
            </a:blipFill>
          </p:spPr>
          <p:txBody>
            <a:bodyPr/>
            <a:lstStyle/>
            <a:p>
              <a:endParaRPr lang="en-US"/>
            </a:p>
          </p:txBody>
        </p:sp>
      </p:grpSp>
      <p:sp>
        <p:nvSpPr>
          <p:cNvPr id="4" name="TextBox 4"/>
          <p:cNvSpPr txBox="1"/>
          <p:nvPr/>
        </p:nvSpPr>
        <p:spPr>
          <a:xfrm>
            <a:off x="3128675" y="7562586"/>
            <a:ext cx="12147011" cy="1203300"/>
          </a:xfrm>
          <a:prstGeom prst="rect">
            <a:avLst/>
          </a:prstGeom>
        </p:spPr>
        <p:txBody>
          <a:bodyPr lIns="0" tIns="0" rIns="0" bIns="0" rtlCol="0" anchor="t">
            <a:spAutoFit/>
          </a:bodyPr>
          <a:lstStyle/>
          <a:p>
            <a:pPr algn="ctr">
              <a:lnSpc>
                <a:spcPts val="9799"/>
              </a:lnSpc>
            </a:pPr>
            <a:r>
              <a:rPr lang="en-US" sz="6998" b="1">
                <a:solidFill>
                  <a:srgbClr val="000000"/>
                </a:solidFill>
                <a:latin typeface="Gazpacho Bold"/>
                <a:ea typeface="Gazpacho Bold"/>
                <a:cs typeface="Gazpacho Bold"/>
                <a:sym typeface="Gazpacho Bold"/>
              </a:rPr>
              <a:t>What is a mindset?</a:t>
            </a:r>
          </a:p>
        </p:txBody>
      </p:sp>
      <p:grpSp>
        <p:nvGrpSpPr>
          <p:cNvPr id="5" name="Group 5"/>
          <p:cNvGrpSpPr/>
          <p:nvPr/>
        </p:nvGrpSpPr>
        <p:grpSpPr>
          <a:xfrm>
            <a:off x="16061247" y="-373375"/>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7" name="Freeform 7"/>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19597" y="-165922"/>
            <a:ext cx="9478292" cy="1675892"/>
          </a:xfrm>
          <a:prstGeom prst="rect">
            <a:avLst/>
          </a:prstGeom>
        </p:spPr>
        <p:txBody>
          <a:bodyPr lIns="0" tIns="0" rIns="0" bIns="0" rtlCol="0" anchor="t">
            <a:spAutoFit/>
          </a:bodyPr>
          <a:lstStyle/>
          <a:p>
            <a:pPr algn="l">
              <a:lnSpc>
                <a:spcPts val="13677"/>
              </a:lnSpc>
            </a:pPr>
            <a:r>
              <a:rPr lang="en-US" sz="9769" b="1" spc="273">
                <a:solidFill>
                  <a:srgbClr val="133959"/>
                </a:solidFill>
                <a:latin typeface="Gazpacho Bold"/>
                <a:ea typeface="Gazpacho Bold"/>
                <a:cs typeface="Gazpacho Bold"/>
                <a:sym typeface="Gazpacho Bold"/>
              </a:rPr>
              <a:t>Mindset</a:t>
            </a:r>
          </a:p>
        </p:txBody>
      </p:sp>
      <p:sp>
        <p:nvSpPr>
          <p:cNvPr id="3" name="TextBox 3"/>
          <p:cNvSpPr txBox="1"/>
          <p:nvPr/>
        </p:nvSpPr>
        <p:spPr>
          <a:xfrm>
            <a:off x="609600" y="1935311"/>
            <a:ext cx="18504386" cy="640436"/>
          </a:xfrm>
          <a:prstGeom prst="rect">
            <a:avLst/>
          </a:prstGeom>
        </p:spPr>
        <p:txBody>
          <a:bodyPr lIns="0" tIns="0" rIns="0" bIns="0" rtlCol="0" anchor="t">
            <a:spAutoFit/>
          </a:bodyPr>
          <a:lstStyle/>
          <a:p>
            <a:pPr algn="just">
              <a:lnSpc>
                <a:spcPts val="5123"/>
              </a:lnSpc>
            </a:pPr>
            <a:r>
              <a:rPr lang="en-US" sz="3659" b="1">
                <a:solidFill>
                  <a:srgbClr val="039490"/>
                </a:solidFill>
                <a:latin typeface="Gazpacho Bold"/>
                <a:ea typeface="Gazpacho Bold"/>
                <a:cs typeface="Gazpacho Bold"/>
                <a:sym typeface="Gazpacho Bold"/>
              </a:rPr>
              <a:t>a set of beliefs that shape how you make sense of the world and yourself</a:t>
            </a:r>
          </a:p>
        </p:txBody>
      </p:sp>
      <p:sp>
        <p:nvSpPr>
          <p:cNvPr id="4" name="TextBox 4"/>
          <p:cNvSpPr txBox="1"/>
          <p:nvPr/>
        </p:nvSpPr>
        <p:spPr>
          <a:xfrm>
            <a:off x="1752600" y="3123913"/>
            <a:ext cx="15061709" cy="4592295"/>
          </a:xfrm>
          <a:prstGeom prst="rect">
            <a:avLst/>
          </a:prstGeom>
        </p:spPr>
        <p:txBody>
          <a:bodyPr lIns="0" tIns="0" rIns="0" bIns="0" rtlCol="0" anchor="t">
            <a:spAutoFit/>
          </a:bodyPr>
          <a:lstStyle/>
          <a:p>
            <a:pPr algn="l">
              <a:lnSpc>
                <a:spcPts val="7278"/>
              </a:lnSpc>
            </a:pPr>
            <a:r>
              <a:rPr lang="en-US" sz="5198" b="1">
                <a:solidFill>
                  <a:srgbClr val="133959"/>
                </a:solidFill>
                <a:latin typeface="Gazpacho Bold"/>
                <a:ea typeface="Gazpacho Bold"/>
                <a:cs typeface="Gazpacho Bold"/>
                <a:sym typeface="Gazpacho Bold"/>
              </a:rPr>
              <a:t>The mind:</a:t>
            </a:r>
          </a:p>
          <a:p>
            <a:pPr marL="1188598" lvl="2" indent="-396199" algn="l">
              <a:lnSpc>
                <a:spcPts val="7278"/>
              </a:lnSpc>
              <a:buFont typeface="Arial"/>
              <a:buChar char="⚬"/>
            </a:pPr>
            <a:r>
              <a:rPr lang="en-US" sz="5198" b="1">
                <a:solidFill>
                  <a:srgbClr val="133959"/>
                </a:solidFill>
                <a:latin typeface="Gazpacho Bold"/>
                <a:ea typeface="Gazpacho Bold"/>
                <a:cs typeface="Gazpacho Bold"/>
                <a:sym typeface="Gazpacho Bold"/>
              </a:rPr>
              <a:t>can change the way you look, move and think about the world around you</a:t>
            </a:r>
          </a:p>
          <a:p>
            <a:pPr marL="1188598" lvl="2" indent="-396199" algn="l">
              <a:lnSpc>
                <a:spcPts val="7278"/>
              </a:lnSpc>
              <a:buFont typeface="Arial"/>
              <a:buChar char="⚬"/>
            </a:pPr>
            <a:r>
              <a:rPr lang="en-US" sz="5198" b="1">
                <a:solidFill>
                  <a:srgbClr val="133959"/>
                </a:solidFill>
                <a:latin typeface="Gazpacho Bold"/>
                <a:ea typeface="Gazpacho Bold"/>
                <a:cs typeface="Gazpacho Bold"/>
                <a:sym typeface="Gazpacho Bold"/>
              </a:rPr>
              <a:t>influences how you think, feel and behave</a:t>
            </a:r>
          </a:p>
        </p:txBody>
      </p:sp>
      <p:grpSp>
        <p:nvGrpSpPr>
          <p:cNvPr id="5" name="Group 5"/>
          <p:cNvGrpSpPr/>
          <p:nvPr/>
        </p:nvGrpSpPr>
        <p:grpSpPr>
          <a:xfrm>
            <a:off x="16061247" y="-373375"/>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7" name="Freeform 7"/>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6802964" y="416151"/>
            <a:ext cx="9258284" cy="8417687"/>
          </a:xfrm>
          <a:prstGeom prst="rect">
            <a:avLst/>
          </a:prstGeom>
        </p:spPr>
        <p:txBody>
          <a:bodyPr lIns="0" tIns="0" rIns="0" bIns="0" rtlCol="0" anchor="t">
            <a:spAutoFit/>
          </a:bodyPr>
          <a:lstStyle/>
          <a:p>
            <a:pPr algn="l">
              <a:lnSpc>
                <a:spcPts val="11157"/>
              </a:lnSpc>
            </a:pPr>
            <a:r>
              <a:rPr lang="en-US" sz="7970" b="1" spc="773">
                <a:solidFill>
                  <a:srgbClr val="133959"/>
                </a:solidFill>
                <a:latin typeface="Gazpacho Bold"/>
                <a:ea typeface="Gazpacho Bold"/>
                <a:cs typeface="Gazpacho Bold"/>
                <a:sym typeface="Gazpacho Bold"/>
              </a:rPr>
              <a:t>What you believe about yourself impacts your success and failure.</a:t>
            </a:r>
          </a:p>
        </p:txBody>
      </p:sp>
      <p:grpSp>
        <p:nvGrpSpPr>
          <p:cNvPr id="3" name="Group 3"/>
          <p:cNvGrpSpPr/>
          <p:nvPr/>
        </p:nvGrpSpPr>
        <p:grpSpPr>
          <a:xfrm>
            <a:off x="16061247" y="-373375"/>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5" name="Group 5"/>
          <p:cNvGrpSpPr/>
          <p:nvPr/>
        </p:nvGrpSpPr>
        <p:grpSpPr>
          <a:xfrm>
            <a:off x="0" y="0"/>
            <a:ext cx="6160466" cy="9258300"/>
            <a:chOff x="0" y="0"/>
            <a:chExt cx="8213955" cy="12344400"/>
          </a:xfrm>
        </p:grpSpPr>
        <p:sp>
          <p:nvSpPr>
            <p:cNvPr id="6" name="Freeform 6"/>
            <p:cNvSpPr/>
            <p:nvPr/>
          </p:nvSpPr>
          <p:spPr>
            <a:xfrm>
              <a:off x="0" y="0"/>
              <a:ext cx="8213979" cy="12344400"/>
            </a:xfrm>
            <a:custGeom>
              <a:avLst/>
              <a:gdLst/>
              <a:ahLst/>
              <a:cxnLst/>
              <a:rect l="l" t="t" r="r" b="b"/>
              <a:pathLst>
                <a:path w="8213979" h="12344400">
                  <a:moveTo>
                    <a:pt x="0" y="0"/>
                  </a:moveTo>
                  <a:lnTo>
                    <a:pt x="8213979" y="0"/>
                  </a:lnTo>
                  <a:lnTo>
                    <a:pt x="8213979" y="12344400"/>
                  </a:lnTo>
                  <a:lnTo>
                    <a:pt x="0" y="12344400"/>
                  </a:lnTo>
                  <a:lnTo>
                    <a:pt x="0" y="0"/>
                  </a:lnTo>
                  <a:close/>
                </a:path>
              </a:pathLst>
            </a:custGeom>
            <a:blipFill>
              <a:blip r:embed="rId3"/>
              <a:stretch>
                <a:fillRect t="-23" b="-23"/>
              </a:stretch>
            </a:blipFill>
          </p:spPr>
          <p:txBody>
            <a:bodyPr/>
            <a:lstStyle/>
            <a:p>
              <a:endParaRPr lang="en-US"/>
            </a:p>
          </p:txBody>
        </p:sp>
      </p:grpSp>
      <p:sp>
        <p:nvSpPr>
          <p:cNvPr id="7" name="Freeform 7"/>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9136364"/>
            <a:ext cx="18288000" cy="1150636"/>
            <a:chOff x="0" y="0"/>
            <a:chExt cx="24384000" cy="1534181"/>
          </a:xfrm>
        </p:grpSpPr>
        <p:sp>
          <p:nvSpPr>
            <p:cNvPr id="3" name="Freeform 3"/>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grpSp>
        <p:nvGrpSpPr>
          <p:cNvPr id="4" name="Group 4"/>
          <p:cNvGrpSpPr/>
          <p:nvPr/>
        </p:nvGrpSpPr>
        <p:grpSpPr>
          <a:xfrm>
            <a:off x="16061247" y="-373375"/>
            <a:ext cx="2226754" cy="2226755"/>
            <a:chOff x="0" y="0"/>
            <a:chExt cx="2969006" cy="2969006"/>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Freeform 6"/>
          <p:cNvSpPr/>
          <p:nvPr/>
        </p:nvSpPr>
        <p:spPr>
          <a:xfrm>
            <a:off x="1979824" y="962003"/>
            <a:ext cx="14685035" cy="9324997"/>
          </a:xfrm>
          <a:custGeom>
            <a:avLst/>
            <a:gdLst/>
            <a:ahLst/>
            <a:cxnLst/>
            <a:rect l="l" t="t" r="r" b="b"/>
            <a:pathLst>
              <a:path w="14685035" h="9324997">
                <a:moveTo>
                  <a:pt x="0" y="0"/>
                </a:moveTo>
                <a:lnTo>
                  <a:pt x="14685035" y="0"/>
                </a:lnTo>
                <a:lnTo>
                  <a:pt x="14685035" y="9324997"/>
                </a:lnTo>
                <a:lnTo>
                  <a:pt x="0" y="9324997"/>
                </a:lnTo>
                <a:lnTo>
                  <a:pt x="0" y="0"/>
                </a:lnTo>
                <a:close/>
              </a:path>
            </a:pathLst>
          </a:custGeom>
          <a:blipFill>
            <a:blip>
              <a:extLst>
                <a:ext uri="{96DAC541-7B7A-43D3-8B79-37D633B846F1}">
                  <asvg:svgBlip xmlns:asvg="http://schemas.microsoft.com/office/drawing/2016/SVG/main" r:embed="rId3"/>
                </a:ext>
              </a:extLst>
            </a:blip>
            <a:stretch>
              <a:fillRect t="-42" b="-42"/>
            </a:stretch>
          </a:blipFill>
        </p:spPr>
        <p:txBody>
          <a:bodyPr/>
          <a:lstStyle/>
          <a:p>
            <a:endParaRPr lang="en-US"/>
          </a:p>
        </p:txBody>
      </p:sp>
      <p:sp>
        <p:nvSpPr>
          <p:cNvPr id="7" name="TextBox 7"/>
          <p:cNvSpPr txBox="1"/>
          <p:nvPr/>
        </p:nvSpPr>
        <p:spPr>
          <a:xfrm>
            <a:off x="7892446" y="3875456"/>
            <a:ext cx="2859791" cy="843458"/>
          </a:xfrm>
          <a:prstGeom prst="rect">
            <a:avLst/>
          </a:prstGeom>
        </p:spPr>
        <p:txBody>
          <a:bodyPr lIns="0" tIns="0" rIns="0" bIns="0" rtlCol="0" anchor="t">
            <a:spAutoFit/>
          </a:bodyPr>
          <a:lstStyle/>
          <a:p>
            <a:pPr algn="ctr">
              <a:lnSpc>
                <a:spcPts val="3390"/>
              </a:lnSpc>
            </a:pPr>
            <a:r>
              <a:rPr lang="en-US" sz="2422">
                <a:solidFill>
                  <a:srgbClr val="B9AAF7"/>
                </a:solidFill>
                <a:latin typeface="Gazpacho Bold"/>
                <a:ea typeface="Gazpacho Bold"/>
                <a:cs typeface="Gazpacho Bold"/>
                <a:sym typeface="Gazpacho Bold"/>
              </a:rPr>
              <a:t>Are there any similarities?</a:t>
            </a:r>
          </a:p>
        </p:txBody>
      </p:sp>
      <p:sp>
        <p:nvSpPr>
          <p:cNvPr id="8" name="TextBox 8"/>
          <p:cNvSpPr txBox="1"/>
          <p:nvPr/>
        </p:nvSpPr>
        <p:spPr>
          <a:xfrm>
            <a:off x="4351886" y="358126"/>
            <a:ext cx="4207897" cy="687553"/>
          </a:xfrm>
          <a:prstGeom prst="rect">
            <a:avLst/>
          </a:prstGeom>
        </p:spPr>
        <p:txBody>
          <a:bodyPr lIns="0" tIns="0" rIns="0" bIns="0" rtlCol="0" anchor="t">
            <a:spAutoFit/>
          </a:bodyPr>
          <a:lstStyle/>
          <a:p>
            <a:pPr algn="l">
              <a:lnSpc>
                <a:spcPts val="5682"/>
              </a:lnSpc>
            </a:pPr>
            <a:r>
              <a:rPr lang="en-US" sz="4059" b="1">
                <a:solidFill>
                  <a:srgbClr val="133959"/>
                </a:solidFill>
                <a:latin typeface="Gazpacho Bold"/>
                <a:ea typeface="Gazpacho Bold"/>
                <a:cs typeface="Gazpacho Bold"/>
                <a:sym typeface="Gazpacho Bold"/>
              </a:rPr>
              <a:t>Fixed Mindset</a:t>
            </a:r>
          </a:p>
        </p:txBody>
      </p:sp>
      <p:sp>
        <p:nvSpPr>
          <p:cNvPr id="9" name="TextBox 9"/>
          <p:cNvSpPr txBox="1"/>
          <p:nvPr/>
        </p:nvSpPr>
        <p:spPr>
          <a:xfrm>
            <a:off x="9812558" y="361874"/>
            <a:ext cx="4439714" cy="687553"/>
          </a:xfrm>
          <a:prstGeom prst="rect">
            <a:avLst/>
          </a:prstGeom>
        </p:spPr>
        <p:txBody>
          <a:bodyPr lIns="0" tIns="0" rIns="0" bIns="0" rtlCol="0" anchor="t">
            <a:spAutoFit/>
          </a:bodyPr>
          <a:lstStyle/>
          <a:p>
            <a:pPr algn="l">
              <a:lnSpc>
                <a:spcPts val="5682"/>
              </a:lnSpc>
            </a:pPr>
            <a:r>
              <a:rPr lang="en-US" sz="4059" b="1">
                <a:solidFill>
                  <a:srgbClr val="133959"/>
                </a:solidFill>
                <a:latin typeface="Gazpacho Bold"/>
                <a:ea typeface="Gazpacho Bold"/>
                <a:cs typeface="Gazpacho Bold"/>
                <a:sym typeface="Gazpacho Bold"/>
              </a:rPr>
              <a:t>Growth Mindset</a:t>
            </a:r>
          </a:p>
        </p:txBody>
      </p:sp>
      <p:sp>
        <p:nvSpPr>
          <p:cNvPr id="10" name="TextBox 10"/>
          <p:cNvSpPr txBox="1"/>
          <p:nvPr/>
        </p:nvSpPr>
        <p:spPr>
          <a:xfrm>
            <a:off x="4699458" y="2234375"/>
            <a:ext cx="3512753" cy="824865"/>
          </a:xfrm>
          <a:prstGeom prst="rect">
            <a:avLst/>
          </a:prstGeom>
        </p:spPr>
        <p:txBody>
          <a:bodyPr lIns="0" tIns="0" rIns="0" bIns="0" rtlCol="0" anchor="t">
            <a:spAutoFit/>
          </a:bodyPr>
          <a:lstStyle/>
          <a:p>
            <a:pPr algn="ctr">
              <a:lnSpc>
                <a:spcPts val="3359"/>
              </a:lnSpc>
            </a:pPr>
            <a:r>
              <a:rPr lang="en-US" sz="2400" b="1">
                <a:solidFill>
                  <a:srgbClr val="133959"/>
                </a:solidFill>
                <a:latin typeface="Gazpacho Bold"/>
                <a:ea typeface="Gazpacho Bold"/>
                <a:cs typeface="Gazpacho Bold"/>
                <a:sym typeface="Gazpacho Bold"/>
              </a:rPr>
              <a:t>What is a fixed mindset?</a:t>
            </a:r>
          </a:p>
        </p:txBody>
      </p:sp>
      <p:sp>
        <p:nvSpPr>
          <p:cNvPr id="11" name="TextBox 11"/>
          <p:cNvSpPr txBox="1"/>
          <p:nvPr/>
        </p:nvSpPr>
        <p:spPr>
          <a:xfrm>
            <a:off x="10427097" y="2049552"/>
            <a:ext cx="3512753" cy="824865"/>
          </a:xfrm>
          <a:prstGeom prst="rect">
            <a:avLst/>
          </a:prstGeom>
        </p:spPr>
        <p:txBody>
          <a:bodyPr lIns="0" tIns="0" rIns="0" bIns="0" rtlCol="0" anchor="t">
            <a:spAutoFit/>
          </a:bodyPr>
          <a:lstStyle/>
          <a:p>
            <a:pPr algn="ctr">
              <a:lnSpc>
                <a:spcPts val="3359"/>
              </a:lnSpc>
            </a:pPr>
            <a:r>
              <a:rPr lang="en-US" sz="2400" b="1">
                <a:solidFill>
                  <a:srgbClr val="133959"/>
                </a:solidFill>
                <a:latin typeface="Gazpacho Bold"/>
                <a:ea typeface="Gazpacho Bold"/>
                <a:cs typeface="Gazpacho Bold"/>
                <a:sym typeface="Gazpacho Bold"/>
              </a:rPr>
              <a:t>What is a growth mindset?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574894" y="2702276"/>
            <a:ext cx="17138212" cy="5746399"/>
            <a:chOff x="0" y="0"/>
            <a:chExt cx="22850949" cy="7661865"/>
          </a:xfrm>
        </p:grpSpPr>
        <p:sp>
          <p:nvSpPr>
            <p:cNvPr id="3" name="Freeform 3"/>
            <p:cNvSpPr/>
            <p:nvPr/>
          </p:nvSpPr>
          <p:spPr>
            <a:xfrm>
              <a:off x="0" y="0"/>
              <a:ext cx="22850983" cy="7661910"/>
            </a:xfrm>
            <a:custGeom>
              <a:avLst/>
              <a:gdLst/>
              <a:ahLst/>
              <a:cxnLst/>
              <a:rect l="l" t="t" r="r" b="b"/>
              <a:pathLst>
                <a:path w="22850983" h="7661910">
                  <a:moveTo>
                    <a:pt x="0" y="0"/>
                  </a:moveTo>
                  <a:lnTo>
                    <a:pt x="22850983" y="0"/>
                  </a:lnTo>
                  <a:lnTo>
                    <a:pt x="22850983" y="7661910"/>
                  </a:lnTo>
                  <a:lnTo>
                    <a:pt x="0" y="7661910"/>
                  </a:lnTo>
                  <a:lnTo>
                    <a:pt x="0" y="0"/>
                  </a:lnTo>
                  <a:close/>
                </a:path>
              </a:pathLst>
            </a:custGeom>
            <a:blipFill>
              <a:blip r:embed="rId2"/>
              <a:stretch>
                <a:fillRect l="-8895" r="-8895"/>
              </a:stretch>
            </a:blipFill>
          </p:spPr>
          <p:txBody>
            <a:bodyPr/>
            <a:lstStyle/>
            <a:p>
              <a:endParaRPr lang="en-US"/>
            </a:p>
          </p:txBody>
        </p:sp>
      </p:grpSp>
      <p:sp>
        <p:nvSpPr>
          <p:cNvPr id="4" name="TextBox 4"/>
          <p:cNvSpPr txBox="1"/>
          <p:nvPr/>
        </p:nvSpPr>
        <p:spPr>
          <a:xfrm>
            <a:off x="6132150" y="-36218"/>
            <a:ext cx="5899175" cy="1576070"/>
          </a:xfrm>
          <a:prstGeom prst="rect">
            <a:avLst/>
          </a:prstGeom>
        </p:spPr>
        <p:txBody>
          <a:bodyPr lIns="0" tIns="0" rIns="0" bIns="0" rtlCol="0" anchor="t">
            <a:spAutoFit/>
          </a:bodyPr>
          <a:lstStyle/>
          <a:p>
            <a:pPr algn="ctr">
              <a:lnSpc>
                <a:spcPts val="12880"/>
              </a:lnSpc>
            </a:pPr>
            <a:r>
              <a:rPr lang="en-US" sz="9200" b="1">
                <a:solidFill>
                  <a:srgbClr val="000000"/>
                </a:solidFill>
                <a:latin typeface="Gazpacho Bold"/>
                <a:ea typeface="Gazpacho Bold"/>
                <a:cs typeface="Gazpacho Bold"/>
                <a:sym typeface="Gazpacho Bold"/>
              </a:rPr>
              <a:t>Examples</a:t>
            </a:r>
          </a:p>
        </p:txBody>
      </p:sp>
      <p:grpSp>
        <p:nvGrpSpPr>
          <p:cNvPr id="5" name="Group 5"/>
          <p:cNvGrpSpPr/>
          <p:nvPr/>
        </p:nvGrpSpPr>
        <p:grpSpPr>
          <a:xfrm>
            <a:off x="16061247" y="-373375"/>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grpSp>
        <p:nvGrpSpPr>
          <p:cNvPr id="7" name="Group 7"/>
          <p:cNvGrpSpPr/>
          <p:nvPr/>
        </p:nvGrpSpPr>
        <p:grpSpPr>
          <a:xfrm>
            <a:off x="0" y="9136364"/>
            <a:ext cx="18288000" cy="1150636"/>
            <a:chOff x="0" y="0"/>
            <a:chExt cx="24384000" cy="1534181"/>
          </a:xfrm>
        </p:grpSpPr>
        <p:sp>
          <p:nvSpPr>
            <p:cNvPr id="8" name="Freeform 8"/>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97134" y="64930"/>
            <a:ext cx="14945135" cy="3204845"/>
          </a:xfrm>
          <a:prstGeom prst="rect">
            <a:avLst/>
          </a:prstGeom>
        </p:spPr>
        <p:txBody>
          <a:bodyPr lIns="0" tIns="0" rIns="0" bIns="0" rtlCol="0" anchor="t">
            <a:spAutoFit/>
          </a:bodyPr>
          <a:lstStyle/>
          <a:p>
            <a:pPr algn="ctr">
              <a:lnSpc>
                <a:spcPts val="12880"/>
              </a:lnSpc>
            </a:pPr>
            <a:r>
              <a:rPr lang="en-US" sz="9200" b="1">
                <a:solidFill>
                  <a:srgbClr val="000000"/>
                </a:solidFill>
                <a:latin typeface="Gazpacho Bold"/>
                <a:ea typeface="Gazpacho Bold"/>
                <a:cs typeface="Gazpacho Bold"/>
                <a:sym typeface="Gazpacho Bold"/>
              </a:rPr>
              <a:t>What is Growth Mindset? </a:t>
            </a:r>
          </a:p>
        </p:txBody>
      </p:sp>
      <p:sp>
        <p:nvSpPr>
          <p:cNvPr id="3" name="TextBox 3"/>
          <p:cNvSpPr txBox="1"/>
          <p:nvPr/>
        </p:nvSpPr>
        <p:spPr>
          <a:xfrm>
            <a:off x="1028700" y="3316903"/>
            <a:ext cx="4981458" cy="4712738"/>
          </a:xfrm>
          <a:prstGeom prst="rect">
            <a:avLst/>
          </a:prstGeom>
        </p:spPr>
        <p:txBody>
          <a:bodyPr lIns="0" tIns="0" rIns="0" bIns="0" rtlCol="0" anchor="t">
            <a:spAutoFit/>
          </a:bodyPr>
          <a:lstStyle/>
          <a:p>
            <a:pPr algn="ctr">
              <a:lnSpc>
                <a:spcPts val="7278"/>
              </a:lnSpc>
            </a:pPr>
            <a:r>
              <a:rPr lang="en-US" sz="5198">
                <a:solidFill>
                  <a:srgbClr val="000000"/>
                </a:solidFill>
                <a:latin typeface="Rubik"/>
                <a:ea typeface="Rubik"/>
                <a:cs typeface="Rubik"/>
                <a:sym typeface="Rubik"/>
              </a:rPr>
              <a:t>As you listen, think about how you can adopt a growth mindset in your life </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pic>
        <p:nvPicPr>
          <p:cNvPr id="8" name="Online Media 7" title="Growth Mindset vs. Fixed Mindset">
            <a:hlinkClick r:id="" action="ppaction://media"/>
            <a:extLst>
              <a:ext uri="{FF2B5EF4-FFF2-40B4-BE49-F238E27FC236}">
                <a16:creationId xmlns:a16="http://schemas.microsoft.com/office/drawing/2014/main" id="{C256B6B4-2C80-0E8D-160B-731632CB0977}"/>
              </a:ext>
            </a:extLst>
          </p:cNvPr>
          <p:cNvPicPr>
            <a:picLocks noRot="1" noChangeAspect="1"/>
          </p:cNvPicPr>
          <p:nvPr>
            <a:videoFile r:link="rId1"/>
          </p:nvPr>
        </p:nvPicPr>
        <p:blipFill>
          <a:blip r:embed="rId4"/>
          <a:stretch>
            <a:fillRect/>
          </a:stretch>
        </p:blipFill>
        <p:spPr>
          <a:xfrm>
            <a:off x="6987851" y="3235794"/>
            <a:ext cx="10160000" cy="5740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1360376" y="1636089"/>
            <a:ext cx="15373152" cy="6155587"/>
          </a:xfrm>
          <a:prstGeom prst="rect">
            <a:avLst/>
          </a:prstGeom>
        </p:spPr>
        <p:txBody>
          <a:bodyPr lIns="0" tIns="0" rIns="0" bIns="0" rtlCol="0" anchor="t">
            <a:spAutoFit/>
          </a:bodyPr>
          <a:lstStyle/>
          <a:p>
            <a:pPr algn="ctr">
              <a:lnSpc>
                <a:spcPts val="7873"/>
              </a:lnSpc>
            </a:pPr>
            <a:endParaRPr/>
          </a:p>
          <a:p>
            <a:pPr marL="805667" lvl="2" indent="-268556" algn="l">
              <a:lnSpc>
                <a:spcPts val="6343"/>
              </a:lnSpc>
              <a:buFont typeface="Arial"/>
              <a:buChar char="⚬"/>
            </a:pPr>
            <a:r>
              <a:rPr lang="en-US" sz="3523" spc="340">
                <a:solidFill>
                  <a:srgbClr val="133959"/>
                </a:solidFill>
                <a:latin typeface="Rubik"/>
                <a:ea typeface="Rubik"/>
                <a:cs typeface="Rubik"/>
                <a:sym typeface="Rubik"/>
              </a:rPr>
              <a:t>How does one change their mindset from fixed to growth?</a:t>
            </a:r>
          </a:p>
          <a:p>
            <a:pPr marL="805667" lvl="2" indent="-268556" algn="l">
              <a:lnSpc>
                <a:spcPts val="6343"/>
              </a:lnSpc>
              <a:buFont typeface="Arial"/>
              <a:buChar char="⚬"/>
            </a:pPr>
            <a:r>
              <a:rPr lang="en-US" sz="3523" spc="340">
                <a:solidFill>
                  <a:srgbClr val="133959"/>
                </a:solidFill>
                <a:latin typeface="Rubik"/>
                <a:ea typeface="Rubik"/>
                <a:cs typeface="Rubik"/>
                <a:sym typeface="Rubik"/>
              </a:rPr>
              <a:t>How does having a growth mindset allow for continual development?</a:t>
            </a:r>
          </a:p>
          <a:p>
            <a:pPr marL="805667" lvl="2" indent="-268556" algn="l">
              <a:lnSpc>
                <a:spcPts val="6343"/>
              </a:lnSpc>
              <a:buFont typeface="Arial"/>
              <a:buChar char="⚬"/>
            </a:pPr>
            <a:r>
              <a:rPr lang="en-US" sz="3523" spc="340">
                <a:solidFill>
                  <a:srgbClr val="133959"/>
                </a:solidFill>
                <a:latin typeface="Rubik"/>
                <a:ea typeface="Rubik"/>
                <a:cs typeface="Rubik"/>
                <a:sym typeface="Rubik"/>
              </a:rPr>
              <a:t>How does embracing challenges enable learning?</a:t>
            </a:r>
          </a:p>
          <a:p>
            <a:pPr marL="805667" lvl="2" indent="-268556" algn="l">
              <a:lnSpc>
                <a:spcPts val="6343"/>
              </a:lnSpc>
              <a:buFont typeface="Arial"/>
              <a:buChar char="⚬"/>
            </a:pPr>
            <a:r>
              <a:rPr lang="en-US" sz="3523" spc="340">
                <a:solidFill>
                  <a:srgbClr val="133959"/>
                </a:solidFill>
                <a:latin typeface="Rubik"/>
                <a:ea typeface="Rubik"/>
                <a:cs typeface="Rubik"/>
                <a:sym typeface="Rubik"/>
              </a:rPr>
              <a:t>Is failure important? </a:t>
            </a:r>
          </a:p>
          <a:p>
            <a:pPr marL="805667" lvl="2" indent="-268556" algn="l">
              <a:lnSpc>
                <a:spcPts val="6343"/>
              </a:lnSpc>
              <a:buFont typeface="Arial"/>
              <a:buChar char="⚬"/>
            </a:pPr>
            <a:r>
              <a:rPr lang="en-US" sz="3523" spc="340">
                <a:solidFill>
                  <a:srgbClr val="133959"/>
                </a:solidFill>
                <a:latin typeface="Rubik"/>
                <a:ea typeface="Rubik"/>
                <a:cs typeface="Rubik"/>
                <a:sym typeface="Rubik"/>
              </a:rPr>
              <a:t>How does failing lead to learning?</a:t>
            </a:r>
          </a:p>
        </p:txBody>
      </p:sp>
      <p:grpSp>
        <p:nvGrpSpPr>
          <p:cNvPr id="3" name="Group 3"/>
          <p:cNvGrpSpPr/>
          <p:nvPr/>
        </p:nvGrpSpPr>
        <p:grpSpPr>
          <a:xfrm>
            <a:off x="16061247" y="-373375"/>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5" name="TextBox 5"/>
          <p:cNvSpPr txBox="1"/>
          <p:nvPr/>
        </p:nvSpPr>
        <p:spPr>
          <a:xfrm>
            <a:off x="4921853" y="672921"/>
            <a:ext cx="7261622" cy="1387475"/>
          </a:xfrm>
          <a:prstGeom prst="rect">
            <a:avLst/>
          </a:prstGeom>
        </p:spPr>
        <p:txBody>
          <a:bodyPr lIns="0" tIns="0" rIns="0" bIns="0" rtlCol="0" anchor="t">
            <a:spAutoFit/>
          </a:bodyPr>
          <a:lstStyle/>
          <a:p>
            <a:pPr algn="ctr">
              <a:lnSpc>
                <a:spcPts val="11200"/>
              </a:lnSpc>
            </a:pPr>
            <a:r>
              <a:rPr lang="en-US" sz="8000" b="1">
                <a:solidFill>
                  <a:srgbClr val="000000"/>
                </a:solidFill>
                <a:latin typeface="Gazpacho Bold"/>
                <a:ea typeface="Gazpacho Bold"/>
                <a:cs typeface="Gazpacho Bold"/>
                <a:sym typeface="Gazpacho Bold"/>
              </a:rPr>
              <a:t>Turn and Talk</a:t>
            </a:r>
          </a:p>
        </p:txBody>
      </p:sp>
      <p:sp>
        <p:nvSpPr>
          <p:cNvPr id="6" name="Freeform 6"/>
          <p:cNvSpPr/>
          <p:nvPr/>
        </p:nvSpPr>
        <p:spPr>
          <a:xfrm>
            <a:off x="1967686" y="-5467653"/>
            <a:ext cx="13373170" cy="13373170"/>
          </a:xfrm>
          <a:custGeom>
            <a:avLst/>
            <a:gdLst/>
            <a:ahLst/>
            <a:cxnLst/>
            <a:rect l="l" t="t" r="r" b="b"/>
            <a:pathLst>
              <a:path w="13373170" h="13373170">
                <a:moveTo>
                  <a:pt x="0" y="0"/>
                </a:moveTo>
                <a:lnTo>
                  <a:pt x="13373170" y="0"/>
                </a:lnTo>
                <a:lnTo>
                  <a:pt x="13373170" y="13373170"/>
                </a:lnTo>
                <a:lnTo>
                  <a:pt x="0" y="133731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p:nvPr/>
        </p:nvGrpSpPr>
        <p:grpSpPr>
          <a:xfrm>
            <a:off x="0" y="9136364"/>
            <a:ext cx="18288000" cy="1150636"/>
            <a:chOff x="0" y="0"/>
            <a:chExt cx="24384000" cy="1534181"/>
          </a:xfrm>
        </p:grpSpPr>
        <p:sp>
          <p:nvSpPr>
            <p:cNvPr id="8" name="Freeform 8"/>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54955" y="7105650"/>
            <a:ext cx="18544460" cy="1668780"/>
          </a:xfrm>
          <a:prstGeom prst="rect">
            <a:avLst/>
          </a:prstGeom>
        </p:spPr>
        <p:txBody>
          <a:bodyPr lIns="0" tIns="0" rIns="0" bIns="0" rtlCol="0" anchor="t">
            <a:spAutoFit/>
          </a:bodyPr>
          <a:lstStyle/>
          <a:p>
            <a:pPr algn="ctr">
              <a:lnSpc>
                <a:spcPts val="6719"/>
              </a:lnSpc>
            </a:pPr>
            <a:r>
              <a:rPr lang="en-US" sz="4800" b="1" spc="465">
                <a:solidFill>
                  <a:srgbClr val="83CFAC"/>
                </a:solidFill>
                <a:latin typeface="Gazpacho Bold"/>
                <a:ea typeface="Gazpacho Bold"/>
                <a:cs typeface="Gazpacho Bold"/>
                <a:sym typeface="Gazpacho Bold"/>
              </a:rPr>
              <a:t>How can Charlie shift thinking from</a:t>
            </a:r>
          </a:p>
          <a:p>
            <a:pPr algn="ctr">
              <a:lnSpc>
                <a:spcPts val="6719"/>
              </a:lnSpc>
            </a:pPr>
            <a:r>
              <a:rPr lang="en-US" sz="4800" b="1" spc="465">
                <a:solidFill>
                  <a:srgbClr val="83CFAC"/>
                </a:solidFill>
                <a:latin typeface="Gazpacho Bold"/>
                <a:ea typeface="Gazpacho Bold"/>
                <a:cs typeface="Gazpacho Bold"/>
                <a:sym typeface="Gazpacho Bold"/>
              </a:rPr>
              <a:t> a fixed mindset to a growth mindset?</a:t>
            </a:r>
          </a:p>
        </p:txBody>
      </p:sp>
      <p:sp>
        <p:nvSpPr>
          <p:cNvPr id="3" name="TextBox 3"/>
          <p:cNvSpPr txBox="1"/>
          <p:nvPr/>
        </p:nvSpPr>
        <p:spPr>
          <a:xfrm>
            <a:off x="1326186" y="2068927"/>
            <a:ext cx="11825630" cy="4922578"/>
          </a:xfrm>
          <a:prstGeom prst="rect">
            <a:avLst/>
          </a:prstGeom>
        </p:spPr>
        <p:txBody>
          <a:bodyPr lIns="0" tIns="0" rIns="0" bIns="0" rtlCol="0" anchor="t">
            <a:spAutoFit/>
          </a:bodyPr>
          <a:lstStyle/>
          <a:p>
            <a:pPr algn="l">
              <a:lnSpc>
                <a:spcPts val="5609"/>
              </a:lnSpc>
            </a:pPr>
            <a:r>
              <a:rPr lang="en-US" sz="4100">
                <a:solidFill>
                  <a:srgbClr val="000000"/>
                </a:solidFill>
                <a:latin typeface="Rubik"/>
                <a:ea typeface="Rubik"/>
                <a:cs typeface="Rubik"/>
                <a:sym typeface="Rubik"/>
              </a:rPr>
              <a:t>Charlie loves to play with puzzles. This time, they wanted to challenge themselves with the Rubik’s cube. They tried for an hour to figure out how to solve the cube but started getting very frustrated. They thought, “This is too difficult, maybe I should stick with puzzles that I know that I can solve.”</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TextBox 6"/>
          <p:cNvSpPr txBox="1"/>
          <p:nvPr/>
        </p:nvSpPr>
        <p:spPr>
          <a:xfrm>
            <a:off x="381000" y="711065"/>
            <a:ext cx="8527107" cy="844423"/>
          </a:xfrm>
          <a:prstGeom prst="rect">
            <a:avLst/>
          </a:prstGeom>
        </p:spPr>
        <p:txBody>
          <a:bodyPr lIns="0" tIns="0" rIns="0" bIns="0" rtlCol="0" anchor="t">
            <a:spAutoFit/>
          </a:bodyPr>
          <a:lstStyle/>
          <a:p>
            <a:pPr algn="l">
              <a:lnSpc>
                <a:spcPts val="6220"/>
              </a:lnSpc>
            </a:pPr>
            <a:r>
              <a:rPr lang="en-US" sz="6600">
                <a:solidFill>
                  <a:srgbClr val="000000"/>
                </a:solidFill>
                <a:latin typeface="Gazpacho Bold"/>
                <a:ea typeface="Gazpacho Bold"/>
                <a:cs typeface="Gazpacho Bold"/>
                <a:sym typeface="Gazpacho Bold"/>
              </a:rPr>
              <a:t>Mindset Scenario #1</a:t>
            </a:r>
          </a:p>
        </p:txBody>
      </p:sp>
      <p:grpSp>
        <p:nvGrpSpPr>
          <p:cNvPr id="7" name="Group 7"/>
          <p:cNvGrpSpPr/>
          <p:nvPr/>
        </p:nvGrpSpPr>
        <p:grpSpPr>
          <a:xfrm>
            <a:off x="0" y="9136364"/>
            <a:ext cx="18288000" cy="1150636"/>
            <a:chOff x="0" y="0"/>
            <a:chExt cx="24384000" cy="1534181"/>
          </a:xfrm>
        </p:grpSpPr>
        <p:sp>
          <p:nvSpPr>
            <p:cNvPr id="8" name="Freeform 8"/>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grpSp>
        <p:nvGrpSpPr>
          <p:cNvPr id="9" name="Group 9"/>
          <p:cNvGrpSpPr>
            <a:grpSpLocks noChangeAspect="1"/>
          </p:cNvGrpSpPr>
          <p:nvPr/>
        </p:nvGrpSpPr>
        <p:grpSpPr>
          <a:xfrm>
            <a:off x="11049000" y="983781"/>
            <a:ext cx="9402326" cy="6268217"/>
            <a:chOff x="0" y="0"/>
            <a:chExt cx="12536435" cy="8357623"/>
          </a:xfrm>
        </p:grpSpPr>
        <p:sp>
          <p:nvSpPr>
            <p:cNvPr id="10" name="Freeform 10"/>
            <p:cNvSpPr/>
            <p:nvPr/>
          </p:nvSpPr>
          <p:spPr>
            <a:xfrm>
              <a:off x="0" y="0"/>
              <a:ext cx="12536424" cy="8357616"/>
            </a:xfrm>
            <a:custGeom>
              <a:avLst/>
              <a:gdLst/>
              <a:ahLst/>
              <a:cxnLst/>
              <a:rect l="l" t="t" r="r" b="b"/>
              <a:pathLst>
                <a:path w="12536424" h="8357616">
                  <a:moveTo>
                    <a:pt x="0" y="0"/>
                  </a:moveTo>
                  <a:lnTo>
                    <a:pt x="12536424" y="0"/>
                  </a:lnTo>
                  <a:lnTo>
                    <a:pt x="12536424" y="8357616"/>
                  </a:lnTo>
                  <a:lnTo>
                    <a:pt x="0" y="8357616"/>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81000" y="711065"/>
            <a:ext cx="8770144" cy="844423"/>
          </a:xfrm>
          <a:prstGeom prst="rect">
            <a:avLst/>
          </a:prstGeom>
        </p:spPr>
        <p:txBody>
          <a:bodyPr lIns="0" tIns="0" rIns="0" bIns="0" rtlCol="0" anchor="t">
            <a:spAutoFit/>
          </a:bodyPr>
          <a:lstStyle/>
          <a:p>
            <a:pPr algn="l">
              <a:lnSpc>
                <a:spcPts val="6220"/>
              </a:lnSpc>
            </a:pPr>
            <a:r>
              <a:rPr lang="en-US" sz="6600">
                <a:solidFill>
                  <a:srgbClr val="000000"/>
                </a:solidFill>
                <a:latin typeface="Gazpacho Bold"/>
                <a:ea typeface="Gazpacho Bold"/>
                <a:cs typeface="Gazpacho Bold"/>
                <a:sym typeface="Gazpacho Bold"/>
              </a:rPr>
              <a:t>Mindset Scenario #2</a:t>
            </a:r>
          </a:p>
        </p:txBody>
      </p:sp>
      <p:sp>
        <p:nvSpPr>
          <p:cNvPr id="5" name="TextBox 5"/>
          <p:cNvSpPr txBox="1"/>
          <p:nvPr/>
        </p:nvSpPr>
        <p:spPr>
          <a:xfrm>
            <a:off x="703561" y="1823442"/>
            <a:ext cx="11412239" cy="5548745"/>
          </a:xfrm>
          <a:prstGeom prst="rect">
            <a:avLst/>
          </a:prstGeom>
        </p:spPr>
        <p:txBody>
          <a:bodyPr lIns="0" tIns="0" rIns="0" bIns="0" rtlCol="0" anchor="t">
            <a:spAutoFit/>
          </a:bodyPr>
          <a:lstStyle/>
          <a:p>
            <a:pPr algn="l">
              <a:lnSpc>
                <a:spcPts val="5479"/>
              </a:lnSpc>
            </a:pPr>
            <a:r>
              <a:rPr lang="en-US" sz="4100">
                <a:solidFill>
                  <a:srgbClr val="000000"/>
                </a:solidFill>
                <a:latin typeface="Rubik"/>
                <a:ea typeface="Rubik"/>
                <a:cs typeface="Rubik"/>
                <a:sym typeface="Rubik"/>
              </a:rPr>
              <a:t>Ashraf loves to ice skate and is thinking about trying out for the school’s ice hockey team. They have never played ice hockey, so they decide to practice before the school’s tryouts. While on the ice, they realize that skating while trying to hit a puck is difficult. Ashraf thinks, “I am never going to be able to do this, so why even try.”</a:t>
            </a:r>
          </a:p>
        </p:txBody>
      </p:sp>
      <p:sp>
        <p:nvSpPr>
          <p:cNvPr id="6" name="TextBox 6"/>
          <p:cNvSpPr txBox="1"/>
          <p:nvPr/>
        </p:nvSpPr>
        <p:spPr>
          <a:xfrm>
            <a:off x="27214" y="7349618"/>
            <a:ext cx="18544460" cy="1668780"/>
          </a:xfrm>
          <a:prstGeom prst="rect">
            <a:avLst/>
          </a:prstGeom>
        </p:spPr>
        <p:txBody>
          <a:bodyPr lIns="0" tIns="0" rIns="0" bIns="0" rtlCol="0" anchor="t">
            <a:spAutoFit/>
          </a:bodyPr>
          <a:lstStyle/>
          <a:p>
            <a:pPr algn="ctr">
              <a:lnSpc>
                <a:spcPts val="6719"/>
              </a:lnSpc>
            </a:pPr>
            <a:r>
              <a:rPr lang="en-US" sz="4800" b="1" spc="465">
                <a:solidFill>
                  <a:srgbClr val="83CFAC"/>
                </a:solidFill>
                <a:latin typeface="Gazpacho Bold"/>
                <a:ea typeface="Gazpacho Bold"/>
                <a:cs typeface="Gazpacho Bold"/>
                <a:sym typeface="Gazpacho Bold"/>
              </a:rPr>
              <a:t>How can Ashraf shift thinking from</a:t>
            </a:r>
          </a:p>
          <a:p>
            <a:pPr algn="ctr">
              <a:lnSpc>
                <a:spcPts val="6719"/>
              </a:lnSpc>
            </a:pPr>
            <a:r>
              <a:rPr lang="en-US" sz="4800" b="1" spc="465">
                <a:solidFill>
                  <a:srgbClr val="83CFAC"/>
                </a:solidFill>
                <a:latin typeface="Gazpacho Bold"/>
                <a:ea typeface="Gazpacho Bold"/>
                <a:cs typeface="Gazpacho Bold"/>
                <a:sym typeface="Gazpacho Bold"/>
              </a:rPr>
              <a:t> a fixed mindset to a growth mindset?</a:t>
            </a:r>
          </a:p>
        </p:txBody>
      </p:sp>
      <p:grpSp>
        <p:nvGrpSpPr>
          <p:cNvPr id="7" name="Group 7"/>
          <p:cNvGrpSpPr/>
          <p:nvPr/>
        </p:nvGrpSpPr>
        <p:grpSpPr>
          <a:xfrm>
            <a:off x="0" y="9136364"/>
            <a:ext cx="18288000" cy="1150636"/>
            <a:chOff x="0" y="0"/>
            <a:chExt cx="24384000" cy="1534181"/>
          </a:xfrm>
        </p:grpSpPr>
        <p:sp>
          <p:nvSpPr>
            <p:cNvPr id="8" name="Freeform 8"/>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grpSp>
        <p:nvGrpSpPr>
          <p:cNvPr id="9" name="Group 9"/>
          <p:cNvGrpSpPr>
            <a:grpSpLocks noChangeAspect="1"/>
          </p:cNvGrpSpPr>
          <p:nvPr/>
        </p:nvGrpSpPr>
        <p:grpSpPr>
          <a:xfrm>
            <a:off x="11658600" y="2285676"/>
            <a:ext cx="6327965" cy="4218643"/>
            <a:chOff x="0" y="0"/>
            <a:chExt cx="8437287" cy="5624857"/>
          </a:xfrm>
        </p:grpSpPr>
        <p:sp>
          <p:nvSpPr>
            <p:cNvPr id="10" name="Freeform 10"/>
            <p:cNvSpPr/>
            <p:nvPr/>
          </p:nvSpPr>
          <p:spPr>
            <a:xfrm>
              <a:off x="0" y="0"/>
              <a:ext cx="8437245" cy="5624830"/>
            </a:xfrm>
            <a:custGeom>
              <a:avLst/>
              <a:gdLst/>
              <a:ahLst/>
              <a:cxnLst/>
              <a:rect l="l" t="t" r="r" b="b"/>
              <a:pathLst>
                <a:path w="8437245" h="5624830">
                  <a:moveTo>
                    <a:pt x="0" y="0"/>
                  </a:moveTo>
                  <a:lnTo>
                    <a:pt x="8437245" y="0"/>
                  </a:lnTo>
                  <a:lnTo>
                    <a:pt x="8437245" y="5624830"/>
                  </a:lnTo>
                  <a:lnTo>
                    <a:pt x="0" y="5624830"/>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8412473" y="-714772"/>
            <a:ext cx="9875527" cy="1743472"/>
            <a:chOff x="0" y="0"/>
            <a:chExt cx="13167369" cy="2324629"/>
          </a:xfrm>
        </p:grpSpPr>
        <p:sp>
          <p:nvSpPr>
            <p:cNvPr id="3" name="Freeform 3"/>
            <p:cNvSpPr/>
            <p:nvPr/>
          </p:nvSpPr>
          <p:spPr>
            <a:xfrm>
              <a:off x="0" y="0"/>
              <a:ext cx="13167361" cy="2324608"/>
            </a:xfrm>
            <a:custGeom>
              <a:avLst/>
              <a:gdLst/>
              <a:ahLst/>
              <a:cxnLst/>
              <a:rect l="l" t="t" r="r" b="b"/>
              <a:pathLst>
                <a:path w="13167361" h="2324608">
                  <a:moveTo>
                    <a:pt x="0" y="0"/>
                  </a:moveTo>
                  <a:lnTo>
                    <a:pt x="13167361" y="0"/>
                  </a:lnTo>
                  <a:lnTo>
                    <a:pt x="13167361" y="2324608"/>
                  </a:lnTo>
                  <a:lnTo>
                    <a:pt x="0" y="2324608"/>
                  </a:lnTo>
                  <a:lnTo>
                    <a:pt x="0" y="0"/>
                  </a:lnTo>
                  <a:close/>
                </a:path>
              </a:pathLst>
            </a:custGeom>
            <a:blipFill>
              <a:blip r:embed="rId2"/>
              <a:stretch>
                <a:fillRect l="-9268" r="-9268"/>
              </a:stretch>
            </a:blipFill>
          </p:spPr>
          <p:txBody>
            <a:bodyPr/>
            <a:lstStyle/>
            <a:p>
              <a:endParaRPr lang="en-US"/>
            </a:p>
          </p:txBody>
        </p:sp>
      </p:grpSp>
      <p:sp>
        <p:nvSpPr>
          <p:cNvPr id="4" name="Freeform 4"/>
          <p:cNvSpPr/>
          <p:nvPr/>
        </p:nvSpPr>
        <p:spPr>
          <a:xfrm>
            <a:off x="0" y="-144661"/>
            <a:ext cx="8785692" cy="1173361"/>
          </a:xfrm>
          <a:custGeom>
            <a:avLst/>
            <a:gdLst/>
            <a:ahLst/>
            <a:cxnLst/>
            <a:rect l="l" t="t" r="r" b="b"/>
            <a:pathLst>
              <a:path w="8785692" h="1173361">
                <a:moveTo>
                  <a:pt x="0" y="0"/>
                </a:moveTo>
                <a:lnTo>
                  <a:pt x="8785692" y="0"/>
                </a:lnTo>
                <a:lnTo>
                  <a:pt x="8785692" y="1173361"/>
                </a:lnTo>
                <a:lnTo>
                  <a:pt x="0" y="11733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0" y="-599026"/>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4"/>
              <a:stretch>
                <a:fillRect/>
              </a:stretch>
            </a:blipFill>
          </p:spPr>
          <p:txBody>
            <a:bodyPr/>
            <a:lstStyle/>
            <a:p>
              <a:endParaRPr lang="en-US"/>
            </a:p>
          </p:txBody>
        </p:sp>
      </p:grpSp>
      <p:sp>
        <p:nvSpPr>
          <p:cNvPr id="7" name="Freeform 7"/>
          <p:cNvSpPr/>
          <p:nvPr/>
        </p:nvSpPr>
        <p:spPr>
          <a:xfrm>
            <a:off x="0" y="884039"/>
            <a:ext cx="18288000" cy="9854758"/>
          </a:xfrm>
          <a:custGeom>
            <a:avLst/>
            <a:gdLst/>
            <a:ahLst/>
            <a:cxnLst/>
            <a:rect l="l" t="t" r="r" b="b"/>
            <a:pathLst>
              <a:path w="18288000" h="9854758">
                <a:moveTo>
                  <a:pt x="0" y="0"/>
                </a:moveTo>
                <a:lnTo>
                  <a:pt x="18288000" y="0"/>
                </a:lnTo>
                <a:lnTo>
                  <a:pt x="18288000" y="9854758"/>
                </a:lnTo>
                <a:lnTo>
                  <a:pt x="0" y="98547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8" name="Group 8"/>
          <p:cNvGrpSpPr/>
          <p:nvPr/>
        </p:nvGrpSpPr>
        <p:grpSpPr>
          <a:xfrm>
            <a:off x="-785505" y="1134245"/>
            <a:ext cx="16850618" cy="9354346"/>
            <a:chOff x="0" y="0"/>
            <a:chExt cx="22467491" cy="12472461"/>
          </a:xfrm>
        </p:grpSpPr>
        <p:sp>
          <p:nvSpPr>
            <p:cNvPr id="9" name="Freeform 9"/>
            <p:cNvSpPr/>
            <p:nvPr/>
          </p:nvSpPr>
          <p:spPr>
            <a:xfrm>
              <a:off x="0" y="0"/>
              <a:ext cx="22467443" cy="12472416"/>
            </a:xfrm>
            <a:custGeom>
              <a:avLst/>
              <a:gdLst/>
              <a:ahLst/>
              <a:cxnLst/>
              <a:rect l="l" t="t" r="r" b="b"/>
              <a:pathLst>
                <a:path w="22467443" h="12472416">
                  <a:moveTo>
                    <a:pt x="0" y="0"/>
                  </a:moveTo>
                  <a:lnTo>
                    <a:pt x="22467443" y="0"/>
                  </a:lnTo>
                  <a:lnTo>
                    <a:pt x="22467443" y="12472416"/>
                  </a:lnTo>
                  <a:lnTo>
                    <a:pt x="0" y="12472416"/>
                  </a:lnTo>
                  <a:lnTo>
                    <a:pt x="0" y="0"/>
                  </a:lnTo>
                  <a:close/>
                </a:path>
              </a:pathLst>
            </a:custGeom>
            <a:blipFill>
              <a:blip r:embed="rId6"/>
              <a:stretch>
                <a:fillRect l="-9641" r="-9641"/>
              </a:stretch>
            </a:blipFill>
          </p:spPr>
          <p:txBody>
            <a:bodyPr/>
            <a:lstStyle/>
            <a:p>
              <a:endParaRPr lang="en-US"/>
            </a:p>
          </p:txBody>
        </p:sp>
      </p:grpSp>
      <p:grpSp>
        <p:nvGrpSpPr>
          <p:cNvPr id="10" name="Group 10"/>
          <p:cNvGrpSpPr/>
          <p:nvPr/>
        </p:nvGrpSpPr>
        <p:grpSpPr>
          <a:xfrm>
            <a:off x="12194511" y="7986342"/>
            <a:ext cx="5807850" cy="2079307"/>
            <a:chOff x="0" y="0"/>
            <a:chExt cx="7743800" cy="2772409"/>
          </a:xfrm>
        </p:grpSpPr>
        <p:sp>
          <p:nvSpPr>
            <p:cNvPr id="11" name="Freeform 11"/>
            <p:cNvSpPr/>
            <p:nvPr/>
          </p:nvSpPr>
          <p:spPr>
            <a:xfrm>
              <a:off x="0" y="0"/>
              <a:ext cx="7743825" cy="2772410"/>
            </a:xfrm>
            <a:custGeom>
              <a:avLst/>
              <a:gdLst/>
              <a:ahLst/>
              <a:cxnLst/>
              <a:rect l="l" t="t" r="r" b="b"/>
              <a:pathLst>
                <a:path w="7743825" h="2772410">
                  <a:moveTo>
                    <a:pt x="0" y="0"/>
                  </a:moveTo>
                  <a:lnTo>
                    <a:pt x="7743825" y="0"/>
                  </a:lnTo>
                  <a:lnTo>
                    <a:pt x="7743825" y="2772410"/>
                  </a:lnTo>
                  <a:lnTo>
                    <a:pt x="0" y="2772410"/>
                  </a:lnTo>
                  <a:lnTo>
                    <a:pt x="0" y="0"/>
                  </a:lnTo>
                  <a:close/>
                </a:path>
              </a:pathLst>
            </a:custGeom>
            <a:blipFill>
              <a:blip r:embed="rId7"/>
              <a:stretch>
                <a:fillRect l="-32" r="-31"/>
              </a:stretch>
            </a:blipFill>
          </p:spPr>
          <p:txBody>
            <a:bodyPr/>
            <a:lstStyle/>
            <a:p>
              <a:endParaRPr lang="en-U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81000" y="711065"/>
            <a:ext cx="8781901" cy="844423"/>
          </a:xfrm>
          <a:prstGeom prst="rect">
            <a:avLst/>
          </a:prstGeom>
        </p:spPr>
        <p:txBody>
          <a:bodyPr lIns="0" tIns="0" rIns="0" bIns="0" rtlCol="0" anchor="t">
            <a:spAutoFit/>
          </a:bodyPr>
          <a:lstStyle/>
          <a:p>
            <a:pPr algn="l">
              <a:lnSpc>
                <a:spcPts val="6220"/>
              </a:lnSpc>
            </a:pPr>
            <a:r>
              <a:rPr lang="en-US" sz="6600">
                <a:solidFill>
                  <a:srgbClr val="000000"/>
                </a:solidFill>
                <a:latin typeface="Gazpacho Bold"/>
                <a:ea typeface="Gazpacho Bold"/>
                <a:cs typeface="Gazpacho Bold"/>
                <a:sym typeface="Gazpacho Bold"/>
              </a:rPr>
              <a:t>Mindset Scenario #3</a:t>
            </a:r>
          </a:p>
        </p:txBody>
      </p:sp>
      <p:grpSp>
        <p:nvGrpSpPr>
          <p:cNvPr id="5" name="Group 5"/>
          <p:cNvGrpSpPr/>
          <p:nvPr/>
        </p:nvGrpSpPr>
        <p:grpSpPr>
          <a:xfrm>
            <a:off x="0" y="9136364"/>
            <a:ext cx="18288000" cy="1150636"/>
            <a:chOff x="0" y="0"/>
            <a:chExt cx="24384000" cy="1534181"/>
          </a:xfrm>
        </p:grpSpPr>
        <p:sp>
          <p:nvSpPr>
            <p:cNvPr id="6" name="Freeform 6"/>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sp>
        <p:nvSpPr>
          <p:cNvPr id="7" name="TextBox 7"/>
          <p:cNvSpPr txBox="1"/>
          <p:nvPr/>
        </p:nvSpPr>
        <p:spPr>
          <a:xfrm>
            <a:off x="667660" y="1786703"/>
            <a:ext cx="12758646" cy="5256934"/>
          </a:xfrm>
          <a:prstGeom prst="rect">
            <a:avLst/>
          </a:prstGeom>
        </p:spPr>
        <p:txBody>
          <a:bodyPr lIns="0" tIns="0" rIns="0" bIns="0" rtlCol="0" anchor="t">
            <a:spAutoFit/>
          </a:bodyPr>
          <a:lstStyle/>
          <a:p>
            <a:pPr algn="l">
              <a:lnSpc>
                <a:spcPts val="5211"/>
              </a:lnSpc>
            </a:pPr>
            <a:r>
              <a:rPr lang="en-US" sz="3900">
                <a:solidFill>
                  <a:srgbClr val="000000"/>
                </a:solidFill>
                <a:latin typeface="Rubik"/>
                <a:ea typeface="Rubik"/>
                <a:cs typeface="Rubik"/>
                <a:sym typeface="Rubik"/>
              </a:rPr>
              <a:t>Jessie loves to conduct experiments and is thinking of joining the science club at school. However, they know that the requirement for joining the science club is to achieve A grades in both Science and Math. Jessie has an A grade in Science but is finding it difficult to understand some parts of the math course. Jessie thinks, “I am so stupid, I will never achieve my dream of joining the science club and conducting experiments.”</a:t>
            </a:r>
          </a:p>
        </p:txBody>
      </p:sp>
      <p:sp>
        <p:nvSpPr>
          <p:cNvPr id="8" name="TextBox 8"/>
          <p:cNvSpPr txBox="1"/>
          <p:nvPr/>
        </p:nvSpPr>
        <p:spPr>
          <a:xfrm>
            <a:off x="-128230" y="7368612"/>
            <a:ext cx="18544460" cy="1668780"/>
          </a:xfrm>
          <a:prstGeom prst="rect">
            <a:avLst/>
          </a:prstGeom>
        </p:spPr>
        <p:txBody>
          <a:bodyPr lIns="0" tIns="0" rIns="0" bIns="0" rtlCol="0" anchor="t">
            <a:spAutoFit/>
          </a:bodyPr>
          <a:lstStyle/>
          <a:p>
            <a:pPr algn="ctr">
              <a:lnSpc>
                <a:spcPts val="6719"/>
              </a:lnSpc>
            </a:pPr>
            <a:r>
              <a:rPr lang="en-US" sz="4800" b="1" spc="465">
                <a:solidFill>
                  <a:srgbClr val="83CFAC"/>
                </a:solidFill>
                <a:latin typeface="Gazpacho Bold"/>
                <a:ea typeface="Gazpacho Bold"/>
                <a:cs typeface="Gazpacho Bold"/>
                <a:sym typeface="Gazpacho Bold"/>
              </a:rPr>
              <a:t>How can Jessie shift thinking from</a:t>
            </a:r>
          </a:p>
          <a:p>
            <a:pPr algn="ctr">
              <a:lnSpc>
                <a:spcPts val="6719"/>
              </a:lnSpc>
            </a:pPr>
            <a:r>
              <a:rPr lang="en-US" sz="4800" b="1" spc="465">
                <a:solidFill>
                  <a:srgbClr val="83CFAC"/>
                </a:solidFill>
                <a:latin typeface="Gazpacho Bold"/>
                <a:ea typeface="Gazpacho Bold"/>
                <a:cs typeface="Gazpacho Bold"/>
                <a:sym typeface="Gazpacho Bold"/>
              </a:rPr>
              <a:t> a fixed mindset to a growth mindset?</a:t>
            </a:r>
          </a:p>
        </p:txBody>
      </p:sp>
      <p:grpSp>
        <p:nvGrpSpPr>
          <p:cNvPr id="9" name="Group 9"/>
          <p:cNvGrpSpPr>
            <a:grpSpLocks noChangeAspect="1"/>
          </p:cNvGrpSpPr>
          <p:nvPr/>
        </p:nvGrpSpPr>
        <p:grpSpPr>
          <a:xfrm>
            <a:off x="12996604" y="2652740"/>
            <a:ext cx="4638842" cy="3092561"/>
            <a:chOff x="0" y="0"/>
            <a:chExt cx="6185123" cy="4123415"/>
          </a:xfrm>
        </p:grpSpPr>
        <p:sp>
          <p:nvSpPr>
            <p:cNvPr id="10" name="Freeform 10"/>
            <p:cNvSpPr/>
            <p:nvPr/>
          </p:nvSpPr>
          <p:spPr>
            <a:xfrm>
              <a:off x="0" y="0"/>
              <a:ext cx="6185154" cy="4123436"/>
            </a:xfrm>
            <a:custGeom>
              <a:avLst/>
              <a:gdLst/>
              <a:ahLst/>
              <a:cxnLst/>
              <a:rect l="l" t="t" r="r" b="b"/>
              <a:pathLst>
                <a:path w="6185154" h="4123436">
                  <a:moveTo>
                    <a:pt x="0" y="0"/>
                  </a:moveTo>
                  <a:lnTo>
                    <a:pt x="6185154" y="0"/>
                  </a:lnTo>
                  <a:lnTo>
                    <a:pt x="6185154" y="4123436"/>
                  </a:lnTo>
                  <a:lnTo>
                    <a:pt x="0" y="4123436"/>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651415" y="3135587"/>
            <a:ext cx="16535400" cy="4391660"/>
          </a:xfrm>
          <a:prstGeom prst="rect">
            <a:avLst/>
          </a:prstGeom>
        </p:spPr>
        <p:txBody>
          <a:bodyPr lIns="0" tIns="0" rIns="0" bIns="0" rtlCol="0" anchor="t">
            <a:spAutoFit/>
          </a:bodyPr>
          <a:lstStyle/>
          <a:p>
            <a:pPr marL="1070611" lvl="2" indent="-356870" algn="l">
              <a:lnSpc>
                <a:spcPts val="7000"/>
              </a:lnSpc>
              <a:buFont typeface="Arial"/>
              <a:buChar char="⚬"/>
            </a:pPr>
            <a:r>
              <a:rPr lang="en-US" sz="4400">
                <a:solidFill>
                  <a:srgbClr val="8E699D"/>
                </a:solidFill>
                <a:latin typeface="Rubik"/>
                <a:ea typeface="Rubik"/>
                <a:cs typeface="Rubik"/>
                <a:sym typeface="Rubik"/>
              </a:rPr>
              <a:t>How big was the failure?</a:t>
            </a:r>
          </a:p>
          <a:p>
            <a:pPr marL="1070611" lvl="2" indent="-356870" algn="l">
              <a:lnSpc>
                <a:spcPts val="7000"/>
              </a:lnSpc>
              <a:buFont typeface="Arial"/>
              <a:buChar char="⚬"/>
            </a:pPr>
            <a:r>
              <a:rPr lang="en-US" sz="4400">
                <a:solidFill>
                  <a:srgbClr val="8E699D"/>
                </a:solidFill>
                <a:latin typeface="Rubik"/>
                <a:ea typeface="Rubik"/>
                <a:cs typeface="Rubik"/>
                <a:sym typeface="Rubik"/>
              </a:rPr>
              <a:t>Are you still pursuing the activity?</a:t>
            </a:r>
          </a:p>
          <a:p>
            <a:pPr marL="1070611" lvl="2" indent="-356870" algn="l">
              <a:lnSpc>
                <a:spcPts val="7000"/>
              </a:lnSpc>
              <a:buFont typeface="Arial"/>
              <a:buChar char="⚬"/>
            </a:pPr>
            <a:r>
              <a:rPr lang="en-US" sz="4400">
                <a:solidFill>
                  <a:srgbClr val="8E699D"/>
                </a:solidFill>
                <a:latin typeface="Rubik"/>
                <a:ea typeface="Rubik"/>
                <a:cs typeface="Rubik"/>
                <a:sym typeface="Rubik"/>
              </a:rPr>
              <a:t>If so, why did you continue and what was the outcome?</a:t>
            </a:r>
          </a:p>
          <a:p>
            <a:pPr marL="1070611" lvl="2" indent="-356870" algn="l">
              <a:lnSpc>
                <a:spcPts val="7000"/>
              </a:lnSpc>
              <a:buFont typeface="Arial"/>
              <a:buChar char="⚬"/>
            </a:pPr>
            <a:r>
              <a:rPr lang="en-US" sz="4400">
                <a:solidFill>
                  <a:srgbClr val="8E699D"/>
                </a:solidFill>
                <a:latin typeface="Rubik"/>
                <a:ea typeface="Rubik"/>
                <a:cs typeface="Rubik"/>
                <a:sym typeface="Rubik"/>
              </a:rPr>
              <a:t>If not, what feelings did the failure bring up that made you abandon the activity?</a:t>
            </a:r>
          </a:p>
        </p:txBody>
      </p:sp>
      <p:grpSp>
        <p:nvGrpSpPr>
          <p:cNvPr id="3" name="Group 3"/>
          <p:cNvGrpSpPr/>
          <p:nvPr/>
        </p:nvGrpSpPr>
        <p:grpSpPr>
          <a:xfrm>
            <a:off x="16061247" y="-373375"/>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5" name="Group 5"/>
          <p:cNvGrpSpPr/>
          <p:nvPr/>
        </p:nvGrpSpPr>
        <p:grpSpPr>
          <a:xfrm>
            <a:off x="0" y="9136364"/>
            <a:ext cx="18288000" cy="1150636"/>
            <a:chOff x="0" y="0"/>
            <a:chExt cx="24384000" cy="1534181"/>
          </a:xfrm>
        </p:grpSpPr>
        <p:sp>
          <p:nvSpPr>
            <p:cNvPr id="6" name="Freeform 6"/>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sp>
        <p:nvSpPr>
          <p:cNvPr id="7" name="TextBox 7"/>
          <p:cNvSpPr txBox="1"/>
          <p:nvPr/>
        </p:nvSpPr>
        <p:spPr>
          <a:xfrm>
            <a:off x="651415" y="692376"/>
            <a:ext cx="15773400" cy="1551178"/>
          </a:xfrm>
          <a:prstGeom prst="rect">
            <a:avLst/>
          </a:prstGeom>
        </p:spPr>
        <p:txBody>
          <a:bodyPr lIns="0" tIns="0" rIns="0" bIns="0" rtlCol="0" anchor="t">
            <a:spAutoFit/>
          </a:bodyPr>
          <a:lstStyle/>
          <a:p>
            <a:pPr algn="l">
              <a:lnSpc>
                <a:spcPts val="6220"/>
              </a:lnSpc>
            </a:pPr>
            <a:r>
              <a:rPr lang="en-US" sz="4800" b="1">
                <a:solidFill>
                  <a:srgbClr val="000000"/>
                </a:solidFill>
                <a:latin typeface="Gazpacho Bold"/>
                <a:ea typeface="Gazpacho Bold"/>
                <a:cs typeface="Gazpacho Bold"/>
                <a:sym typeface="Gazpacho Bold"/>
              </a:rPr>
              <a:t>Think of a time in the past year that you failed or were unsuccessful at something.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9136364"/>
            <a:ext cx="18288000" cy="1150636"/>
            <a:chOff x="0" y="0"/>
            <a:chExt cx="24384000" cy="1534181"/>
          </a:xfrm>
        </p:grpSpPr>
        <p:sp>
          <p:nvSpPr>
            <p:cNvPr id="3" name="Freeform 3"/>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grpSp>
        <p:nvGrpSpPr>
          <p:cNvPr id="4" name="Group 4"/>
          <p:cNvGrpSpPr/>
          <p:nvPr/>
        </p:nvGrpSpPr>
        <p:grpSpPr>
          <a:xfrm>
            <a:off x="9585297" y="0"/>
            <a:ext cx="8702703" cy="10287000"/>
            <a:chOff x="0" y="0"/>
            <a:chExt cx="11603604" cy="13716000"/>
          </a:xfrm>
        </p:grpSpPr>
        <p:sp>
          <p:nvSpPr>
            <p:cNvPr id="5" name="Freeform 5"/>
            <p:cNvSpPr/>
            <p:nvPr/>
          </p:nvSpPr>
          <p:spPr>
            <a:xfrm>
              <a:off x="0" y="0"/>
              <a:ext cx="11603609" cy="13716000"/>
            </a:xfrm>
            <a:custGeom>
              <a:avLst/>
              <a:gdLst/>
              <a:ahLst/>
              <a:cxnLst/>
              <a:rect l="l" t="t" r="r" b="b"/>
              <a:pathLst>
                <a:path w="11603609" h="13716000">
                  <a:moveTo>
                    <a:pt x="0" y="0"/>
                  </a:moveTo>
                  <a:lnTo>
                    <a:pt x="11603609" y="0"/>
                  </a:lnTo>
                  <a:lnTo>
                    <a:pt x="11603609" y="13716000"/>
                  </a:lnTo>
                  <a:lnTo>
                    <a:pt x="0" y="13716000"/>
                  </a:lnTo>
                  <a:lnTo>
                    <a:pt x="0" y="0"/>
                  </a:lnTo>
                  <a:close/>
                </a:path>
              </a:pathLst>
            </a:custGeom>
            <a:blipFill>
              <a:blip r:embed="rId2"/>
              <a:stretch>
                <a:fillRect t="-2733" b="-2733"/>
              </a:stretch>
            </a:blipFill>
          </p:spPr>
          <p:txBody>
            <a:bodyPr/>
            <a:lstStyle/>
            <a:p>
              <a:endParaRPr lang="en-US"/>
            </a:p>
          </p:txBody>
        </p:sp>
      </p:grpSp>
      <p:sp>
        <p:nvSpPr>
          <p:cNvPr id="6" name="TextBox 6"/>
          <p:cNvSpPr txBox="1"/>
          <p:nvPr/>
        </p:nvSpPr>
        <p:spPr>
          <a:xfrm>
            <a:off x="1143000" y="1702725"/>
            <a:ext cx="8056066" cy="844423"/>
          </a:xfrm>
          <a:prstGeom prst="rect">
            <a:avLst/>
          </a:prstGeom>
        </p:spPr>
        <p:txBody>
          <a:bodyPr lIns="0" tIns="0" rIns="0" bIns="0" rtlCol="0" anchor="t">
            <a:spAutoFit/>
          </a:bodyPr>
          <a:lstStyle/>
          <a:p>
            <a:pPr algn="l">
              <a:lnSpc>
                <a:spcPts val="6220"/>
              </a:lnSpc>
            </a:pPr>
            <a:r>
              <a:rPr lang="en-US" sz="6600">
                <a:solidFill>
                  <a:srgbClr val="000000"/>
                </a:solidFill>
                <a:latin typeface="Gazpacho Bold"/>
                <a:ea typeface="Gazpacho Bold"/>
                <a:cs typeface="Gazpacho Bold"/>
                <a:sym typeface="Gazpacho Bold"/>
              </a:rPr>
              <a:t>Shift your Mindset!</a:t>
            </a:r>
          </a:p>
        </p:txBody>
      </p:sp>
      <p:sp>
        <p:nvSpPr>
          <p:cNvPr id="7" name="TextBox 7"/>
          <p:cNvSpPr txBox="1"/>
          <p:nvPr/>
        </p:nvSpPr>
        <p:spPr>
          <a:xfrm>
            <a:off x="2301920" y="2872174"/>
            <a:ext cx="5857598" cy="5525745"/>
          </a:xfrm>
          <a:prstGeom prst="rect">
            <a:avLst/>
          </a:prstGeom>
        </p:spPr>
        <p:txBody>
          <a:bodyPr lIns="0" tIns="0" rIns="0" bIns="0" rtlCol="0" anchor="t">
            <a:spAutoFit/>
          </a:bodyPr>
          <a:lstStyle/>
          <a:p>
            <a:pPr algn="ctr">
              <a:lnSpc>
                <a:spcPts val="7278"/>
              </a:lnSpc>
            </a:pPr>
            <a:r>
              <a:rPr lang="en-US" sz="5198">
                <a:solidFill>
                  <a:srgbClr val="000000"/>
                </a:solidFill>
                <a:latin typeface="Rubik"/>
                <a:ea typeface="Rubik"/>
                <a:cs typeface="Rubik"/>
                <a:sym typeface="Rubik"/>
              </a:rPr>
              <a:t>Think of some common phrases you use often that are a fixed mindset- and Shift them!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rot="-435672">
            <a:off x="5167794" y="2316895"/>
            <a:ext cx="6217512" cy="6204860"/>
            <a:chOff x="0" y="0"/>
            <a:chExt cx="8290016" cy="8273147"/>
          </a:xfrm>
        </p:grpSpPr>
        <p:sp>
          <p:nvSpPr>
            <p:cNvPr id="3" name="Freeform 3"/>
            <p:cNvSpPr/>
            <p:nvPr/>
          </p:nvSpPr>
          <p:spPr>
            <a:xfrm>
              <a:off x="0" y="0"/>
              <a:ext cx="8290052" cy="8273161"/>
            </a:xfrm>
            <a:custGeom>
              <a:avLst/>
              <a:gdLst/>
              <a:ahLst/>
              <a:cxnLst/>
              <a:rect l="l" t="t" r="r" b="b"/>
              <a:pathLst>
                <a:path w="8290052" h="8273161">
                  <a:moveTo>
                    <a:pt x="0" y="0"/>
                  </a:moveTo>
                  <a:lnTo>
                    <a:pt x="8290052" y="0"/>
                  </a:lnTo>
                  <a:lnTo>
                    <a:pt x="8290052" y="8273161"/>
                  </a:lnTo>
                  <a:lnTo>
                    <a:pt x="0" y="8273161"/>
                  </a:lnTo>
                  <a:lnTo>
                    <a:pt x="0" y="0"/>
                  </a:lnTo>
                  <a:close/>
                </a:path>
              </a:pathLst>
            </a:custGeom>
            <a:blipFill>
              <a:blip r:embed="rId2"/>
              <a:stretch>
                <a:fillRect l="-15" r="-15"/>
              </a:stretch>
            </a:blipFill>
          </p:spPr>
          <p:txBody>
            <a:bodyPr/>
            <a:lstStyle/>
            <a:p>
              <a:endParaRPr lang="en-US"/>
            </a:p>
          </p:txBody>
        </p:sp>
      </p:grpSp>
      <p:sp>
        <p:nvSpPr>
          <p:cNvPr id="4" name="TextBox 4"/>
          <p:cNvSpPr txBox="1"/>
          <p:nvPr/>
        </p:nvSpPr>
        <p:spPr>
          <a:xfrm>
            <a:off x="410972" y="-75946"/>
            <a:ext cx="15786416" cy="1543812"/>
          </a:xfrm>
          <a:prstGeom prst="rect">
            <a:avLst/>
          </a:prstGeom>
        </p:spPr>
        <p:txBody>
          <a:bodyPr lIns="0" tIns="0" rIns="0" bIns="0" rtlCol="0" anchor="t">
            <a:spAutoFit/>
          </a:bodyPr>
          <a:lstStyle/>
          <a:p>
            <a:pPr algn="l">
              <a:lnSpc>
                <a:spcPts val="12557"/>
              </a:lnSpc>
            </a:pPr>
            <a:r>
              <a:rPr lang="en-US" sz="8969" b="1" spc="250">
                <a:solidFill>
                  <a:srgbClr val="133959"/>
                </a:solidFill>
                <a:latin typeface="Gazpacho Bold"/>
                <a:ea typeface="Gazpacho Bold"/>
                <a:cs typeface="Gazpacho Bold"/>
                <a:sym typeface="Gazpacho Bold"/>
              </a:rPr>
              <a:t>Failure can help me by.....</a:t>
            </a:r>
          </a:p>
        </p:txBody>
      </p:sp>
      <p:sp>
        <p:nvSpPr>
          <p:cNvPr id="5" name="TextBox 5"/>
          <p:cNvSpPr txBox="1"/>
          <p:nvPr/>
        </p:nvSpPr>
        <p:spPr>
          <a:xfrm>
            <a:off x="5791417" y="3286125"/>
            <a:ext cx="5025525" cy="4592295"/>
          </a:xfrm>
          <a:prstGeom prst="rect">
            <a:avLst/>
          </a:prstGeom>
        </p:spPr>
        <p:txBody>
          <a:bodyPr lIns="0" tIns="0" rIns="0" bIns="0" rtlCol="0" anchor="t">
            <a:spAutoFit/>
          </a:bodyPr>
          <a:lstStyle/>
          <a:p>
            <a:pPr algn="ctr">
              <a:lnSpc>
                <a:spcPts val="7278"/>
              </a:lnSpc>
            </a:pPr>
            <a:r>
              <a:rPr lang="en-US" sz="5198">
                <a:solidFill>
                  <a:srgbClr val="133959"/>
                </a:solidFill>
                <a:latin typeface="Gazpacho Bold"/>
                <a:ea typeface="Gazpacho Bold"/>
                <a:cs typeface="Gazpacho Bold"/>
                <a:sym typeface="Gazpacho Bold"/>
              </a:rPr>
              <a:t>Add your thoughts on the sticky note and put it up on the board.</a:t>
            </a:r>
          </a:p>
        </p:txBody>
      </p:sp>
      <p:grpSp>
        <p:nvGrpSpPr>
          <p:cNvPr id="6" name="Group 6"/>
          <p:cNvGrpSpPr/>
          <p:nvPr/>
        </p:nvGrpSpPr>
        <p:grpSpPr>
          <a:xfrm>
            <a:off x="16061247" y="-373375"/>
            <a:ext cx="2226753" cy="2226753"/>
            <a:chOff x="0" y="0"/>
            <a:chExt cx="2969004" cy="2969004"/>
          </a:xfrm>
        </p:grpSpPr>
        <p:sp>
          <p:nvSpPr>
            <p:cNvPr id="7" name="Freeform 7"/>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grpSp>
        <p:nvGrpSpPr>
          <p:cNvPr id="8" name="Group 8"/>
          <p:cNvGrpSpPr/>
          <p:nvPr/>
        </p:nvGrpSpPr>
        <p:grpSpPr>
          <a:xfrm>
            <a:off x="0" y="9136364"/>
            <a:ext cx="18288000" cy="1150636"/>
            <a:chOff x="0" y="0"/>
            <a:chExt cx="24384000" cy="1534181"/>
          </a:xfrm>
        </p:grpSpPr>
        <p:sp>
          <p:nvSpPr>
            <p:cNvPr id="9" name="Freeform 9"/>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410972" y="-75946"/>
            <a:ext cx="15786416" cy="1543812"/>
          </a:xfrm>
          <a:prstGeom prst="rect">
            <a:avLst/>
          </a:prstGeom>
        </p:spPr>
        <p:txBody>
          <a:bodyPr lIns="0" tIns="0" rIns="0" bIns="0" rtlCol="0" anchor="t">
            <a:spAutoFit/>
          </a:bodyPr>
          <a:lstStyle/>
          <a:p>
            <a:pPr algn="l">
              <a:lnSpc>
                <a:spcPts val="12557"/>
              </a:lnSpc>
            </a:pPr>
            <a:r>
              <a:rPr lang="en-US" sz="8969" b="1"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6858000" y="2188457"/>
            <a:ext cx="10492010" cy="6081152"/>
          </a:xfrm>
          <a:prstGeom prst="rect">
            <a:avLst/>
          </a:prstGeom>
        </p:spPr>
        <p:txBody>
          <a:bodyPr lIns="0" tIns="0" rIns="0" bIns="0" rtlCol="0" anchor="t">
            <a:spAutoFit/>
          </a:bodyPr>
          <a:lstStyle/>
          <a:p>
            <a:pPr algn="ctr">
              <a:lnSpc>
                <a:spcPts val="5220"/>
              </a:lnSpc>
            </a:pPr>
            <a:r>
              <a:rPr lang="en-US" sz="2900" dirty="0">
                <a:solidFill>
                  <a:srgbClr val="000000"/>
                </a:solidFill>
                <a:latin typeface="Rubik"/>
                <a:ea typeface="Rubik"/>
                <a:cs typeface="Rubik"/>
                <a:sym typeface="Rubik"/>
              </a:rPr>
              <a:t>Connor Bedard, one of Canada’s youngest hockey superstars, faced enormous pressure and high expectations long before joining the NHL. Despite being told he was too small and not ready, he stayed focused, worked tirelessly, and turned every setback into motivation to improve. </a:t>
            </a:r>
          </a:p>
          <a:p>
            <a:pPr algn="ctr">
              <a:lnSpc>
                <a:spcPts val="5220"/>
              </a:lnSpc>
            </a:pPr>
            <a:r>
              <a:rPr lang="en-US" sz="2900" dirty="0">
                <a:solidFill>
                  <a:srgbClr val="000000"/>
                </a:solidFill>
                <a:latin typeface="Rubik"/>
                <a:ea typeface="Rubik"/>
                <a:cs typeface="Rubik"/>
                <a:sym typeface="Rubik"/>
              </a:rPr>
              <a:t>Now a leader for the Chicago Blackhawks and a role model for young athletes, he shows that perseverance and self-belief matter as much as talent.</a:t>
            </a:r>
          </a:p>
          <a:p>
            <a:pPr algn="ctr">
              <a:lnSpc>
                <a:spcPts val="6596"/>
              </a:lnSpc>
            </a:pPr>
            <a:r>
              <a:rPr lang="en-US" sz="2900" dirty="0">
                <a:solidFill>
                  <a:srgbClr val="133959"/>
                </a:solidFill>
                <a:latin typeface="Gazpacho Bold"/>
                <a:ea typeface="Gazpacho Bold"/>
                <a:cs typeface="Gazpacho Bold"/>
                <a:sym typeface="Gazpacho Bold"/>
              </a:rPr>
              <a:t>“You learn more from a bad game than a perfect one.”</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a:grpSpLocks noChangeAspect="1"/>
          </p:cNvGrpSpPr>
          <p:nvPr/>
        </p:nvGrpSpPr>
        <p:grpSpPr>
          <a:xfrm>
            <a:off x="0" y="2114573"/>
            <a:ext cx="5960408" cy="5288264"/>
            <a:chOff x="0" y="0"/>
            <a:chExt cx="7947211" cy="7051019"/>
          </a:xfrm>
        </p:grpSpPr>
        <p:sp>
          <p:nvSpPr>
            <p:cNvPr id="9" name="Freeform 9"/>
            <p:cNvSpPr/>
            <p:nvPr/>
          </p:nvSpPr>
          <p:spPr>
            <a:xfrm>
              <a:off x="0" y="0"/>
              <a:ext cx="7947152" cy="7051040"/>
            </a:xfrm>
            <a:custGeom>
              <a:avLst/>
              <a:gdLst/>
              <a:ahLst/>
              <a:cxnLst/>
              <a:rect l="l" t="t" r="r" b="b"/>
              <a:pathLst>
                <a:path w="7947152" h="7051040">
                  <a:moveTo>
                    <a:pt x="0" y="0"/>
                  </a:moveTo>
                  <a:lnTo>
                    <a:pt x="7947152" y="0"/>
                  </a:lnTo>
                  <a:lnTo>
                    <a:pt x="7947152" y="7051040"/>
                  </a:lnTo>
                  <a:lnTo>
                    <a:pt x="0" y="7051040"/>
                  </a:lnTo>
                  <a:lnTo>
                    <a:pt x="0" y="0"/>
                  </a:lnTo>
                  <a:close/>
                </a:path>
              </a:pathLst>
            </a:custGeom>
            <a:blipFill>
              <a:blip r:embed="rId3"/>
              <a:stretch>
                <a:fillRect l="-16568" r="-16569"/>
              </a:stretch>
            </a:blipFill>
          </p:spPr>
          <p:txBody>
            <a:bodyPr/>
            <a:lstStyle/>
            <a:p>
              <a:endParaRPr lang="en-US"/>
            </a:p>
          </p:txBody>
        </p:sp>
      </p:grpSp>
      <p:grpSp>
        <p:nvGrpSpPr>
          <p:cNvPr id="10" name="Group 10"/>
          <p:cNvGrpSpPr/>
          <p:nvPr/>
        </p:nvGrpSpPr>
        <p:grpSpPr>
          <a:xfrm rot="-1558638">
            <a:off x="120101" y="8323131"/>
            <a:ext cx="1600200" cy="1521675"/>
            <a:chOff x="0" y="0"/>
            <a:chExt cx="2133600" cy="2028900"/>
          </a:xfrm>
        </p:grpSpPr>
        <p:sp>
          <p:nvSpPr>
            <p:cNvPr id="11" name="Freeform 11"/>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4"/>
              <a:stretch>
                <a:fillRect t="-2167" b="-2164"/>
              </a:stretch>
            </a:blipFill>
          </p:spPr>
          <p:txBody>
            <a:bodyPr/>
            <a:lstStyle/>
            <a:p>
              <a:endParaRPr lang="en-US"/>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0" y="0"/>
            <a:ext cx="8875058" cy="10287000"/>
            <a:chOff x="0" y="0"/>
            <a:chExt cx="11833411" cy="13716000"/>
          </a:xfrm>
        </p:grpSpPr>
        <p:sp>
          <p:nvSpPr>
            <p:cNvPr id="5" name="Freeform 5"/>
            <p:cNvSpPr/>
            <p:nvPr/>
          </p:nvSpPr>
          <p:spPr>
            <a:xfrm>
              <a:off x="0" y="0"/>
              <a:ext cx="11833352" cy="13716000"/>
            </a:xfrm>
            <a:custGeom>
              <a:avLst/>
              <a:gdLst/>
              <a:ahLst/>
              <a:cxnLst/>
              <a:rect l="l" t="t" r="r" b="b"/>
              <a:pathLst>
                <a:path w="11833352" h="13716000">
                  <a:moveTo>
                    <a:pt x="0" y="0"/>
                  </a:moveTo>
                  <a:lnTo>
                    <a:pt x="11833352" y="0"/>
                  </a:lnTo>
                  <a:lnTo>
                    <a:pt x="11833352" y="13716000"/>
                  </a:lnTo>
                  <a:lnTo>
                    <a:pt x="0" y="13716000"/>
                  </a:lnTo>
                  <a:lnTo>
                    <a:pt x="0" y="0"/>
                  </a:lnTo>
                  <a:close/>
                </a:path>
              </a:pathLst>
            </a:custGeom>
            <a:blipFill>
              <a:blip r:embed="rId3"/>
              <a:stretch>
                <a:fillRect l="-21997" r="-4803"/>
              </a:stretch>
            </a:blipFill>
          </p:spPr>
          <p:txBody>
            <a:bodyPr/>
            <a:lstStyle/>
            <a:p>
              <a:endParaRPr lang="en-US"/>
            </a:p>
          </p:txBody>
        </p:sp>
      </p:grpSp>
      <p:grpSp>
        <p:nvGrpSpPr>
          <p:cNvPr id="6" name="Group 6"/>
          <p:cNvGrpSpPr>
            <a:grpSpLocks noChangeAspect="1"/>
          </p:cNvGrpSpPr>
          <p:nvPr/>
        </p:nvGrpSpPr>
        <p:grpSpPr>
          <a:xfrm>
            <a:off x="8108039" y="817417"/>
            <a:ext cx="2340021" cy="2340021"/>
            <a:chOff x="0" y="0"/>
            <a:chExt cx="3120028" cy="3120028"/>
          </a:xfrm>
        </p:grpSpPr>
        <p:sp>
          <p:nvSpPr>
            <p:cNvPr id="7" name="Freeform 7" descr="A purple circle with black background  Description automatically generated"/>
            <p:cNvSpPr/>
            <p:nvPr/>
          </p:nvSpPr>
          <p:spPr>
            <a:xfrm>
              <a:off x="0" y="0"/>
              <a:ext cx="3120009" cy="3120009"/>
            </a:xfrm>
            <a:custGeom>
              <a:avLst/>
              <a:gdLst/>
              <a:ahLst/>
              <a:cxnLst/>
              <a:rect l="l" t="t" r="r" b="b"/>
              <a:pathLst>
                <a:path w="3120009" h="3120009">
                  <a:moveTo>
                    <a:pt x="0" y="0"/>
                  </a:moveTo>
                  <a:lnTo>
                    <a:pt x="3120009" y="0"/>
                  </a:lnTo>
                  <a:lnTo>
                    <a:pt x="3120009" y="3120009"/>
                  </a:lnTo>
                  <a:lnTo>
                    <a:pt x="0" y="3120009"/>
                  </a:lnTo>
                  <a:lnTo>
                    <a:pt x="0" y="0"/>
                  </a:lnTo>
                  <a:close/>
                </a:path>
              </a:pathLst>
            </a:custGeom>
            <a:blipFill>
              <a:blip r:embed="rId4"/>
              <a:stretch>
                <a:fillRect/>
              </a:stretch>
            </a:blipFill>
          </p:spPr>
          <p:txBody>
            <a:bodyPr/>
            <a:lstStyle/>
            <a:p>
              <a:endParaRPr lang="en-US"/>
            </a:p>
          </p:txBody>
        </p:sp>
      </p:grpSp>
      <p:sp>
        <p:nvSpPr>
          <p:cNvPr id="8" name="TextBox 8"/>
          <p:cNvSpPr txBox="1"/>
          <p:nvPr/>
        </p:nvSpPr>
        <p:spPr>
          <a:xfrm>
            <a:off x="9235440" y="1712074"/>
            <a:ext cx="8660329" cy="7386638"/>
          </a:xfrm>
          <a:prstGeom prst="rect">
            <a:avLst/>
          </a:prstGeom>
        </p:spPr>
        <p:txBody>
          <a:bodyPr lIns="0" tIns="0" rIns="0" bIns="0" rtlCol="0" anchor="t">
            <a:spAutoFit/>
          </a:bodyPr>
          <a:lstStyle/>
          <a:p>
            <a:pPr algn="l">
              <a:lnSpc>
                <a:spcPts val="9600"/>
              </a:lnSpc>
            </a:pPr>
            <a:r>
              <a:rPr lang="en-US" sz="8000" dirty="0">
                <a:solidFill>
                  <a:schemeClr val="tx2"/>
                </a:solidFill>
                <a:latin typeface="Gazpacho Bold"/>
                <a:ea typeface="Gazpacho Bold"/>
                <a:cs typeface="Gazpacho Bold"/>
                <a:sym typeface="Gazpacho Bold"/>
              </a:rPr>
              <a:t>“If you fail, it’s not the end. It’s just another step. You learn, and you get better.”</a:t>
            </a:r>
            <a:r>
              <a:rPr lang="en-US" sz="8000" dirty="0" err="1">
                <a:solidFill>
                  <a:schemeClr val="tx2"/>
                </a:solidFill>
                <a:latin typeface="Gazpacho Bold"/>
                <a:ea typeface="Gazpacho Bold"/>
                <a:cs typeface="Gazpacho Bold"/>
                <a:sym typeface="Gazpacho Bold"/>
              </a:rPr>
              <a:t>Mr.Beast</a:t>
            </a:r>
            <a:endParaRPr lang="en-US" sz="8000" dirty="0">
              <a:solidFill>
                <a:schemeClr val="tx2"/>
              </a:solidFill>
              <a:latin typeface="Gazpacho Bold"/>
              <a:ea typeface="Gazpacho Bold"/>
              <a:cs typeface="Gazpacho Bold"/>
              <a:sym typeface="Gazpacho Bo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4039"/>
            <a:ext cx="18288000" cy="9402961"/>
          </a:xfrm>
          <a:custGeom>
            <a:avLst/>
            <a:gdLst/>
            <a:ahLst/>
            <a:cxnLst/>
            <a:rect l="l" t="t" r="r" b="b"/>
            <a:pathLst>
              <a:path w="18288000" h="9402961">
                <a:moveTo>
                  <a:pt x="0" y="0"/>
                </a:moveTo>
                <a:lnTo>
                  <a:pt x="18288000" y="0"/>
                </a:lnTo>
                <a:lnTo>
                  <a:pt x="18288000" y="9402961"/>
                </a:lnTo>
                <a:lnTo>
                  <a:pt x="0" y="940296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1246049" y="-266099"/>
            <a:ext cx="7041952" cy="1527733"/>
            <a:chOff x="0" y="0"/>
            <a:chExt cx="9389269" cy="2036977"/>
          </a:xfrm>
        </p:grpSpPr>
        <p:sp>
          <p:nvSpPr>
            <p:cNvPr id="4" name="Freeform 4"/>
            <p:cNvSpPr/>
            <p:nvPr/>
          </p:nvSpPr>
          <p:spPr>
            <a:xfrm>
              <a:off x="0" y="0"/>
              <a:ext cx="9389237" cy="2036953"/>
            </a:xfrm>
            <a:custGeom>
              <a:avLst/>
              <a:gdLst/>
              <a:ahLst/>
              <a:cxnLst/>
              <a:rect l="l" t="t" r="r" b="b"/>
              <a:pathLst>
                <a:path w="9389237" h="2036953">
                  <a:moveTo>
                    <a:pt x="0" y="0"/>
                  </a:moveTo>
                  <a:lnTo>
                    <a:pt x="9389237" y="0"/>
                  </a:lnTo>
                  <a:lnTo>
                    <a:pt x="9389237" y="2036953"/>
                  </a:lnTo>
                  <a:lnTo>
                    <a:pt x="0" y="2036953"/>
                  </a:lnTo>
                  <a:lnTo>
                    <a:pt x="0" y="0"/>
                  </a:lnTo>
                  <a:close/>
                </a:path>
              </a:pathLst>
            </a:custGeom>
            <a:blipFill>
              <a:blip r:embed="rId3"/>
              <a:stretch>
                <a:fillRect l="-13352" r="-13353" b="-1"/>
              </a:stretch>
            </a:blipFill>
          </p:spPr>
          <p:txBody>
            <a:bodyPr/>
            <a:lstStyle/>
            <a:p>
              <a:endParaRPr lang="en-US"/>
            </a:p>
          </p:txBody>
        </p:sp>
      </p:grpSp>
      <p:sp>
        <p:nvSpPr>
          <p:cNvPr id="5" name="Freeform 5"/>
          <p:cNvSpPr/>
          <p:nvPr/>
        </p:nvSpPr>
        <p:spPr>
          <a:xfrm>
            <a:off x="0" y="-144661"/>
            <a:ext cx="11246048" cy="1406295"/>
          </a:xfrm>
          <a:custGeom>
            <a:avLst/>
            <a:gdLst/>
            <a:ahLst/>
            <a:cxnLst/>
            <a:rect l="l" t="t" r="r" b="b"/>
            <a:pathLst>
              <a:path w="11246048" h="1406295">
                <a:moveTo>
                  <a:pt x="0" y="0"/>
                </a:moveTo>
                <a:lnTo>
                  <a:pt x="11246048" y="0"/>
                </a:lnTo>
                <a:lnTo>
                  <a:pt x="11246048" y="1406295"/>
                </a:lnTo>
                <a:lnTo>
                  <a:pt x="0" y="14062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0" y="1521692"/>
            <a:ext cx="13733814" cy="8765308"/>
            <a:chOff x="0" y="0"/>
            <a:chExt cx="18311752" cy="11687077"/>
          </a:xfrm>
        </p:grpSpPr>
        <p:sp>
          <p:nvSpPr>
            <p:cNvPr id="7" name="Freeform 7"/>
            <p:cNvSpPr/>
            <p:nvPr/>
          </p:nvSpPr>
          <p:spPr>
            <a:xfrm>
              <a:off x="0" y="0"/>
              <a:ext cx="18311749" cy="11687048"/>
            </a:xfrm>
            <a:custGeom>
              <a:avLst/>
              <a:gdLst/>
              <a:ahLst/>
              <a:cxnLst/>
              <a:rect l="l" t="t" r="r" b="b"/>
              <a:pathLst>
                <a:path w="18311749" h="11687048">
                  <a:moveTo>
                    <a:pt x="0" y="0"/>
                  </a:moveTo>
                  <a:lnTo>
                    <a:pt x="18311749" y="0"/>
                  </a:lnTo>
                  <a:lnTo>
                    <a:pt x="18311749" y="11687048"/>
                  </a:lnTo>
                  <a:lnTo>
                    <a:pt x="0" y="11687048"/>
                  </a:lnTo>
                  <a:lnTo>
                    <a:pt x="0" y="0"/>
                  </a:lnTo>
                  <a:close/>
                </a:path>
              </a:pathLst>
            </a:custGeom>
            <a:blipFill>
              <a:blip r:embed="rId5"/>
              <a:stretch>
                <a:fillRect l="-9057" r="-9057"/>
              </a:stretch>
            </a:blipFill>
          </p:spPr>
          <p:txBody>
            <a:bodyPr/>
            <a:lstStyle/>
            <a:p>
              <a:endParaRPr lang="en-US"/>
            </a:p>
          </p:txBody>
        </p:sp>
      </p:grpSp>
      <p:grpSp>
        <p:nvGrpSpPr>
          <p:cNvPr id="8" name="Group 8"/>
          <p:cNvGrpSpPr/>
          <p:nvPr/>
        </p:nvGrpSpPr>
        <p:grpSpPr>
          <a:xfrm>
            <a:off x="11757271" y="7155939"/>
            <a:ext cx="6287454" cy="2887786"/>
            <a:chOff x="0" y="0"/>
            <a:chExt cx="8383272" cy="3850381"/>
          </a:xfrm>
        </p:grpSpPr>
        <p:sp>
          <p:nvSpPr>
            <p:cNvPr id="9" name="Freeform 9"/>
            <p:cNvSpPr/>
            <p:nvPr/>
          </p:nvSpPr>
          <p:spPr>
            <a:xfrm>
              <a:off x="0" y="0"/>
              <a:ext cx="8383270" cy="3850386"/>
            </a:xfrm>
            <a:custGeom>
              <a:avLst/>
              <a:gdLst/>
              <a:ahLst/>
              <a:cxnLst/>
              <a:rect l="l" t="t" r="r" b="b"/>
              <a:pathLst>
                <a:path w="8383270" h="3850386">
                  <a:moveTo>
                    <a:pt x="0" y="0"/>
                  </a:moveTo>
                  <a:lnTo>
                    <a:pt x="8383270" y="0"/>
                  </a:lnTo>
                  <a:lnTo>
                    <a:pt x="8383270" y="3850386"/>
                  </a:lnTo>
                  <a:lnTo>
                    <a:pt x="0" y="3850386"/>
                  </a:lnTo>
                  <a:lnTo>
                    <a:pt x="0" y="0"/>
                  </a:lnTo>
                  <a:close/>
                </a:path>
              </a:pathLst>
            </a:custGeom>
            <a:blipFill>
              <a:blip r:embed="rId6"/>
              <a:stretch>
                <a:fillRect t="-14" b="-14"/>
              </a:stretch>
            </a:blipFill>
          </p:spPr>
          <p:txBody>
            <a:bodyPr/>
            <a:lstStyle/>
            <a:p>
              <a:endParaRPr lang="en-US"/>
            </a:p>
          </p:txBody>
        </p:sp>
      </p:grpSp>
      <p:grpSp>
        <p:nvGrpSpPr>
          <p:cNvPr id="10" name="Group 10"/>
          <p:cNvGrpSpPr/>
          <p:nvPr/>
        </p:nvGrpSpPr>
        <p:grpSpPr>
          <a:xfrm>
            <a:off x="0" y="-482559"/>
            <a:ext cx="2226753" cy="2226753"/>
            <a:chOff x="0" y="0"/>
            <a:chExt cx="2969004" cy="2969004"/>
          </a:xfrm>
        </p:grpSpPr>
        <p:sp>
          <p:nvSpPr>
            <p:cNvPr id="11" name="Freeform 11"/>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7"/>
              <a:stretch>
                <a:fillRect/>
              </a:stretch>
            </a:blipFill>
          </p:spPr>
          <p:txBody>
            <a:bodyPr/>
            <a:lstStyle/>
            <a:p>
              <a:endParaRPr lang="en-US"/>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725001" y="2391215"/>
            <a:ext cx="14837998" cy="5314070"/>
          </a:xfrm>
          <a:prstGeom prst="rect">
            <a:avLst/>
          </a:prstGeom>
        </p:spPr>
        <p:txBody>
          <a:bodyPr lIns="0" tIns="0" rIns="0" bIns="0" rtlCol="0" anchor="t">
            <a:spAutoFit/>
          </a:bodyPr>
          <a:lstStyle/>
          <a:p>
            <a:pPr marL="973676" lvl="2" indent="-324559" algn="l">
              <a:lnSpc>
                <a:spcPts val="5963"/>
              </a:lnSpc>
              <a:buFont typeface="Arial"/>
              <a:buChar char="⚬"/>
            </a:pPr>
            <a:r>
              <a:rPr lang="en-US" sz="4259">
                <a:solidFill>
                  <a:srgbClr val="133959"/>
                </a:solidFill>
                <a:latin typeface="Rubik"/>
                <a:ea typeface="Rubik"/>
                <a:cs typeface="Rubik"/>
                <a:sym typeface="Rubik"/>
              </a:rPr>
              <a:t>Understand that failure is not a negative, but an opportunity to learn and grow.</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Explore famous personalities whose failures have led to successes and see that their failure was an opportunity to learn.</a:t>
            </a:r>
          </a:p>
          <a:p>
            <a:pPr marL="973676" lvl="2" indent="-324559" algn="l">
              <a:lnSpc>
                <a:spcPts val="5683"/>
              </a:lnSpc>
            </a:pPr>
            <a:endParaRPr lang="en-US" sz="4259">
              <a:solidFill>
                <a:srgbClr val="133959"/>
              </a:solidFill>
              <a:latin typeface="Rubik"/>
              <a:ea typeface="Rubik"/>
              <a:cs typeface="Rubik"/>
              <a:sym typeface="Rubik"/>
            </a:endParaRPr>
          </a:p>
        </p:txBody>
      </p:sp>
      <p:grpSp>
        <p:nvGrpSpPr>
          <p:cNvPr id="4" name="Group 4"/>
          <p:cNvGrpSpPr/>
          <p:nvPr/>
        </p:nvGrpSpPr>
        <p:grpSpPr>
          <a:xfrm>
            <a:off x="16061247" y="-40124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6410866" y="3327804"/>
            <a:ext cx="5209359" cy="4561291"/>
          </a:xfrm>
          <a:custGeom>
            <a:avLst/>
            <a:gdLst/>
            <a:ahLst/>
            <a:cxnLst/>
            <a:rect l="l" t="t" r="r" b="b"/>
            <a:pathLst>
              <a:path w="5209359" h="4561291">
                <a:moveTo>
                  <a:pt x="0" y="0"/>
                </a:moveTo>
                <a:lnTo>
                  <a:pt x="5209358" y="0"/>
                </a:lnTo>
                <a:lnTo>
                  <a:pt x="5209358" y="4561292"/>
                </a:lnTo>
                <a:lnTo>
                  <a:pt x="0" y="45612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567953" y="3118469"/>
            <a:ext cx="5536780" cy="4916912"/>
          </a:xfrm>
          <a:custGeom>
            <a:avLst/>
            <a:gdLst/>
            <a:ahLst/>
            <a:cxnLst/>
            <a:rect l="l" t="t" r="r" b="b"/>
            <a:pathLst>
              <a:path w="5536780" h="4916912">
                <a:moveTo>
                  <a:pt x="0" y="0"/>
                </a:moveTo>
                <a:lnTo>
                  <a:pt x="5536780" y="0"/>
                </a:lnTo>
                <a:lnTo>
                  <a:pt x="5536780" y="4916912"/>
                </a:lnTo>
                <a:lnTo>
                  <a:pt x="0" y="491691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2225338" y="3348038"/>
            <a:ext cx="5209359" cy="4541058"/>
          </a:xfrm>
          <a:custGeom>
            <a:avLst/>
            <a:gdLst/>
            <a:ahLst/>
            <a:cxnLst/>
            <a:rect l="l" t="t" r="r" b="b"/>
            <a:pathLst>
              <a:path w="5209359" h="4541058">
                <a:moveTo>
                  <a:pt x="0" y="0"/>
                </a:moveTo>
                <a:lnTo>
                  <a:pt x="5209358" y="0"/>
                </a:lnTo>
                <a:lnTo>
                  <a:pt x="5209358" y="4541057"/>
                </a:lnTo>
                <a:lnTo>
                  <a:pt x="0" y="45410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16061247" y="-585889"/>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5"/>
              <a:stretch>
                <a:fillRect/>
              </a:stretch>
            </a:blipFill>
          </p:spPr>
          <p:txBody>
            <a:bodyPr/>
            <a:lstStyle/>
            <a:p>
              <a:endParaRPr lang="en-US"/>
            </a:p>
          </p:txBody>
        </p:sp>
      </p:grpSp>
      <p:sp>
        <p:nvSpPr>
          <p:cNvPr id="7" name="TextBox 7"/>
          <p:cNvSpPr txBox="1"/>
          <p:nvPr/>
        </p:nvSpPr>
        <p:spPr>
          <a:xfrm>
            <a:off x="2971800" y="1028492"/>
            <a:ext cx="11628943" cy="1858010"/>
          </a:xfrm>
          <a:prstGeom prst="rect">
            <a:avLst/>
          </a:prstGeom>
        </p:spPr>
        <p:txBody>
          <a:bodyPr lIns="0" tIns="0" rIns="0" bIns="0" rtlCol="0" anchor="t">
            <a:spAutoFit/>
          </a:bodyPr>
          <a:lstStyle/>
          <a:p>
            <a:pPr algn="ctr">
              <a:lnSpc>
                <a:spcPts val="6970"/>
              </a:lnSpc>
            </a:pPr>
            <a:r>
              <a:rPr lang="en-US" sz="8500" b="1">
                <a:solidFill>
                  <a:srgbClr val="000000"/>
                </a:solidFill>
                <a:latin typeface="Gazpacho Bold"/>
                <a:ea typeface="Gazpacho Bold"/>
                <a:cs typeface="Gazpacho Bold"/>
                <a:sym typeface="Gazpacho Bold"/>
              </a:rPr>
              <a:t>Exploring Failure, Growth, and Success</a:t>
            </a:r>
          </a:p>
        </p:txBody>
      </p:sp>
      <p:sp>
        <p:nvSpPr>
          <p:cNvPr id="8" name="TextBox 8"/>
          <p:cNvSpPr txBox="1"/>
          <p:nvPr/>
        </p:nvSpPr>
        <p:spPr>
          <a:xfrm>
            <a:off x="1567838" y="3789766"/>
            <a:ext cx="3537010" cy="2609825"/>
          </a:xfrm>
          <a:prstGeom prst="rect">
            <a:avLst/>
          </a:prstGeom>
        </p:spPr>
        <p:txBody>
          <a:bodyPr lIns="0" tIns="0" rIns="0" bIns="0" rtlCol="0" anchor="t">
            <a:spAutoFit/>
          </a:bodyPr>
          <a:lstStyle/>
          <a:p>
            <a:pPr algn="ctr">
              <a:lnSpc>
                <a:spcPts val="5248"/>
              </a:lnSpc>
            </a:pPr>
            <a:r>
              <a:rPr lang="en-US" sz="3499">
                <a:solidFill>
                  <a:srgbClr val="000000"/>
                </a:solidFill>
                <a:latin typeface="Rubik"/>
                <a:ea typeface="Rubik"/>
                <a:cs typeface="Rubik"/>
                <a:sym typeface="Rubik"/>
              </a:rPr>
              <a:t>What does it feel like when you receive a poor grade?</a:t>
            </a:r>
          </a:p>
        </p:txBody>
      </p:sp>
      <p:sp>
        <p:nvSpPr>
          <p:cNvPr id="9" name="TextBox 9"/>
          <p:cNvSpPr txBox="1"/>
          <p:nvPr/>
        </p:nvSpPr>
        <p:spPr>
          <a:xfrm>
            <a:off x="7247040" y="3764176"/>
            <a:ext cx="3537010" cy="2609825"/>
          </a:xfrm>
          <a:prstGeom prst="rect">
            <a:avLst/>
          </a:prstGeom>
        </p:spPr>
        <p:txBody>
          <a:bodyPr lIns="0" tIns="0" rIns="0" bIns="0" rtlCol="0" anchor="t">
            <a:spAutoFit/>
          </a:bodyPr>
          <a:lstStyle/>
          <a:p>
            <a:pPr algn="ctr">
              <a:lnSpc>
                <a:spcPts val="5248"/>
              </a:lnSpc>
            </a:pPr>
            <a:r>
              <a:rPr lang="en-US" sz="3499">
                <a:solidFill>
                  <a:srgbClr val="000000"/>
                </a:solidFill>
                <a:latin typeface="Rubik"/>
                <a:ea typeface="Rubik"/>
                <a:cs typeface="Rubik"/>
                <a:sym typeface="Rubik"/>
              </a:rPr>
              <a:t>How do you feel when your sports team loses a game?</a:t>
            </a:r>
          </a:p>
        </p:txBody>
      </p:sp>
      <p:sp>
        <p:nvSpPr>
          <p:cNvPr id="10" name="TextBox 10"/>
          <p:cNvSpPr txBox="1"/>
          <p:nvPr/>
        </p:nvSpPr>
        <p:spPr>
          <a:xfrm>
            <a:off x="12684551" y="3625598"/>
            <a:ext cx="4290931" cy="3267050"/>
          </a:xfrm>
          <a:prstGeom prst="rect">
            <a:avLst/>
          </a:prstGeom>
        </p:spPr>
        <p:txBody>
          <a:bodyPr lIns="0" tIns="0" rIns="0" bIns="0" rtlCol="0" anchor="t">
            <a:spAutoFit/>
          </a:bodyPr>
          <a:lstStyle/>
          <a:p>
            <a:pPr algn="ctr">
              <a:lnSpc>
                <a:spcPts val="5248"/>
              </a:lnSpc>
            </a:pPr>
            <a:r>
              <a:rPr lang="en-US" sz="3499">
                <a:solidFill>
                  <a:srgbClr val="000000"/>
                </a:solidFill>
                <a:latin typeface="Rubik"/>
                <a:ea typeface="Rubik"/>
                <a:cs typeface="Rubik"/>
                <a:sym typeface="Rubik"/>
              </a:rPr>
              <a:t>When you are unsuccessful at completing a task or goal you have set,  how do you feel?</a:t>
            </a:r>
          </a:p>
        </p:txBody>
      </p:sp>
      <p:sp>
        <p:nvSpPr>
          <p:cNvPr id="11" name="Freeform 11"/>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61053" y="13335"/>
            <a:ext cx="16225506" cy="913105"/>
          </a:xfrm>
          <a:prstGeom prst="rect">
            <a:avLst/>
          </a:prstGeom>
        </p:spPr>
        <p:txBody>
          <a:bodyPr lIns="0" tIns="0" rIns="0" bIns="0" rtlCol="0" anchor="t">
            <a:spAutoFit/>
          </a:bodyPr>
          <a:lstStyle/>
          <a:p>
            <a:pPr algn="just">
              <a:lnSpc>
                <a:spcPts val="7419"/>
              </a:lnSpc>
            </a:pPr>
            <a:r>
              <a:rPr lang="en-US" sz="5299" b="1" spc="158">
                <a:solidFill>
                  <a:srgbClr val="000000"/>
                </a:solidFill>
                <a:latin typeface="Gazpacho Bold"/>
                <a:ea typeface="Gazpacho Bold"/>
                <a:cs typeface="Gazpacho Bold"/>
                <a:sym typeface="Gazpacho Bold"/>
              </a:rPr>
              <a:t>Failure may be tied to:</a:t>
            </a:r>
          </a:p>
        </p:txBody>
      </p:sp>
      <p:sp>
        <p:nvSpPr>
          <p:cNvPr id="5" name="Freeform 5"/>
          <p:cNvSpPr/>
          <p:nvPr/>
        </p:nvSpPr>
        <p:spPr>
          <a:xfrm>
            <a:off x="12217354" y="2083394"/>
            <a:ext cx="5447608" cy="5283375"/>
          </a:xfrm>
          <a:custGeom>
            <a:avLst/>
            <a:gdLst/>
            <a:ahLst/>
            <a:cxnLst/>
            <a:rect l="l" t="t" r="r" b="b"/>
            <a:pathLst>
              <a:path w="5447608" h="5283375">
                <a:moveTo>
                  <a:pt x="0" y="0"/>
                </a:moveTo>
                <a:lnTo>
                  <a:pt x="5447608" y="0"/>
                </a:lnTo>
                <a:lnTo>
                  <a:pt x="5447608" y="5283375"/>
                </a:lnTo>
                <a:lnTo>
                  <a:pt x="0" y="52833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629856" y="2083394"/>
            <a:ext cx="5447608" cy="5283375"/>
          </a:xfrm>
          <a:custGeom>
            <a:avLst/>
            <a:gdLst/>
            <a:ahLst/>
            <a:cxnLst/>
            <a:rect l="l" t="t" r="r" b="b"/>
            <a:pathLst>
              <a:path w="5447608" h="5283375">
                <a:moveTo>
                  <a:pt x="0" y="0"/>
                </a:moveTo>
                <a:lnTo>
                  <a:pt x="5447608" y="0"/>
                </a:lnTo>
                <a:lnTo>
                  <a:pt x="5447608" y="5283375"/>
                </a:lnTo>
                <a:lnTo>
                  <a:pt x="0" y="52833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239023" y="2738621"/>
            <a:ext cx="3854146" cy="688950"/>
          </a:xfrm>
          <a:prstGeom prst="rect">
            <a:avLst/>
          </a:prstGeom>
        </p:spPr>
        <p:txBody>
          <a:bodyPr lIns="0" tIns="0" rIns="0" bIns="0" rtlCol="0" anchor="t">
            <a:spAutoFit/>
          </a:bodyPr>
          <a:lstStyle/>
          <a:p>
            <a:pPr algn="ctr">
              <a:lnSpc>
                <a:spcPts val="5598"/>
              </a:lnSpc>
            </a:pPr>
            <a:r>
              <a:rPr lang="en-US" sz="3999">
                <a:solidFill>
                  <a:srgbClr val="B9AAF7"/>
                </a:solidFill>
                <a:latin typeface="Gazpacho Bold"/>
                <a:ea typeface="Gazpacho Bold"/>
                <a:cs typeface="Gazpacho Bold"/>
                <a:sym typeface="Gazpacho Bold"/>
              </a:rPr>
              <a:t>Self-worth</a:t>
            </a:r>
          </a:p>
        </p:txBody>
      </p:sp>
      <p:sp>
        <p:nvSpPr>
          <p:cNvPr id="8" name="Freeform 8"/>
          <p:cNvSpPr/>
          <p:nvPr/>
        </p:nvSpPr>
        <p:spPr>
          <a:xfrm>
            <a:off x="6452022" y="2083394"/>
            <a:ext cx="5447608" cy="5283375"/>
          </a:xfrm>
          <a:custGeom>
            <a:avLst/>
            <a:gdLst/>
            <a:ahLst/>
            <a:cxnLst/>
            <a:rect l="l" t="t" r="r" b="b"/>
            <a:pathLst>
              <a:path w="5447608" h="5283375">
                <a:moveTo>
                  <a:pt x="0" y="0"/>
                </a:moveTo>
                <a:lnTo>
                  <a:pt x="5447608" y="0"/>
                </a:lnTo>
                <a:lnTo>
                  <a:pt x="5447608" y="5283375"/>
                </a:lnTo>
                <a:lnTo>
                  <a:pt x="0" y="52833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7455336" y="2738621"/>
            <a:ext cx="3440981" cy="688950"/>
          </a:xfrm>
          <a:prstGeom prst="rect">
            <a:avLst/>
          </a:prstGeom>
        </p:spPr>
        <p:txBody>
          <a:bodyPr lIns="0" tIns="0" rIns="0" bIns="0" rtlCol="0" anchor="t">
            <a:spAutoFit/>
          </a:bodyPr>
          <a:lstStyle/>
          <a:p>
            <a:pPr algn="ctr">
              <a:lnSpc>
                <a:spcPts val="5598"/>
              </a:lnSpc>
            </a:pPr>
            <a:r>
              <a:rPr lang="en-US" sz="3999">
                <a:solidFill>
                  <a:srgbClr val="B9AAF7"/>
                </a:solidFill>
                <a:latin typeface="Gazpacho Bold"/>
                <a:ea typeface="Gazpacho Bold"/>
                <a:cs typeface="Gazpacho Bold"/>
                <a:sym typeface="Gazpacho Bold"/>
              </a:rPr>
              <a:t>Self-esteem</a:t>
            </a:r>
          </a:p>
        </p:txBody>
      </p:sp>
      <p:sp>
        <p:nvSpPr>
          <p:cNvPr id="10" name="TextBox 10"/>
          <p:cNvSpPr txBox="1"/>
          <p:nvPr/>
        </p:nvSpPr>
        <p:spPr>
          <a:xfrm>
            <a:off x="12573001" y="2738621"/>
            <a:ext cx="4602234" cy="688950"/>
          </a:xfrm>
          <a:prstGeom prst="rect">
            <a:avLst/>
          </a:prstGeom>
        </p:spPr>
        <p:txBody>
          <a:bodyPr lIns="0" tIns="0" rIns="0" bIns="0" rtlCol="0" anchor="t">
            <a:spAutoFit/>
          </a:bodyPr>
          <a:lstStyle/>
          <a:p>
            <a:pPr algn="ctr">
              <a:lnSpc>
                <a:spcPts val="5598"/>
              </a:lnSpc>
            </a:pPr>
            <a:r>
              <a:rPr lang="en-US" sz="3999" spc="119">
                <a:solidFill>
                  <a:srgbClr val="B9AAF7"/>
                </a:solidFill>
                <a:latin typeface="Gazpacho Bold"/>
                <a:ea typeface="Gazpacho Bold"/>
                <a:cs typeface="Gazpacho Bold"/>
                <a:sym typeface="Gazpacho Bold"/>
              </a:rPr>
              <a:t>Self-acceptance</a:t>
            </a:r>
          </a:p>
        </p:txBody>
      </p:sp>
      <p:sp>
        <p:nvSpPr>
          <p:cNvPr id="11" name="TextBox 11"/>
          <p:cNvSpPr txBox="1"/>
          <p:nvPr/>
        </p:nvSpPr>
        <p:spPr>
          <a:xfrm>
            <a:off x="833102" y="3427597"/>
            <a:ext cx="5041116" cy="2656180"/>
          </a:xfrm>
          <a:prstGeom prst="rect">
            <a:avLst/>
          </a:prstGeom>
        </p:spPr>
        <p:txBody>
          <a:bodyPr lIns="0" tIns="0" rIns="0" bIns="0" rtlCol="0" anchor="t">
            <a:spAutoFit/>
          </a:bodyPr>
          <a:lstStyle/>
          <a:p>
            <a:pPr algn="ctr">
              <a:lnSpc>
                <a:spcPts val="5319"/>
              </a:lnSpc>
            </a:pPr>
            <a:r>
              <a:rPr lang="en-US" sz="3799">
                <a:solidFill>
                  <a:srgbClr val="000000"/>
                </a:solidFill>
                <a:latin typeface="Rubik"/>
                <a:ea typeface="Rubik"/>
                <a:cs typeface="Rubik"/>
                <a:sym typeface="Rubik"/>
              </a:rPr>
              <a:t>internal sense of </a:t>
            </a:r>
          </a:p>
          <a:p>
            <a:pPr algn="ctr">
              <a:lnSpc>
                <a:spcPts val="5319"/>
              </a:lnSpc>
            </a:pPr>
            <a:r>
              <a:rPr lang="en-US" sz="3799">
                <a:solidFill>
                  <a:srgbClr val="000000"/>
                </a:solidFill>
                <a:latin typeface="Rubik"/>
                <a:ea typeface="Rubik"/>
                <a:cs typeface="Rubik"/>
                <a:sym typeface="Rubik"/>
              </a:rPr>
              <a:t>being good enough and worthy of loving and belonging </a:t>
            </a:r>
          </a:p>
        </p:txBody>
      </p:sp>
      <p:sp>
        <p:nvSpPr>
          <p:cNvPr id="12" name="TextBox 12"/>
          <p:cNvSpPr txBox="1"/>
          <p:nvPr/>
        </p:nvSpPr>
        <p:spPr>
          <a:xfrm>
            <a:off x="359111" y="8304270"/>
            <a:ext cx="17453595" cy="606425"/>
          </a:xfrm>
          <a:prstGeom prst="rect">
            <a:avLst/>
          </a:prstGeom>
        </p:spPr>
        <p:txBody>
          <a:bodyPr lIns="0" tIns="0" rIns="0" bIns="0" rtlCol="0" anchor="t">
            <a:spAutoFit/>
          </a:bodyPr>
          <a:lstStyle/>
          <a:p>
            <a:pPr algn="ctr">
              <a:lnSpc>
                <a:spcPts val="4900"/>
              </a:lnSpc>
            </a:pPr>
            <a:r>
              <a:rPr lang="en-US" sz="3500" b="1">
                <a:solidFill>
                  <a:srgbClr val="000000"/>
                </a:solidFill>
                <a:latin typeface="Gazpacho Bold"/>
                <a:ea typeface="Gazpacho Bold"/>
                <a:cs typeface="Gazpacho Bold"/>
                <a:sym typeface="Gazpacho Bold"/>
              </a:rPr>
              <a:t>The expectation we fail to meet may be the one we created in our own mind. </a:t>
            </a:r>
          </a:p>
        </p:txBody>
      </p:sp>
      <p:sp>
        <p:nvSpPr>
          <p:cNvPr id="13" name="TextBox 13"/>
          <p:cNvSpPr txBox="1"/>
          <p:nvPr/>
        </p:nvSpPr>
        <p:spPr>
          <a:xfrm>
            <a:off x="6974468" y="3629527"/>
            <a:ext cx="4227982" cy="3082900"/>
          </a:xfrm>
          <a:prstGeom prst="rect">
            <a:avLst/>
          </a:prstGeom>
        </p:spPr>
        <p:txBody>
          <a:bodyPr lIns="0" tIns="0" rIns="0" bIns="0" rtlCol="0" anchor="t">
            <a:spAutoFit/>
          </a:bodyPr>
          <a:lstStyle/>
          <a:p>
            <a:pPr algn="ctr">
              <a:lnSpc>
                <a:spcPts val="4898"/>
              </a:lnSpc>
            </a:pPr>
            <a:r>
              <a:rPr lang="en-US" sz="3499">
                <a:solidFill>
                  <a:srgbClr val="000000"/>
                </a:solidFill>
                <a:latin typeface="Rubik"/>
                <a:ea typeface="Rubik"/>
                <a:cs typeface="Rubik"/>
                <a:sym typeface="Rubik"/>
              </a:rPr>
              <a:t>confidence in one’s own worth, abilities or morals - </a:t>
            </a:r>
          </a:p>
          <a:p>
            <a:pPr algn="ctr">
              <a:lnSpc>
                <a:spcPts val="4898"/>
              </a:lnSpc>
            </a:pPr>
            <a:r>
              <a:rPr lang="en-US" sz="3499">
                <a:solidFill>
                  <a:srgbClr val="000000"/>
                </a:solidFill>
                <a:latin typeface="Rubik"/>
                <a:ea typeface="Rubik"/>
                <a:cs typeface="Rubik"/>
                <a:sym typeface="Rubik"/>
              </a:rPr>
              <a:t>beliefs about oneself</a:t>
            </a:r>
          </a:p>
        </p:txBody>
      </p:sp>
      <p:sp>
        <p:nvSpPr>
          <p:cNvPr id="14" name="TextBox 14"/>
          <p:cNvSpPr txBox="1"/>
          <p:nvPr/>
        </p:nvSpPr>
        <p:spPr>
          <a:xfrm>
            <a:off x="12707085" y="3629527"/>
            <a:ext cx="4468150" cy="2463775"/>
          </a:xfrm>
          <a:prstGeom prst="rect">
            <a:avLst/>
          </a:prstGeom>
        </p:spPr>
        <p:txBody>
          <a:bodyPr lIns="0" tIns="0" rIns="0" bIns="0" rtlCol="0" anchor="t">
            <a:spAutoFit/>
          </a:bodyPr>
          <a:lstStyle/>
          <a:p>
            <a:pPr algn="ctr">
              <a:lnSpc>
                <a:spcPts val="4898"/>
              </a:lnSpc>
            </a:pPr>
            <a:r>
              <a:rPr lang="en-US" sz="3499">
                <a:solidFill>
                  <a:srgbClr val="000000"/>
                </a:solidFill>
                <a:latin typeface="Rubik"/>
                <a:ea typeface="Rubik"/>
                <a:cs typeface="Rubik"/>
                <a:sym typeface="Rubik"/>
              </a:rPr>
              <a:t>embracing every part of yourself - all your attributes positive </a:t>
            </a:r>
          </a:p>
          <a:p>
            <a:pPr algn="ctr">
              <a:lnSpc>
                <a:spcPts val="4898"/>
              </a:lnSpc>
            </a:pPr>
            <a:r>
              <a:rPr lang="en-US" sz="3499">
                <a:solidFill>
                  <a:srgbClr val="000000"/>
                </a:solidFill>
                <a:latin typeface="Rubik"/>
                <a:ea typeface="Rubik"/>
                <a:cs typeface="Rubik"/>
                <a:sym typeface="Rubik"/>
              </a:rPr>
              <a:t>or negative</a:t>
            </a:r>
          </a:p>
        </p:txBody>
      </p:sp>
      <p:sp>
        <p:nvSpPr>
          <p:cNvPr id="15" name="Freeform 1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600200" y="2570904"/>
            <a:ext cx="14837998" cy="6738976"/>
          </a:xfrm>
          <a:prstGeom prst="rect">
            <a:avLst/>
          </a:prstGeom>
        </p:spPr>
        <p:txBody>
          <a:bodyPr lIns="0" tIns="0" rIns="0" bIns="0" rtlCol="0" anchor="t">
            <a:spAutoFit/>
          </a:bodyPr>
          <a:lstStyle/>
          <a:p>
            <a:pPr marL="973676" lvl="2" indent="-324559" algn="l">
              <a:lnSpc>
                <a:spcPts val="5963"/>
              </a:lnSpc>
              <a:buFont typeface="Arial"/>
              <a:buChar char="⚬"/>
            </a:pPr>
            <a:r>
              <a:rPr lang="en-US" sz="4259">
                <a:solidFill>
                  <a:srgbClr val="133959"/>
                </a:solidFill>
                <a:latin typeface="Rubik"/>
                <a:ea typeface="Rubik"/>
                <a:cs typeface="Rubik"/>
                <a:sym typeface="Rubik"/>
              </a:rPr>
              <a:t>Understand and articulate the differences between a “growth” and “fixed” mindset</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Reflect on how failing is an opportunity to grow and learn</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Identify times in your life where you failed and how this became an opportunity to learn</a:t>
            </a:r>
          </a:p>
          <a:p>
            <a:pPr marL="973676" lvl="2" indent="-324559" algn="l">
              <a:lnSpc>
                <a:spcPts val="5683"/>
              </a:lnSpc>
            </a:pPr>
            <a:endParaRPr lang="en-US" sz="4259">
              <a:solidFill>
                <a:srgbClr val="133959"/>
              </a:solidFill>
              <a:latin typeface="Rubik"/>
              <a:ea typeface="Rubik"/>
              <a:cs typeface="Rubik"/>
              <a:sym typeface="Rubik"/>
            </a:endParaRPr>
          </a:p>
        </p:txBody>
      </p:sp>
      <p:grpSp>
        <p:nvGrpSpPr>
          <p:cNvPr id="4" name="Group 4"/>
          <p:cNvGrpSpPr/>
          <p:nvPr/>
        </p:nvGrpSpPr>
        <p:grpSpPr>
          <a:xfrm>
            <a:off x="16061247" y="-374872"/>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1066800" y="473658"/>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grpSp>
        <p:nvGrpSpPr>
          <p:cNvPr id="5" name="Group 5"/>
          <p:cNvGrpSpPr/>
          <p:nvPr/>
        </p:nvGrpSpPr>
        <p:grpSpPr>
          <a:xfrm>
            <a:off x="5029200" y="1542390"/>
            <a:ext cx="7891943" cy="8701500"/>
            <a:chOff x="0" y="0"/>
            <a:chExt cx="10522591" cy="11602000"/>
          </a:xfrm>
        </p:grpSpPr>
        <p:sp>
          <p:nvSpPr>
            <p:cNvPr id="6" name="Freeform 6"/>
            <p:cNvSpPr/>
            <p:nvPr/>
          </p:nvSpPr>
          <p:spPr>
            <a:xfrm>
              <a:off x="0" y="0"/>
              <a:ext cx="10522585" cy="11601958"/>
            </a:xfrm>
            <a:custGeom>
              <a:avLst/>
              <a:gdLst/>
              <a:ahLst/>
              <a:cxnLst/>
              <a:rect l="l" t="t" r="r" b="b"/>
              <a:pathLst>
                <a:path w="10522585" h="11601958">
                  <a:moveTo>
                    <a:pt x="0" y="0"/>
                  </a:moveTo>
                  <a:lnTo>
                    <a:pt x="10522585" y="0"/>
                  </a:lnTo>
                  <a:lnTo>
                    <a:pt x="10522585" y="11601958"/>
                  </a:lnTo>
                  <a:lnTo>
                    <a:pt x="0" y="11601958"/>
                  </a:lnTo>
                  <a:lnTo>
                    <a:pt x="0" y="0"/>
                  </a:lnTo>
                  <a:close/>
                </a:path>
              </a:pathLst>
            </a:custGeom>
            <a:blipFill>
              <a:blip r:embed="rId4"/>
              <a:stretch>
                <a:fillRect t="-4231" b="-4232"/>
              </a:stretch>
            </a:blipFill>
          </p:spPr>
          <p:txBody>
            <a:bodyPr/>
            <a:lstStyle/>
            <a:p>
              <a:endParaRPr lang="en-US"/>
            </a:p>
          </p:txBody>
        </p:sp>
      </p:grpSp>
      <p:sp>
        <p:nvSpPr>
          <p:cNvPr id="7" name="Freeform 7"/>
          <p:cNvSpPr/>
          <p:nvPr/>
        </p:nvSpPr>
        <p:spPr>
          <a:xfrm>
            <a:off x="3633438" y="2239229"/>
            <a:ext cx="3205512" cy="3059731"/>
          </a:xfrm>
          <a:custGeom>
            <a:avLst/>
            <a:gdLst/>
            <a:ahLst/>
            <a:cxnLst/>
            <a:rect l="l" t="t" r="r" b="b"/>
            <a:pathLst>
              <a:path w="3205512" h="3059731">
                <a:moveTo>
                  <a:pt x="0" y="0"/>
                </a:moveTo>
                <a:lnTo>
                  <a:pt x="3205512" y="0"/>
                </a:lnTo>
                <a:lnTo>
                  <a:pt x="3205512" y="3059731"/>
                </a:lnTo>
                <a:lnTo>
                  <a:pt x="0" y="3059731"/>
                </a:lnTo>
                <a:lnTo>
                  <a:pt x="0" y="0"/>
                </a:lnTo>
                <a:close/>
              </a:path>
            </a:pathLst>
          </a:custGeom>
          <a:blipFill>
            <a:blip>
              <a:extLst>
                <a:ext uri="{96DAC541-7B7A-43D3-8B79-37D633B846F1}">
                  <asvg:svgBlip xmlns:asvg="http://schemas.microsoft.com/office/drawing/2016/SVG/main" r:embed="rId5"/>
                </a:ext>
              </a:extLst>
            </a:blip>
            <a:stretch>
              <a:fillRect t="-2382" b="-2382"/>
            </a:stretch>
          </a:blipFill>
        </p:spPr>
        <p:txBody>
          <a:bodyPr/>
          <a:lstStyle/>
          <a:p>
            <a:endParaRPr lang="en-US"/>
          </a:p>
        </p:txBody>
      </p:sp>
      <p:sp>
        <p:nvSpPr>
          <p:cNvPr id="8" name="Freeform 8"/>
          <p:cNvSpPr/>
          <p:nvPr/>
        </p:nvSpPr>
        <p:spPr>
          <a:xfrm>
            <a:off x="-125271" y="7042641"/>
            <a:ext cx="3758709" cy="3758709"/>
          </a:xfrm>
          <a:custGeom>
            <a:avLst/>
            <a:gdLst/>
            <a:ahLst/>
            <a:cxnLst/>
            <a:rect l="l" t="t" r="r" b="b"/>
            <a:pathLst>
              <a:path w="3758709" h="3758709">
                <a:moveTo>
                  <a:pt x="0" y="0"/>
                </a:moveTo>
                <a:lnTo>
                  <a:pt x="3758709" y="0"/>
                </a:lnTo>
                <a:lnTo>
                  <a:pt x="3758709" y="3758709"/>
                </a:lnTo>
                <a:lnTo>
                  <a:pt x="0" y="375870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234401" y="-109290"/>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Successes and Failures</a:t>
            </a:r>
          </a:p>
        </p:txBody>
      </p:sp>
      <p:sp>
        <p:nvSpPr>
          <p:cNvPr id="10" name="TextBox 10"/>
          <p:cNvSpPr txBox="1"/>
          <p:nvPr/>
        </p:nvSpPr>
        <p:spPr>
          <a:xfrm>
            <a:off x="158617" y="2029747"/>
            <a:ext cx="4550999" cy="3174612"/>
          </a:xfrm>
          <a:prstGeom prst="rect">
            <a:avLst/>
          </a:prstGeom>
        </p:spPr>
        <p:txBody>
          <a:bodyPr lIns="0" tIns="0" rIns="0" bIns="0" rtlCol="0" anchor="t">
            <a:spAutoFit/>
          </a:bodyPr>
          <a:lstStyle/>
          <a:p>
            <a:pPr algn="l">
              <a:lnSpc>
                <a:spcPts val="4898"/>
              </a:lnSpc>
            </a:pPr>
            <a:r>
              <a:rPr lang="en-US" sz="3499">
                <a:solidFill>
                  <a:srgbClr val="000000"/>
                </a:solidFill>
                <a:latin typeface="Rubik"/>
                <a:ea typeface="Rubik"/>
                <a:cs typeface="Rubik"/>
                <a:sym typeface="Rubik"/>
              </a:rPr>
              <a:t>Write down all of the ways you have failed or been unsuccessful over the past week.</a:t>
            </a:r>
          </a:p>
          <a:p>
            <a:pPr algn="l">
              <a:lnSpc>
                <a:spcPts val="4898"/>
              </a:lnSpc>
            </a:pPr>
            <a:endParaRPr lang="en-US" sz="3499">
              <a:solidFill>
                <a:srgbClr val="000000"/>
              </a:solidFill>
              <a:latin typeface="Rubik"/>
              <a:ea typeface="Rubik"/>
              <a:cs typeface="Rubik"/>
              <a:sym typeface="Rubik"/>
            </a:endParaRPr>
          </a:p>
        </p:txBody>
      </p:sp>
      <p:sp>
        <p:nvSpPr>
          <p:cNvPr id="11" name="TextBox 11"/>
          <p:cNvSpPr txBox="1"/>
          <p:nvPr/>
        </p:nvSpPr>
        <p:spPr>
          <a:xfrm>
            <a:off x="13077809" y="2469160"/>
            <a:ext cx="5210191" cy="2540001"/>
          </a:xfrm>
          <a:prstGeom prst="rect">
            <a:avLst/>
          </a:prstGeom>
        </p:spPr>
        <p:txBody>
          <a:bodyPr lIns="0" tIns="0" rIns="0" bIns="0" rtlCol="0" anchor="t">
            <a:spAutoFit/>
          </a:bodyPr>
          <a:lstStyle/>
          <a:p>
            <a:pPr algn="l">
              <a:lnSpc>
                <a:spcPts val="4898"/>
              </a:lnSpc>
            </a:pPr>
            <a:r>
              <a:rPr lang="en-US" sz="3499">
                <a:solidFill>
                  <a:srgbClr val="000000"/>
                </a:solidFill>
                <a:latin typeface="Rubik"/>
                <a:ea typeface="Rubik"/>
                <a:cs typeface="Rubik"/>
                <a:sym typeface="Rubik"/>
              </a:rPr>
              <a:t>How does it make you feel when you write out everything you haven’t been able to achieve?</a:t>
            </a:r>
          </a:p>
        </p:txBody>
      </p:sp>
      <p:grpSp>
        <p:nvGrpSpPr>
          <p:cNvPr id="12" name="Group 12"/>
          <p:cNvGrpSpPr>
            <a:grpSpLocks noChangeAspect="1"/>
          </p:cNvGrpSpPr>
          <p:nvPr/>
        </p:nvGrpSpPr>
        <p:grpSpPr>
          <a:xfrm rot="8703251">
            <a:off x="11872906" y="4032130"/>
            <a:ext cx="3810008" cy="3810008"/>
            <a:chOff x="0" y="0"/>
            <a:chExt cx="5080011" cy="5080011"/>
          </a:xfrm>
        </p:grpSpPr>
        <p:sp>
          <p:nvSpPr>
            <p:cNvPr id="13" name="Freeform 13" descr="A red arrow pointing to a black background  Description automatically generated"/>
            <p:cNvSpPr/>
            <p:nvPr/>
          </p:nvSpPr>
          <p:spPr>
            <a:xfrm>
              <a:off x="0" y="0"/>
              <a:ext cx="5080000" cy="5080000"/>
            </a:xfrm>
            <a:custGeom>
              <a:avLst/>
              <a:gdLst/>
              <a:ahLst/>
              <a:cxnLst/>
              <a:rect l="l" t="t" r="r" b="b"/>
              <a:pathLst>
                <a:path w="5080000" h="5080000">
                  <a:moveTo>
                    <a:pt x="0" y="0"/>
                  </a:moveTo>
                  <a:lnTo>
                    <a:pt x="5080000" y="0"/>
                  </a:lnTo>
                  <a:lnTo>
                    <a:pt x="5080000" y="5080000"/>
                  </a:lnTo>
                  <a:lnTo>
                    <a:pt x="0" y="5080000"/>
                  </a:lnTo>
                  <a:lnTo>
                    <a:pt x="0" y="0"/>
                  </a:lnTo>
                  <a:close/>
                </a:path>
              </a:pathLst>
            </a:custGeom>
            <a:blipFill>
              <a:blip r:embed="rId7"/>
              <a:stretch>
                <a:fillRect/>
              </a:stretch>
            </a:blipFill>
          </p:spPr>
          <p:txBody>
            <a:bodyPr/>
            <a:lstStyle/>
            <a:p>
              <a:endParaRPr lang="en-US"/>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4" name="TextBox 4"/>
          <p:cNvSpPr txBox="1"/>
          <p:nvPr/>
        </p:nvSpPr>
        <p:spPr>
          <a:xfrm>
            <a:off x="4146248" y="158449"/>
            <a:ext cx="9812830" cy="1820520"/>
          </a:xfrm>
          <a:prstGeom prst="rect">
            <a:avLst/>
          </a:prstGeom>
        </p:spPr>
        <p:txBody>
          <a:bodyPr lIns="0" tIns="0" rIns="0" bIns="0" rtlCol="0" anchor="t">
            <a:spAutoFit/>
          </a:bodyPr>
          <a:lstStyle/>
          <a:p>
            <a:pPr algn="ctr">
              <a:lnSpc>
                <a:spcPts val="7278"/>
              </a:lnSpc>
            </a:pPr>
            <a:r>
              <a:rPr lang="en-US" sz="5198" b="1">
                <a:solidFill>
                  <a:srgbClr val="000000"/>
                </a:solidFill>
                <a:latin typeface="Gazpacho Bold"/>
                <a:ea typeface="Gazpacho Bold"/>
                <a:cs typeface="Gazpacho Bold"/>
                <a:sym typeface="Gazpacho Bold"/>
              </a:rPr>
              <a:t>As you listen, think about how failure enables growth?</a:t>
            </a:r>
          </a:p>
        </p:txBody>
      </p:sp>
      <p:sp>
        <p:nvSpPr>
          <p:cNvPr id="5" name="Freeform 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8" name="Online Media 7" title="Failure is Necessary | Courtney Johnson | TEDxEvansville">
            <a:hlinkClick r:id="" action="ppaction://media"/>
            <a:extLst>
              <a:ext uri="{FF2B5EF4-FFF2-40B4-BE49-F238E27FC236}">
                <a16:creationId xmlns:a16="http://schemas.microsoft.com/office/drawing/2014/main" id="{82E58E75-1CF8-E67D-6286-2868EC15C7E6}"/>
              </a:ext>
            </a:extLst>
          </p:cNvPr>
          <p:cNvPicPr>
            <a:picLocks noRot="1" noChangeAspect="1"/>
          </p:cNvPicPr>
          <p:nvPr>
            <a:videoFile r:link="rId1"/>
          </p:nvPr>
        </p:nvPicPr>
        <p:blipFill>
          <a:blip r:embed="rId5"/>
          <a:stretch>
            <a:fillRect/>
          </a:stretch>
        </p:blipFill>
        <p:spPr>
          <a:xfrm>
            <a:off x="4162724" y="2644552"/>
            <a:ext cx="10160000" cy="5740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2191810" y="-5407302"/>
            <a:ext cx="12872004" cy="12872004"/>
          </a:xfrm>
          <a:custGeom>
            <a:avLst/>
            <a:gdLst/>
            <a:ahLst/>
            <a:cxnLst/>
            <a:rect l="l" t="t" r="r" b="b"/>
            <a:pathLst>
              <a:path w="12872004" h="12872004">
                <a:moveTo>
                  <a:pt x="0" y="0"/>
                </a:moveTo>
                <a:lnTo>
                  <a:pt x="12872004" y="0"/>
                </a:lnTo>
                <a:lnTo>
                  <a:pt x="12872004" y="12872004"/>
                </a:lnTo>
                <a:lnTo>
                  <a:pt x="0" y="128720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3601311" y="2530162"/>
            <a:ext cx="1598354" cy="1598354"/>
          </a:xfrm>
          <a:custGeom>
            <a:avLst/>
            <a:gdLst/>
            <a:ahLst/>
            <a:cxnLst/>
            <a:rect l="l" t="t" r="r" b="b"/>
            <a:pathLst>
              <a:path w="1598354" h="1598354">
                <a:moveTo>
                  <a:pt x="0" y="0"/>
                </a:moveTo>
                <a:lnTo>
                  <a:pt x="1598354" y="0"/>
                </a:lnTo>
                <a:lnTo>
                  <a:pt x="1598354" y="1598354"/>
                </a:lnTo>
                <a:lnTo>
                  <a:pt x="0" y="15983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5370454" y="2585283"/>
            <a:ext cx="8517058" cy="6075680"/>
          </a:xfrm>
          <a:prstGeom prst="rect">
            <a:avLst/>
          </a:prstGeom>
        </p:spPr>
        <p:txBody>
          <a:bodyPr lIns="0" tIns="0" rIns="0" bIns="0" rtlCol="0" anchor="t">
            <a:spAutoFit/>
          </a:bodyPr>
          <a:lstStyle/>
          <a:p>
            <a:pPr algn="l">
              <a:lnSpc>
                <a:spcPts val="5319"/>
              </a:lnSpc>
            </a:pPr>
            <a:r>
              <a:rPr lang="en-US" sz="3799">
                <a:solidFill>
                  <a:srgbClr val="000000"/>
                </a:solidFill>
                <a:latin typeface="Rubik"/>
                <a:ea typeface="Rubik"/>
                <a:cs typeface="Rubik"/>
                <a:sym typeface="Rubik"/>
              </a:rPr>
              <a:t>How did failure enable growth in the characters or person in the video?</a:t>
            </a:r>
          </a:p>
          <a:p>
            <a:pPr algn="l">
              <a:lnSpc>
                <a:spcPts val="5319"/>
              </a:lnSpc>
            </a:pPr>
            <a:endParaRPr lang="en-US" sz="3799">
              <a:solidFill>
                <a:srgbClr val="000000"/>
              </a:solidFill>
              <a:latin typeface="Rubik"/>
              <a:ea typeface="Rubik"/>
              <a:cs typeface="Rubik"/>
              <a:sym typeface="Rubik"/>
            </a:endParaRPr>
          </a:p>
          <a:p>
            <a:pPr algn="l">
              <a:lnSpc>
                <a:spcPts val="5319"/>
              </a:lnSpc>
            </a:pPr>
            <a:endParaRPr lang="en-US" sz="3799">
              <a:solidFill>
                <a:srgbClr val="000000"/>
              </a:solidFill>
              <a:latin typeface="Rubik"/>
              <a:ea typeface="Rubik"/>
              <a:cs typeface="Rubik"/>
              <a:sym typeface="Rubik"/>
            </a:endParaRPr>
          </a:p>
          <a:p>
            <a:pPr algn="l">
              <a:lnSpc>
                <a:spcPts val="5319"/>
              </a:lnSpc>
            </a:pPr>
            <a:r>
              <a:rPr lang="en-US" sz="3799">
                <a:solidFill>
                  <a:srgbClr val="000000"/>
                </a:solidFill>
                <a:latin typeface="Rubik"/>
                <a:ea typeface="Rubik"/>
                <a:cs typeface="Rubik"/>
                <a:sym typeface="Rubik"/>
              </a:rPr>
              <a:t>Why is failure a  necessary component to growth?</a:t>
            </a:r>
          </a:p>
          <a:p>
            <a:pPr algn="l">
              <a:lnSpc>
                <a:spcPts val="5319"/>
              </a:lnSpc>
            </a:pPr>
            <a:endParaRPr lang="en-US" sz="3799">
              <a:solidFill>
                <a:srgbClr val="000000"/>
              </a:solidFill>
              <a:latin typeface="Rubik"/>
              <a:ea typeface="Rubik"/>
              <a:cs typeface="Rubik"/>
              <a:sym typeface="Rubik"/>
            </a:endParaRPr>
          </a:p>
          <a:p>
            <a:pPr algn="l">
              <a:lnSpc>
                <a:spcPts val="5319"/>
              </a:lnSpc>
            </a:pPr>
            <a:endParaRPr lang="en-US" sz="3799">
              <a:solidFill>
                <a:srgbClr val="000000"/>
              </a:solidFill>
              <a:latin typeface="Rubik"/>
              <a:ea typeface="Rubik"/>
              <a:cs typeface="Rubik"/>
              <a:sym typeface="Rubik"/>
            </a:endParaRPr>
          </a:p>
          <a:p>
            <a:pPr algn="l">
              <a:lnSpc>
                <a:spcPts val="5319"/>
              </a:lnSpc>
            </a:pPr>
            <a:r>
              <a:rPr lang="en-US" sz="3799">
                <a:solidFill>
                  <a:srgbClr val="000000"/>
                </a:solidFill>
                <a:latin typeface="Rubik"/>
                <a:ea typeface="Rubik"/>
                <a:cs typeface="Rubik"/>
                <a:sym typeface="Rubik"/>
              </a:rPr>
              <a:t>How can failure enable success?</a:t>
            </a:r>
          </a:p>
        </p:txBody>
      </p:sp>
      <p:sp>
        <p:nvSpPr>
          <p:cNvPr id="7" name="TextBox 7"/>
          <p:cNvSpPr txBox="1"/>
          <p:nvPr/>
        </p:nvSpPr>
        <p:spPr>
          <a:xfrm>
            <a:off x="5159437" y="184588"/>
            <a:ext cx="7261622" cy="1387475"/>
          </a:xfrm>
          <a:prstGeom prst="rect">
            <a:avLst/>
          </a:prstGeom>
        </p:spPr>
        <p:txBody>
          <a:bodyPr lIns="0" tIns="0" rIns="0" bIns="0" rtlCol="0" anchor="t">
            <a:spAutoFit/>
          </a:bodyPr>
          <a:lstStyle/>
          <a:p>
            <a:pPr algn="ctr">
              <a:lnSpc>
                <a:spcPts val="11200"/>
              </a:lnSpc>
            </a:pPr>
            <a:r>
              <a:rPr lang="en-US" sz="8000" b="1">
                <a:solidFill>
                  <a:srgbClr val="000000"/>
                </a:solidFill>
                <a:latin typeface="Gazpacho Bold"/>
                <a:ea typeface="Gazpacho Bold"/>
                <a:cs typeface="Gazpacho Bold"/>
                <a:sym typeface="Gazpacho Bold"/>
              </a:rPr>
              <a:t>Turn and Talk</a:t>
            </a:r>
          </a:p>
        </p:txBody>
      </p:sp>
      <p:sp>
        <p:nvSpPr>
          <p:cNvPr id="8" name="Freeform 8"/>
          <p:cNvSpPr/>
          <p:nvPr/>
        </p:nvSpPr>
        <p:spPr>
          <a:xfrm>
            <a:off x="3561083" y="4909671"/>
            <a:ext cx="1598354" cy="1598354"/>
          </a:xfrm>
          <a:custGeom>
            <a:avLst/>
            <a:gdLst/>
            <a:ahLst/>
            <a:cxnLst/>
            <a:rect l="l" t="t" r="r" b="b"/>
            <a:pathLst>
              <a:path w="1598354" h="1598354">
                <a:moveTo>
                  <a:pt x="0" y="0"/>
                </a:moveTo>
                <a:lnTo>
                  <a:pt x="1598354" y="0"/>
                </a:lnTo>
                <a:lnTo>
                  <a:pt x="1598354" y="1598354"/>
                </a:lnTo>
                <a:lnTo>
                  <a:pt x="0" y="15983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3561083" y="7464702"/>
            <a:ext cx="1598354" cy="1598354"/>
          </a:xfrm>
          <a:custGeom>
            <a:avLst/>
            <a:gdLst/>
            <a:ahLst/>
            <a:cxnLst/>
            <a:rect l="l" t="t" r="r" b="b"/>
            <a:pathLst>
              <a:path w="1598354" h="1598354">
                <a:moveTo>
                  <a:pt x="0" y="0"/>
                </a:moveTo>
                <a:lnTo>
                  <a:pt x="1598354" y="0"/>
                </a:lnTo>
                <a:lnTo>
                  <a:pt x="1598354" y="1598354"/>
                </a:lnTo>
                <a:lnTo>
                  <a:pt x="0" y="15983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724875" y="433099"/>
            <a:ext cx="13744125" cy="1605280"/>
          </a:xfrm>
          <a:prstGeom prst="rect">
            <a:avLst/>
          </a:prstGeom>
        </p:spPr>
        <p:txBody>
          <a:bodyPr lIns="0" tIns="0" rIns="0" bIns="0" rtlCol="0" anchor="t">
            <a:spAutoFit/>
          </a:bodyPr>
          <a:lstStyle/>
          <a:p>
            <a:pPr algn="l">
              <a:lnSpc>
                <a:spcPts val="6109"/>
              </a:lnSpc>
            </a:pPr>
            <a:r>
              <a:rPr lang="en-US" sz="6500" b="1">
                <a:solidFill>
                  <a:srgbClr val="000000"/>
                </a:solidFill>
                <a:latin typeface="Gazpacho Bold"/>
                <a:ea typeface="Gazpacho Bold"/>
                <a:cs typeface="Gazpacho Bold"/>
                <a:sym typeface="Gazpacho Bold"/>
              </a:rPr>
              <a:t>What do each of these individuals have in common?</a:t>
            </a:r>
          </a:p>
        </p:txBody>
      </p:sp>
      <p:grpSp>
        <p:nvGrpSpPr>
          <p:cNvPr id="5" name="Group 5"/>
          <p:cNvGrpSpPr/>
          <p:nvPr/>
        </p:nvGrpSpPr>
        <p:grpSpPr>
          <a:xfrm>
            <a:off x="1138210" y="1941361"/>
            <a:ext cx="2625148" cy="2762113"/>
            <a:chOff x="0" y="0"/>
            <a:chExt cx="3500197" cy="3682817"/>
          </a:xfrm>
        </p:grpSpPr>
        <p:sp>
          <p:nvSpPr>
            <p:cNvPr id="6" name="Freeform 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3"/>
              <a:stretch>
                <a:fillRect t="-1197" r="1" b="-1196"/>
              </a:stretch>
            </a:blipFill>
          </p:spPr>
          <p:txBody>
            <a:bodyPr/>
            <a:lstStyle/>
            <a:p>
              <a:endParaRPr lang="en-US"/>
            </a:p>
          </p:txBody>
        </p:sp>
      </p:grpSp>
      <p:grpSp>
        <p:nvGrpSpPr>
          <p:cNvPr id="7" name="Group 7"/>
          <p:cNvGrpSpPr/>
          <p:nvPr/>
        </p:nvGrpSpPr>
        <p:grpSpPr>
          <a:xfrm>
            <a:off x="1138210" y="1941361"/>
            <a:ext cx="2625148" cy="2762113"/>
            <a:chOff x="0" y="0"/>
            <a:chExt cx="3500197" cy="3682817"/>
          </a:xfrm>
        </p:grpSpPr>
        <p:sp>
          <p:nvSpPr>
            <p:cNvPr id="8" name="Freeform 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4"/>
              <a:stretch>
                <a:fillRect t="-20476" r="1" b="-20474"/>
              </a:stretch>
            </a:blipFill>
          </p:spPr>
          <p:txBody>
            <a:bodyPr/>
            <a:lstStyle/>
            <a:p>
              <a:endParaRPr lang="en-US"/>
            </a:p>
          </p:txBody>
        </p:sp>
      </p:grpSp>
      <p:grpSp>
        <p:nvGrpSpPr>
          <p:cNvPr id="9" name="Group 9"/>
          <p:cNvGrpSpPr/>
          <p:nvPr/>
        </p:nvGrpSpPr>
        <p:grpSpPr>
          <a:xfrm>
            <a:off x="5820126" y="2000903"/>
            <a:ext cx="2625148" cy="2762112"/>
            <a:chOff x="0" y="0"/>
            <a:chExt cx="3500197" cy="3682816"/>
          </a:xfrm>
        </p:grpSpPr>
        <p:sp>
          <p:nvSpPr>
            <p:cNvPr id="10" name="Freeform 1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5"/>
              <a:stretch>
                <a:fillRect t="-10354" r="1" b="-10353"/>
              </a:stretch>
            </a:blipFill>
          </p:spPr>
          <p:txBody>
            <a:bodyPr/>
            <a:lstStyle/>
            <a:p>
              <a:endParaRPr lang="en-US"/>
            </a:p>
          </p:txBody>
        </p:sp>
      </p:grpSp>
      <p:grpSp>
        <p:nvGrpSpPr>
          <p:cNvPr id="11" name="Group 11"/>
          <p:cNvGrpSpPr/>
          <p:nvPr/>
        </p:nvGrpSpPr>
        <p:grpSpPr>
          <a:xfrm>
            <a:off x="5820126" y="2000903"/>
            <a:ext cx="2625148" cy="2762112"/>
            <a:chOff x="0" y="0"/>
            <a:chExt cx="3500197" cy="3682816"/>
          </a:xfrm>
        </p:grpSpPr>
        <p:sp>
          <p:nvSpPr>
            <p:cNvPr id="12" name="Freeform 12"/>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6"/>
              <a:stretch>
                <a:fillRect t="-81" r="1" b="-79"/>
              </a:stretch>
            </a:blipFill>
          </p:spPr>
          <p:txBody>
            <a:bodyPr/>
            <a:lstStyle/>
            <a:p>
              <a:endParaRPr lang="en-US"/>
            </a:p>
          </p:txBody>
        </p:sp>
      </p:grpSp>
      <p:grpSp>
        <p:nvGrpSpPr>
          <p:cNvPr id="13" name="Group 13"/>
          <p:cNvGrpSpPr/>
          <p:nvPr/>
        </p:nvGrpSpPr>
        <p:grpSpPr>
          <a:xfrm>
            <a:off x="10299168" y="2000903"/>
            <a:ext cx="2625148" cy="2762112"/>
            <a:chOff x="0" y="0"/>
            <a:chExt cx="3500197" cy="3682816"/>
          </a:xfrm>
        </p:grpSpPr>
        <p:sp>
          <p:nvSpPr>
            <p:cNvPr id="14" name="Freeform 14"/>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7"/>
              <a:stretch>
                <a:fillRect t="-7285" r="1" b="-7283"/>
              </a:stretch>
            </a:blipFill>
          </p:spPr>
          <p:txBody>
            <a:bodyPr/>
            <a:lstStyle/>
            <a:p>
              <a:endParaRPr lang="en-US"/>
            </a:p>
          </p:txBody>
        </p:sp>
      </p:grpSp>
      <p:grpSp>
        <p:nvGrpSpPr>
          <p:cNvPr id="15" name="Group 15"/>
          <p:cNvGrpSpPr/>
          <p:nvPr/>
        </p:nvGrpSpPr>
        <p:grpSpPr>
          <a:xfrm>
            <a:off x="10299168" y="2000903"/>
            <a:ext cx="2625148" cy="2762112"/>
            <a:chOff x="0" y="0"/>
            <a:chExt cx="3500197" cy="3682816"/>
          </a:xfrm>
        </p:grpSpPr>
        <p:sp>
          <p:nvSpPr>
            <p:cNvPr id="16" name="Freeform 1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8"/>
              <a:stretch>
                <a:fillRect t="-301" r="1" b="-300"/>
              </a:stretch>
            </a:blipFill>
          </p:spPr>
          <p:txBody>
            <a:bodyPr/>
            <a:lstStyle/>
            <a:p>
              <a:endParaRPr lang="en-US"/>
            </a:p>
          </p:txBody>
        </p:sp>
      </p:grpSp>
      <p:grpSp>
        <p:nvGrpSpPr>
          <p:cNvPr id="17" name="Group 17"/>
          <p:cNvGrpSpPr/>
          <p:nvPr/>
        </p:nvGrpSpPr>
        <p:grpSpPr>
          <a:xfrm>
            <a:off x="14634152" y="2000903"/>
            <a:ext cx="2625148" cy="2762112"/>
            <a:chOff x="0" y="0"/>
            <a:chExt cx="3500197" cy="3682816"/>
          </a:xfrm>
        </p:grpSpPr>
        <p:sp>
          <p:nvSpPr>
            <p:cNvPr id="18" name="Freeform 1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9"/>
              <a:stretch>
                <a:fillRect l="-8909" r="-8907" b="1"/>
              </a:stretch>
            </a:blipFill>
          </p:spPr>
          <p:txBody>
            <a:bodyPr/>
            <a:lstStyle/>
            <a:p>
              <a:endParaRPr lang="en-US"/>
            </a:p>
          </p:txBody>
        </p:sp>
      </p:grpSp>
      <p:grpSp>
        <p:nvGrpSpPr>
          <p:cNvPr id="19" name="Group 19"/>
          <p:cNvGrpSpPr/>
          <p:nvPr/>
        </p:nvGrpSpPr>
        <p:grpSpPr>
          <a:xfrm>
            <a:off x="14634152" y="2000903"/>
            <a:ext cx="2625148" cy="2762112"/>
            <a:chOff x="0" y="0"/>
            <a:chExt cx="3500197" cy="3682816"/>
          </a:xfrm>
        </p:grpSpPr>
        <p:sp>
          <p:nvSpPr>
            <p:cNvPr id="20" name="Freeform 2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10"/>
              <a:stretch>
                <a:fillRect l="-28912" r="-28911" b="1"/>
              </a:stretch>
            </a:blipFill>
          </p:spPr>
          <p:txBody>
            <a:bodyPr/>
            <a:lstStyle/>
            <a:p>
              <a:endParaRPr lang="en-US"/>
            </a:p>
          </p:txBody>
        </p:sp>
      </p:grpSp>
      <p:sp>
        <p:nvSpPr>
          <p:cNvPr id="21" name="TextBox 21"/>
          <p:cNvSpPr txBox="1"/>
          <p:nvPr/>
        </p:nvSpPr>
        <p:spPr>
          <a:xfrm>
            <a:off x="576317"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Simu Liu</a:t>
            </a:r>
          </a:p>
        </p:txBody>
      </p:sp>
      <p:sp>
        <p:nvSpPr>
          <p:cNvPr id="22" name="TextBox 22"/>
          <p:cNvSpPr txBox="1"/>
          <p:nvPr/>
        </p:nvSpPr>
        <p:spPr>
          <a:xfrm>
            <a:off x="5327712"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Alessia Cara</a:t>
            </a:r>
          </a:p>
        </p:txBody>
      </p:sp>
      <p:sp>
        <p:nvSpPr>
          <p:cNvPr id="23" name="TextBox 23"/>
          <p:cNvSpPr txBox="1"/>
          <p:nvPr/>
        </p:nvSpPr>
        <p:spPr>
          <a:xfrm>
            <a:off x="9942643" y="4770959"/>
            <a:ext cx="3338198" cy="541655"/>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Terry Fox</a:t>
            </a:r>
          </a:p>
        </p:txBody>
      </p:sp>
      <p:sp>
        <p:nvSpPr>
          <p:cNvPr id="24" name="TextBox 24"/>
          <p:cNvSpPr txBox="1"/>
          <p:nvPr/>
        </p:nvSpPr>
        <p:spPr>
          <a:xfrm>
            <a:off x="14362980" y="4837229"/>
            <a:ext cx="3338198" cy="543075"/>
          </a:xfrm>
          <a:prstGeom prst="rect">
            <a:avLst/>
          </a:prstGeom>
        </p:spPr>
        <p:txBody>
          <a:bodyPr lIns="0" tIns="0" rIns="0" bIns="0" rtlCol="0" anchor="t">
            <a:spAutoFit/>
          </a:bodyPr>
          <a:lstStyle/>
          <a:p>
            <a:pPr algn="ctr">
              <a:lnSpc>
                <a:spcPts val="4320"/>
              </a:lnSpc>
            </a:pPr>
            <a:r>
              <a:rPr lang="en-US" sz="3456">
                <a:solidFill>
                  <a:srgbClr val="000000"/>
                </a:solidFill>
                <a:latin typeface="Rubik"/>
                <a:ea typeface="Rubik"/>
                <a:cs typeface="Rubik"/>
                <a:sym typeface="Rubik"/>
              </a:rPr>
              <a:t>Christine Sinclair </a:t>
            </a:r>
          </a:p>
        </p:txBody>
      </p:sp>
      <p:grpSp>
        <p:nvGrpSpPr>
          <p:cNvPr id="25" name="Group 25"/>
          <p:cNvGrpSpPr/>
          <p:nvPr/>
        </p:nvGrpSpPr>
        <p:grpSpPr>
          <a:xfrm>
            <a:off x="1167137" y="5453856"/>
            <a:ext cx="2568512" cy="2702522"/>
            <a:chOff x="0" y="0"/>
            <a:chExt cx="3424683" cy="3603363"/>
          </a:xfrm>
        </p:grpSpPr>
        <p:sp>
          <p:nvSpPr>
            <p:cNvPr id="26" name="Freeform 26"/>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1"/>
              <a:stretch>
                <a:fillRect t="-11752" b="-11752"/>
              </a:stretch>
            </a:blipFill>
          </p:spPr>
          <p:txBody>
            <a:bodyPr/>
            <a:lstStyle/>
            <a:p>
              <a:endParaRPr lang="en-US"/>
            </a:p>
          </p:txBody>
        </p:sp>
      </p:grpSp>
      <p:grpSp>
        <p:nvGrpSpPr>
          <p:cNvPr id="27" name="Group 27"/>
          <p:cNvGrpSpPr/>
          <p:nvPr/>
        </p:nvGrpSpPr>
        <p:grpSpPr>
          <a:xfrm>
            <a:off x="1167137" y="5453856"/>
            <a:ext cx="2568512" cy="2702522"/>
            <a:chOff x="0" y="0"/>
            <a:chExt cx="3424683" cy="3603363"/>
          </a:xfrm>
        </p:grpSpPr>
        <p:sp>
          <p:nvSpPr>
            <p:cNvPr id="28" name="Freeform 28"/>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2"/>
              <a:stretch>
                <a:fillRect l="-18" r="-18"/>
              </a:stretch>
            </a:blipFill>
          </p:spPr>
          <p:txBody>
            <a:bodyPr/>
            <a:lstStyle/>
            <a:p>
              <a:endParaRPr lang="en-US"/>
            </a:p>
          </p:txBody>
        </p:sp>
      </p:grpSp>
      <p:grpSp>
        <p:nvGrpSpPr>
          <p:cNvPr id="29" name="Group 29"/>
          <p:cNvGrpSpPr/>
          <p:nvPr/>
        </p:nvGrpSpPr>
        <p:grpSpPr>
          <a:xfrm>
            <a:off x="5862175" y="5575472"/>
            <a:ext cx="2449635" cy="2577442"/>
            <a:chOff x="0" y="0"/>
            <a:chExt cx="3266180" cy="3436589"/>
          </a:xfrm>
        </p:grpSpPr>
        <p:sp>
          <p:nvSpPr>
            <p:cNvPr id="30" name="Freeform 30"/>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3"/>
              <a:stretch>
                <a:fillRect l="-26557" r="-26557"/>
              </a:stretch>
            </a:blipFill>
          </p:spPr>
          <p:txBody>
            <a:bodyPr/>
            <a:lstStyle/>
            <a:p>
              <a:endParaRPr lang="en-US"/>
            </a:p>
          </p:txBody>
        </p:sp>
      </p:grpSp>
      <p:grpSp>
        <p:nvGrpSpPr>
          <p:cNvPr id="31" name="Group 31"/>
          <p:cNvGrpSpPr/>
          <p:nvPr/>
        </p:nvGrpSpPr>
        <p:grpSpPr>
          <a:xfrm>
            <a:off x="5862175" y="5575472"/>
            <a:ext cx="2449635" cy="2577442"/>
            <a:chOff x="0" y="0"/>
            <a:chExt cx="3266180" cy="3436589"/>
          </a:xfrm>
        </p:grpSpPr>
        <p:sp>
          <p:nvSpPr>
            <p:cNvPr id="32" name="Freeform 32"/>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4"/>
              <a:stretch>
                <a:fillRect l="-63" r="-62"/>
              </a:stretch>
            </a:blipFill>
          </p:spPr>
          <p:txBody>
            <a:bodyPr/>
            <a:lstStyle/>
            <a:p>
              <a:endParaRPr lang="en-US"/>
            </a:p>
          </p:txBody>
        </p:sp>
      </p:grpSp>
      <p:grpSp>
        <p:nvGrpSpPr>
          <p:cNvPr id="33" name="Group 33"/>
          <p:cNvGrpSpPr/>
          <p:nvPr/>
        </p:nvGrpSpPr>
        <p:grpSpPr>
          <a:xfrm>
            <a:off x="10357001" y="5606848"/>
            <a:ext cx="2449636" cy="2577443"/>
            <a:chOff x="0" y="0"/>
            <a:chExt cx="3266181" cy="3436591"/>
          </a:xfrm>
        </p:grpSpPr>
        <p:sp>
          <p:nvSpPr>
            <p:cNvPr id="34" name="Freeform 34"/>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5"/>
              <a:stretch>
                <a:fillRect l="-43944" r="-43943"/>
              </a:stretch>
            </a:blipFill>
          </p:spPr>
          <p:txBody>
            <a:bodyPr/>
            <a:lstStyle/>
            <a:p>
              <a:endParaRPr lang="en-US"/>
            </a:p>
          </p:txBody>
        </p:sp>
      </p:grpSp>
      <p:grpSp>
        <p:nvGrpSpPr>
          <p:cNvPr id="35" name="Group 35"/>
          <p:cNvGrpSpPr/>
          <p:nvPr/>
        </p:nvGrpSpPr>
        <p:grpSpPr>
          <a:xfrm>
            <a:off x="10357001" y="5606848"/>
            <a:ext cx="2449636" cy="2577443"/>
            <a:chOff x="0" y="0"/>
            <a:chExt cx="3266181" cy="3436591"/>
          </a:xfrm>
        </p:grpSpPr>
        <p:sp>
          <p:nvSpPr>
            <p:cNvPr id="36" name="Freeform 36"/>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6"/>
              <a:stretch>
                <a:fillRect l="-28913" r="-28912"/>
              </a:stretch>
            </a:blipFill>
          </p:spPr>
          <p:txBody>
            <a:bodyPr/>
            <a:lstStyle/>
            <a:p>
              <a:endParaRPr lang="en-US"/>
            </a:p>
          </p:txBody>
        </p:sp>
      </p:grpSp>
      <p:grpSp>
        <p:nvGrpSpPr>
          <p:cNvPr id="37" name="Group 37"/>
          <p:cNvGrpSpPr/>
          <p:nvPr/>
        </p:nvGrpSpPr>
        <p:grpSpPr>
          <a:xfrm>
            <a:off x="14922860" y="5610222"/>
            <a:ext cx="2446429" cy="2574069"/>
            <a:chOff x="0" y="0"/>
            <a:chExt cx="3261905" cy="3432092"/>
          </a:xfrm>
        </p:grpSpPr>
        <p:sp>
          <p:nvSpPr>
            <p:cNvPr id="38" name="Freeform 38"/>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7"/>
              <a:stretch>
                <a:fillRect l="-2608" r="-2609" b="-1"/>
              </a:stretch>
            </a:blipFill>
          </p:spPr>
          <p:txBody>
            <a:bodyPr/>
            <a:lstStyle/>
            <a:p>
              <a:endParaRPr lang="en-US"/>
            </a:p>
          </p:txBody>
        </p:sp>
      </p:grpSp>
      <p:grpSp>
        <p:nvGrpSpPr>
          <p:cNvPr id="39" name="Group 39"/>
          <p:cNvGrpSpPr/>
          <p:nvPr/>
        </p:nvGrpSpPr>
        <p:grpSpPr>
          <a:xfrm>
            <a:off x="14922860" y="5610222"/>
            <a:ext cx="2446429" cy="2574069"/>
            <a:chOff x="0" y="0"/>
            <a:chExt cx="3261905" cy="3432092"/>
          </a:xfrm>
        </p:grpSpPr>
        <p:sp>
          <p:nvSpPr>
            <p:cNvPr id="40" name="Freeform 40"/>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8"/>
              <a:stretch>
                <a:fillRect l="-43428" r="-43429" b="-1"/>
              </a:stretch>
            </a:blipFill>
          </p:spPr>
          <p:txBody>
            <a:bodyPr/>
            <a:lstStyle/>
            <a:p>
              <a:endParaRPr lang="en-US"/>
            </a:p>
          </p:txBody>
        </p:sp>
      </p:grpSp>
      <p:sp>
        <p:nvSpPr>
          <p:cNvPr id="41" name="TextBox 41"/>
          <p:cNvSpPr txBox="1"/>
          <p:nvPr/>
        </p:nvSpPr>
        <p:spPr>
          <a:xfrm>
            <a:off x="233046" y="8363151"/>
            <a:ext cx="443807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Michael Jordan</a:t>
            </a:r>
          </a:p>
        </p:txBody>
      </p:sp>
      <p:sp>
        <p:nvSpPr>
          <p:cNvPr id="42" name="TextBox 42"/>
          <p:cNvSpPr txBox="1"/>
          <p:nvPr/>
        </p:nvSpPr>
        <p:spPr>
          <a:xfrm>
            <a:off x="4755047" y="8325186"/>
            <a:ext cx="4538451"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Lady Gaga</a:t>
            </a:r>
          </a:p>
        </p:txBody>
      </p:sp>
      <p:sp>
        <p:nvSpPr>
          <p:cNvPr id="43" name="TextBox 43"/>
          <p:cNvSpPr txBox="1"/>
          <p:nvPr/>
        </p:nvSpPr>
        <p:spPr>
          <a:xfrm>
            <a:off x="8790436" y="8381517"/>
            <a:ext cx="5967240" cy="488595"/>
          </a:xfrm>
          <a:prstGeom prst="rect">
            <a:avLst/>
          </a:prstGeom>
        </p:spPr>
        <p:txBody>
          <a:bodyPr wrap="square" lIns="0" tIns="0" rIns="0" bIns="0" rtlCol="0" anchor="t">
            <a:spAutoFit/>
          </a:bodyPr>
          <a:lstStyle/>
          <a:p>
            <a:pPr algn="ctr">
              <a:lnSpc>
                <a:spcPts val="4000"/>
              </a:lnSpc>
            </a:pPr>
            <a:r>
              <a:rPr lang="en-US" sz="3200" dirty="0">
                <a:solidFill>
                  <a:srgbClr val="000000"/>
                </a:solidFill>
                <a:latin typeface="Rubik"/>
                <a:ea typeface="Rubik"/>
                <a:cs typeface="Rubik"/>
                <a:sym typeface="Rubik"/>
              </a:rPr>
              <a:t>Dwayne “The Rock” Johnson </a:t>
            </a:r>
          </a:p>
        </p:txBody>
      </p:sp>
      <p:sp>
        <p:nvSpPr>
          <p:cNvPr id="44" name="TextBox 44"/>
          <p:cNvSpPr txBox="1"/>
          <p:nvPr/>
        </p:nvSpPr>
        <p:spPr>
          <a:xfrm>
            <a:off x="14362980" y="8336324"/>
            <a:ext cx="3566190" cy="578982"/>
          </a:xfrm>
          <a:prstGeom prst="rect">
            <a:avLst/>
          </a:prstGeom>
        </p:spPr>
        <p:txBody>
          <a:bodyPr lIns="0" tIns="0" rIns="0" bIns="0" rtlCol="0" anchor="t">
            <a:spAutoFit/>
          </a:bodyPr>
          <a:lstStyle/>
          <a:p>
            <a:pPr algn="ctr">
              <a:lnSpc>
                <a:spcPts val="4623"/>
              </a:lnSpc>
            </a:pPr>
            <a:r>
              <a:rPr lang="en-US" sz="3699">
                <a:solidFill>
                  <a:srgbClr val="000000"/>
                </a:solidFill>
                <a:latin typeface="Rubik"/>
                <a:ea typeface="Rubik"/>
                <a:cs typeface="Rubik"/>
                <a:sym typeface="Rubik"/>
              </a:rPr>
              <a:t>Simone Biles </a:t>
            </a:r>
          </a:p>
        </p:txBody>
      </p:sp>
      <p:sp>
        <p:nvSpPr>
          <p:cNvPr id="45" name="Freeform 4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33046" y="509252"/>
            <a:ext cx="17526001" cy="1304671"/>
          </a:xfrm>
          <a:prstGeom prst="rect">
            <a:avLst/>
          </a:prstGeom>
        </p:spPr>
        <p:txBody>
          <a:bodyPr lIns="0" tIns="0" rIns="0" bIns="0" rtlCol="0" anchor="t">
            <a:spAutoFit/>
          </a:bodyPr>
          <a:lstStyle/>
          <a:p>
            <a:pPr algn="l">
              <a:lnSpc>
                <a:spcPts val="4981"/>
              </a:lnSpc>
            </a:pPr>
            <a:r>
              <a:rPr lang="en-US" sz="5400" b="1">
                <a:solidFill>
                  <a:srgbClr val="000000"/>
                </a:solidFill>
                <a:latin typeface="Gazpacho Bold"/>
                <a:ea typeface="Gazpacho Bold"/>
                <a:cs typeface="Gazpacho Bold"/>
                <a:sym typeface="Gazpacho Bold"/>
              </a:rPr>
              <a:t>Each of them achieved greatness in their lives through working hard and pursing their goals</a:t>
            </a:r>
          </a:p>
        </p:txBody>
      </p:sp>
      <p:grpSp>
        <p:nvGrpSpPr>
          <p:cNvPr id="5" name="Group 5"/>
          <p:cNvGrpSpPr/>
          <p:nvPr/>
        </p:nvGrpSpPr>
        <p:grpSpPr>
          <a:xfrm>
            <a:off x="1138210" y="1941361"/>
            <a:ext cx="2625148" cy="2762113"/>
            <a:chOff x="0" y="0"/>
            <a:chExt cx="3500197" cy="3682817"/>
          </a:xfrm>
        </p:grpSpPr>
        <p:sp>
          <p:nvSpPr>
            <p:cNvPr id="6" name="Freeform 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3"/>
              <a:stretch>
                <a:fillRect t="-1197" r="1" b="-1196"/>
              </a:stretch>
            </a:blipFill>
          </p:spPr>
          <p:txBody>
            <a:bodyPr/>
            <a:lstStyle/>
            <a:p>
              <a:endParaRPr lang="en-US"/>
            </a:p>
          </p:txBody>
        </p:sp>
      </p:grpSp>
      <p:grpSp>
        <p:nvGrpSpPr>
          <p:cNvPr id="7" name="Group 7"/>
          <p:cNvGrpSpPr/>
          <p:nvPr/>
        </p:nvGrpSpPr>
        <p:grpSpPr>
          <a:xfrm>
            <a:off x="1138210" y="1941361"/>
            <a:ext cx="2625148" cy="2762113"/>
            <a:chOff x="0" y="0"/>
            <a:chExt cx="3500197" cy="3682817"/>
          </a:xfrm>
        </p:grpSpPr>
        <p:sp>
          <p:nvSpPr>
            <p:cNvPr id="8" name="Freeform 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4"/>
              <a:stretch>
                <a:fillRect t="-20476" r="1" b="-20474"/>
              </a:stretch>
            </a:blipFill>
          </p:spPr>
          <p:txBody>
            <a:bodyPr/>
            <a:lstStyle/>
            <a:p>
              <a:endParaRPr lang="en-US"/>
            </a:p>
          </p:txBody>
        </p:sp>
      </p:grpSp>
      <p:grpSp>
        <p:nvGrpSpPr>
          <p:cNvPr id="9" name="Group 9"/>
          <p:cNvGrpSpPr/>
          <p:nvPr/>
        </p:nvGrpSpPr>
        <p:grpSpPr>
          <a:xfrm>
            <a:off x="5820126" y="2000903"/>
            <a:ext cx="2625148" cy="2762112"/>
            <a:chOff x="0" y="0"/>
            <a:chExt cx="3500197" cy="3682816"/>
          </a:xfrm>
        </p:grpSpPr>
        <p:sp>
          <p:nvSpPr>
            <p:cNvPr id="10" name="Freeform 1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5"/>
              <a:stretch>
                <a:fillRect t="-10354" r="1" b="-10353"/>
              </a:stretch>
            </a:blipFill>
          </p:spPr>
          <p:txBody>
            <a:bodyPr/>
            <a:lstStyle/>
            <a:p>
              <a:endParaRPr lang="en-US"/>
            </a:p>
          </p:txBody>
        </p:sp>
      </p:grpSp>
      <p:grpSp>
        <p:nvGrpSpPr>
          <p:cNvPr id="11" name="Group 11"/>
          <p:cNvGrpSpPr/>
          <p:nvPr/>
        </p:nvGrpSpPr>
        <p:grpSpPr>
          <a:xfrm>
            <a:off x="5820126" y="2000903"/>
            <a:ext cx="2625148" cy="2762112"/>
            <a:chOff x="0" y="0"/>
            <a:chExt cx="3500197" cy="3682816"/>
          </a:xfrm>
        </p:grpSpPr>
        <p:sp>
          <p:nvSpPr>
            <p:cNvPr id="12" name="Freeform 12"/>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6"/>
              <a:stretch>
                <a:fillRect t="-81" r="1" b="-79"/>
              </a:stretch>
            </a:blipFill>
          </p:spPr>
          <p:txBody>
            <a:bodyPr/>
            <a:lstStyle/>
            <a:p>
              <a:endParaRPr lang="en-US"/>
            </a:p>
          </p:txBody>
        </p:sp>
      </p:grpSp>
      <p:grpSp>
        <p:nvGrpSpPr>
          <p:cNvPr id="13" name="Group 13"/>
          <p:cNvGrpSpPr/>
          <p:nvPr/>
        </p:nvGrpSpPr>
        <p:grpSpPr>
          <a:xfrm>
            <a:off x="10299168" y="2000903"/>
            <a:ext cx="2625148" cy="2762112"/>
            <a:chOff x="0" y="0"/>
            <a:chExt cx="3500197" cy="3682816"/>
          </a:xfrm>
        </p:grpSpPr>
        <p:sp>
          <p:nvSpPr>
            <p:cNvPr id="14" name="Freeform 14"/>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7"/>
              <a:stretch>
                <a:fillRect t="-7285" r="1" b="-7283"/>
              </a:stretch>
            </a:blipFill>
          </p:spPr>
          <p:txBody>
            <a:bodyPr/>
            <a:lstStyle/>
            <a:p>
              <a:endParaRPr lang="en-US"/>
            </a:p>
          </p:txBody>
        </p:sp>
      </p:grpSp>
      <p:grpSp>
        <p:nvGrpSpPr>
          <p:cNvPr id="15" name="Group 15"/>
          <p:cNvGrpSpPr/>
          <p:nvPr/>
        </p:nvGrpSpPr>
        <p:grpSpPr>
          <a:xfrm>
            <a:off x="10299168" y="2000903"/>
            <a:ext cx="2625148" cy="2762112"/>
            <a:chOff x="0" y="0"/>
            <a:chExt cx="3500197" cy="3682816"/>
          </a:xfrm>
        </p:grpSpPr>
        <p:sp>
          <p:nvSpPr>
            <p:cNvPr id="16" name="Freeform 1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8"/>
              <a:stretch>
                <a:fillRect t="-301" r="1" b="-300"/>
              </a:stretch>
            </a:blipFill>
          </p:spPr>
          <p:txBody>
            <a:bodyPr/>
            <a:lstStyle/>
            <a:p>
              <a:endParaRPr lang="en-US"/>
            </a:p>
          </p:txBody>
        </p:sp>
      </p:grpSp>
      <p:grpSp>
        <p:nvGrpSpPr>
          <p:cNvPr id="17" name="Group 17"/>
          <p:cNvGrpSpPr/>
          <p:nvPr/>
        </p:nvGrpSpPr>
        <p:grpSpPr>
          <a:xfrm>
            <a:off x="14634152" y="2000903"/>
            <a:ext cx="2625148" cy="2762112"/>
            <a:chOff x="0" y="0"/>
            <a:chExt cx="3500197" cy="3682816"/>
          </a:xfrm>
        </p:grpSpPr>
        <p:sp>
          <p:nvSpPr>
            <p:cNvPr id="18" name="Freeform 1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9"/>
              <a:stretch>
                <a:fillRect l="-8909" r="-8907" b="1"/>
              </a:stretch>
            </a:blipFill>
          </p:spPr>
          <p:txBody>
            <a:bodyPr/>
            <a:lstStyle/>
            <a:p>
              <a:endParaRPr lang="en-US"/>
            </a:p>
          </p:txBody>
        </p:sp>
      </p:grpSp>
      <p:grpSp>
        <p:nvGrpSpPr>
          <p:cNvPr id="19" name="Group 19"/>
          <p:cNvGrpSpPr/>
          <p:nvPr/>
        </p:nvGrpSpPr>
        <p:grpSpPr>
          <a:xfrm>
            <a:off x="14634152" y="2000903"/>
            <a:ext cx="2625148" cy="2762112"/>
            <a:chOff x="0" y="0"/>
            <a:chExt cx="3500197" cy="3682816"/>
          </a:xfrm>
        </p:grpSpPr>
        <p:sp>
          <p:nvSpPr>
            <p:cNvPr id="20" name="Freeform 2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10"/>
              <a:stretch>
                <a:fillRect l="-28912" r="-28911" b="1"/>
              </a:stretch>
            </a:blipFill>
          </p:spPr>
          <p:txBody>
            <a:bodyPr/>
            <a:lstStyle/>
            <a:p>
              <a:endParaRPr lang="en-US"/>
            </a:p>
          </p:txBody>
        </p:sp>
      </p:grpSp>
      <p:sp>
        <p:nvSpPr>
          <p:cNvPr id="21" name="TextBox 21"/>
          <p:cNvSpPr txBox="1"/>
          <p:nvPr/>
        </p:nvSpPr>
        <p:spPr>
          <a:xfrm>
            <a:off x="576317"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Simu Liu</a:t>
            </a:r>
          </a:p>
        </p:txBody>
      </p:sp>
      <p:sp>
        <p:nvSpPr>
          <p:cNvPr id="22" name="TextBox 22"/>
          <p:cNvSpPr txBox="1"/>
          <p:nvPr/>
        </p:nvSpPr>
        <p:spPr>
          <a:xfrm>
            <a:off x="5327712"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Alessia Cara</a:t>
            </a:r>
          </a:p>
        </p:txBody>
      </p:sp>
      <p:sp>
        <p:nvSpPr>
          <p:cNvPr id="23" name="TextBox 23"/>
          <p:cNvSpPr txBox="1"/>
          <p:nvPr/>
        </p:nvSpPr>
        <p:spPr>
          <a:xfrm>
            <a:off x="9942643" y="4770959"/>
            <a:ext cx="3338198" cy="541655"/>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Terry Fox</a:t>
            </a:r>
          </a:p>
        </p:txBody>
      </p:sp>
      <p:sp>
        <p:nvSpPr>
          <p:cNvPr id="24" name="TextBox 24"/>
          <p:cNvSpPr txBox="1"/>
          <p:nvPr/>
        </p:nvSpPr>
        <p:spPr>
          <a:xfrm>
            <a:off x="14362980" y="4837229"/>
            <a:ext cx="3338198" cy="543075"/>
          </a:xfrm>
          <a:prstGeom prst="rect">
            <a:avLst/>
          </a:prstGeom>
        </p:spPr>
        <p:txBody>
          <a:bodyPr lIns="0" tIns="0" rIns="0" bIns="0" rtlCol="0" anchor="t">
            <a:spAutoFit/>
          </a:bodyPr>
          <a:lstStyle/>
          <a:p>
            <a:pPr algn="ctr">
              <a:lnSpc>
                <a:spcPts val="4320"/>
              </a:lnSpc>
            </a:pPr>
            <a:r>
              <a:rPr lang="en-US" sz="3456">
                <a:solidFill>
                  <a:srgbClr val="000000"/>
                </a:solidFill>
                <a:latin typeface="Rubik"/>
                <a:ea typeface="Rubik"/>
                <a:cs typeface="Rubik"/>
                <a:sym typeface="Rubik"/>
              </a:rPr>
              <a:t>Christine Sinclair </a:t>
            </a:r>
          </a:p>
        </p:txBody>
      </p:sp>
      <p:grpSp>
        <p:nvGrpSpPr>
          <p:cNvPr id="25" name="Group 25"/>
          <p:cNvGrpSpPr/>
          <p:nvPr/>
        </p:nvGrpSpPr>
        <p:grpSpPr>
          <a:xfrm>
            <a:off x="1167137" y="5453856"/>
            <a:ext cx="2568512" cy="2702522"/>
            <a:chOff x="0" y="0"/>
            <a:chExt cx="3424683" cy="3603363"/>
          </a:xfrm>
        </p:grpSpPr>
        <p:sp>
          <p:nvSpPr>
            <p:cNvPr id="26" name="Freeform 26"/>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1"/>
              <a:stretch>
                <a:fillRect t="-11752" b="-11752"/>
              </a:stretch>
            </a:blipFill>
          </p:spPr>
          <p:txBody>
            <a:bodyPr/>
            <a:lstStyle/>
            <a:p>
              <a:endParaRPr lang="en-US"/>
            </a:p>
          </p:txBody>
        </p:sp>
      </p:grpSp>
      <p:grpSp>
        <p:nvGrpSpPr>
          <p:cNvPr id="27" name="Group 27"/>
          <p:cNvGrpSpPr/>
          <p:nvPr/>
        </p:nvGrpSpPr>
        <p:grpSpPr>
          <a:xfrm>
            <a:off x="1167137" y="5453856"/>
            <a:ext cx="2568512" cy="2702522"/>
            <a:chOff x="0" y="0"/>
            <a:chExt cx="3424683" cy="3603363"/>
          </a:xfrm>
        </p:grpSpPr>
        <p:sp>
          <p:nvSpPr>
            <p:cNvPr id="28" name="Freeform 28"/>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2"/>
              <a:stretch>
                <a:fillRect l="-18" r="-18"/>
              </a:stretch>
            </a:blipFill>
          </p:spPr>
          <p:txBody>
            <a:bodyPr/>
            <a:lstStyle/>
            <a:p>
              <a:endParaRPr lang="en-US"/>
            </a:p>
          </p:txBody>
        </p:sp>
      </p:grpSp>
      <p:grpSp>
        <p:nvGrpSpPr>
          <p:cNvPr id="29" name="Group 29"/>
          <p:cNvGrpSpPr/>
          <p:nvPr/>
        </p:nvGrpSpPr>
        <p:grpSpPr>
          <a:xfrm>
            <a:off x="5862175" y="5575472"/>
            <a:ext cx="2449635" cy="2577442"/>
            <a:chOff x="0" y="0"/>
            <a:chExt cx="3266180" cy="3436589"/>
          </a:xfrm>
        </p:grpSpPr>
        <p:sp>
          <p:nvSpPr>
            <p:cNvPr id="30" name="Freeform 30"/>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3"/>
              <a:stretch>
                <a:fillRect l="-26557" r="-26557"/>
              </a:stretch>
            </a:blipFill>
          </p:spPr>
          <p:txBody>
            <a:bodyPr/>
            <a:lstStyle/>
            <a:p>
              <a:endParaRPr lang="en-US"/>
            </a:p>
          </p:txBody>
        </p:sp>
      </p:grpSp>
      <p:grpSp>
        <p:nvGrpSpPr>
          <p:cNvPr id="31" name="Group 31"/>
          <p:cNvGrpSpPr/>
          <p:nvPr/>
        </p:nvGrpSpPr>
        <p:grpSpPr>
          <a:xfrm>
            <a:off x="5862175" y="5575472"/>
            <a:ext cx="2449635" cy="2577442"/>
            <a:chOff x="0" y="0"/>
            <a:chExt cx="3266180" cy="3436589"/>
          </a:xfrm>
        </p:grpSpPr>
        <p:sp>
          <p:nvSpPr>
            <p:cNvPr id="32" name="Freeform 32"/>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4"/>
              <a:stretch>
                <a:fillRect l="-63" r="-62"/>
              </a:stretch>
            </a:blipFill>
          </p:spPr>
          <p:txBody>
            <a:bodyPr/>
            <a:lstStyle/>
            <a:p>
              <a:endParaRPr lang="en-US"/>
            </a:p>
          </p:txBody>
        </p:sp>
      </p:grpSp>
      <p:grpSp>
        <p:nvGrpSpPr>
          <p:cNvPr id="33" name="Group 33"/>
          <p:cNvGrpSpPr/>
          <p:nvPr/>
        </p:nvGrpSpPr>
        <p:grpSpPr>
          <a:xfrm>
            <a:off x="10357001" y="5606848"/>
            <a:ext cx="2449636" cy="2577443"/>
            <a:chOff x="0" y="0"/>
            <a:chExt cx="3266181" cy="3436591"/>
          </a:xfrm>
        </p:grpSpPr>
        <p:sp>
          <p:nvSpPr>
            <p:cNvPr id="34" name="Freeform 34"/>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5"/>
              <a:stretch>
                <a:fillRect l="-43944" r="-43943"/>
              </a:stretch>
            </a:blipFill>
          </p:spPr>
          <p:txBody>
            <a:bodyPr/>
            <a:lstStyle/>
            <a:p>
              <a:endParaRPr lang="en-US"/>
            </a:p>
          </p:txBody>
        </p:sp>
      </p:grpSp>
      <p:grpSp>
        <p:nvGrpSpPr>
          <p:cNvPr id="35" name="Group 35"/>
          <p:cNvGrpSpPr/>
          <p:nvPr/>
        </p:nvGrpSpPr>
        <p:grpSpPr>
          <a:xfrm>
            <a:off x="10357001" y="5606848"/>
            <a:ext cx="2449636" cy="2577443"/>
            <a:chOff x="0" y="0"/>
            <a:chExt cx="3266181" cy="3436591"/>
          </a:xfrm>
        </p:grpSpPr>
        <p:sp>
          <p:nvSpPr>
            <p:cNvPr id="36" name="Freeform 36"/>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6"/>
              <a:stretch>
                <a:fillRect l="-28913" r="-28912"/>
              </a:stretch>
            </a:blipFill>
          </p:spPr>
          <p:txBody>
            <a:bodyPr/>
            <a:lstStyle/>
            <a:p>
              <a:endParaRPr lang="en-US"/>
            </a:p>
          </p:txBody>
        </p:sp>
      </p:grpSp>
      <p:grpSp>
        <p:nvGrpSpPr>
          <p:cNvPr id="37" name="Group 37"/>
          <p:cNvGrpSpPr/>
          <p:nvPr/>
        </p:nvGrpSpPr>
        <p:grpSpPr>
          <a:xfrm>
            <a:off x="14922860" y="5610222"/>
            <a:ext cx="2446429" cy="2574069"/>
            <a:chOff x="0" y="0"/>
            <a:chExt cx="3261905" cy="3432092"/>
          </a:xfrm>
        </p:grpSpPr>
        <p:sp>
          <p:nvSpPr>
            <p:cNvPr id="38" name="Freeform 38"/>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7"/>
              <a:stretch>
                <a:fillRect l="-2608" r="-2609" b="-1"/>
              </a:stretch>
            </a:blipFill>
          </p:spPr>
          <p:txBody>
            <a:bodyPr/>
            <a:lstStyle/>
            <a:p>
              <a:endParaRPr lang="en-US"/>
            </a:p>
          </p:txBody>
        </p:sp>
      </p:grpSp>
      <p:grpSp>
        <p:nvGrpSpPr>
          <p:cNvPr id="39" name="Group 39"/>
          <p:cNvGrpSpPr/>
          <p:nvPr/>
        </p:nvGrpSpPr>
        <p:grpSpPr>
          <a:xfrm>
            <a:off x="14922860" y="5610222"/>
            <a:ext cx="2446429" cy="2574069"/>
            <a:chOff x="0" y="0"/>
            <a:chExt cx="3261905" cy="3432092"/>
          </a:xfrm>
        </p:grpSpPr>
        <p:sp>
          <p:nvSpPr>
            <p:cNvPr id="40" name="Freeform 40"/>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8"/>
              <a:stretch>
                <a:fillRect l="-43428" r="-43429" b="-1"/>
              </a:stretch>
            </a:blipFill>
          </p:spPr>
          <p:txBody>
            <a:bodyPr/>
            <a:lstStyle/>
            <a:p>
              <a:endParaRPr lang="en-US"/>
            </a:p>
          </p:txBody>
        </p:sp>
      </p:grpSp>
      <p:sp>
        <p:nvSpPr>
          <p:cNvPr id="41" name="TextBox 41"/>
          <p:cNvSpPr txBox="1"/>
          <p:nvPr/>
        </p:nvSpPr>
        <p:spPr>
          <a:xfrm>
            <a:off x="233046" y="8363151"/>
            <a:ext cx="443807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Michael Jordan</a:t>
            </a:r>
          </a:p>
        </p:txBody>
      </p:sp>
      <p:sp>
        <p:nvSpPr>
          <p:cNvPr id="42" name="TextBox 42"/>
          <p:cNvSpPr txBox="1"/>
          <p:nvPr/>
        </p:nvSpPr>
        <p:spPr>
          <a:xfrm>
            <a:off x="4755047" y="8325186"/>
            <a:ext cx="4538451"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Lady Gaga</a:t>
            </a:r>
          </a:p>
        </p:txBody>
      </p:sp>
      <p:sp>
        <p:nvSpPr>
          <p:cNvPr id="43" name="TextBox 43"/>
          <p:cNvSpPr txBox="1"/>
          <p:nvPr/>
        </p:nvSpPr>
        <p:spPr>
          <a:xfrm>
            <a:off x="8665910" y="8332427"/>
            <a:ext cx="5613145" cy="488595"/>
          </a:xfrm>
          <a:prstGeom prst="rect">
            <a:avLst/>
          </a:prstGeom>
        </p:spPr>
        <p:txBody>
          <a:bodyPr wrap="square" lIns="0" tIns="0" rIns="0" bIns="0" rtlCol="0" anchor="t">
            <a:spAutoFit/>
          </a:bodyPr>
          <a:lstStyle/>
          <a:p>
            <a:pPr algn="ctr">
              <a:lnSpc>
                <a:spcPts val="4000"/>
              </a:lnSpc>
            </a:pPr>
            <a:r>
              <a:rPr lang="en-US" sz="3200" dirty="0">
                <a:solidFill>
                  <a:srgbClr val="000000"/>
                </a:solidFill>
                <a:latin typeface="Rubik"/>
                <a:ea typeface="Rubik"/>
                <a:cs typeface="Rubik"/>
                <a:sym typeface="Rubik"/>
              </a:rPr>
              <a:t>Dwayne “The Rock” Johnson </a:t>
            </a:r>
          </a:p>
        </p:txBody>
      </p:sp>
      <p:sp>
        <p:nvSpPr>
          <p:cNvPr id="44" name="TextBox 44"/>
          <p:cNvSpPr txBox="1"/>
          <p:nvPr/>
        </p:nvSpPr>
        <p:spPr>
          <a:xfrm>
            <a:off x="14362980" y="8336324"/>
            <a:ext cx="3566190" cy="578982"/>
          </a:xfrm>
          <a:prstGeom prst="rect">
            <a:avLst/>
          </a:prstGeom>
        </p:spPr>
        <p:txBody>
          <a:bodyPr lIns="0" tIns="0" rIns="0" bIns="0" rtlCol="0" anchor="t">
            <a:spAutoFit/>
          </a:bodyPr>
          <a:lstStyle/>
          <a:p>
            <a:pPr algn="ctr">
              <a:lnSpc>
                <a:spcPts val="4623"/>
              </a:lnSpc>
            </a:pPr>
            <a:r>
              <a:rPr lang="en-US" sz="3699">
                <a:solidFill>
                  <a:srgbClr val="000000"/>
                </a:solidFill>
                <a:latin typeface="Rubik"/>
                <a:ea typeface="Rubik"/>
                <a:cs typeface="Rubik"/>
                <a:sym typeface="Rubik"/>
              </a:rPr>
              <a:t>Simone Biles </a:t>
            </a:r>
          </a:p>
        </p:txBody>
      </p:sp>
      <p:sp>
        <p:nvSpPr>
          <p:cNvPr id="45" name="Freeform 4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33046" y="404477"/>
            <a:ext cx="17696124" cy="1249934"/>
          </a:xfrm>
          <a:prstGeom prst="rect">
            <a:avLst/>
          </a:prstGeom>
        </p:spPr>
        <p:txBody>
          <a:bodyPr lIns="0" tIns="0" rIns="0" bIns="0" rtlCol="0" anchor="t">
            <a:spAutoFit/>
          </a:bodyPr>
          <a:lstStyle/>
          <a:p>
            <a:pPr algn="l">
              <a:lnSpc>
                <a:spcPts val="4888"/>
              </a:lnSpc>
            </a:pPr>
            <a:r>
              <a:rPr lang="en-US" sz="4400" b="1">
                <a:solidFill>
                  <a:srgbClr val="000000"/>
                </a:solidFill>
                <a:latin typeface="Gazpacho Bold"/>
                <a:ea typeface="Gazpacho Bold"/>
                <a:cs typeface="Gazpacho Bold"/>
                <a:sym typeface="Gazpacho Bold"/>
              </a:rPr>
              <a:t>Each of them have had some form of failure in their lives that they have had to work to overcome.</a:t>
            </a:r>
          </a:p>
        </p:txBody>
      </p:sp>
      <p:grpSp>
        <p:nvGrpSpPr>
          <p:cNvPr id="5" name="Group 5"/>
          <p:cNvGrpSpPr/>
          <p:nvPr/>
        </p:nvGrpSpPr>
        <p:grpSpPr>
          <a:xfrm>
            <a:off x="1138210" y="1941361"/>
            <a:ext cx="2625148" cy="2762113"/>
            <a:chOff x="0" y="0"/>
            <a:chExt cx="3500197" cy="3682817"/>
          </a:xfrm>
        </p:grpSpPr>
        <p:sp>
          <p:nvSpPr>
            <p:cNvPr id="6" name="Freeform 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3"/>
              <a:stretch>
                <a:fillRect t="-1197" r="1" b="-1196"/>
              </a:stretch>
            </a:blipFill>
          </p:spPr>
          <p:txBody>
            <a:bodyPr/>
            <a:lstStyle/>
            <a:p>
              <a:endParaRPr lang="en-US"/>
            </a:p>
          </p:txBody>
        </p:sp>
      </p:grpSp>
      <p:grpSp>
        <p:nvGrpSpPr>
          <p:cNvPr id="7" name="Group 7"/>
          <p:cNvGrpSpPr/>
          <p:nvPr/>
        </p:nvGrpSpPr>
        <p:grpSpPr>
          <a:xfrm>
            <a:off x="1138210" y="1941361"/>
            <a:ext cx="2625148" cy="2762113"/>
            <a:chOff x="0" y="0"/>
            <a:chExt cx="3500197" cy="3682817"/>
          </a:xfrm>
        </p:grpSpPr>
        <p:sp>
          <p:nvSpPr>
            <p:cNvPr id="8" name="Freeform 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4"/>
              <a:stretch>
                <a:fillRect t="-20476" r="1" b="-20474"/>
              </a:stretch>
            </a:blipFill>
          </p:spPr>
          <p:txBody>
            <a:bodyPr/>
            <a:lstStyle/>
            <a:p>
              <a:endParaRPr lang="en-US"/>
            </a:p>
          </p:txBody>
        </p:sp>
      </p:grpSp>
      <p:grpSp>
        <p:nvGrpSpPr>
          <p:cNvPr id="9" name="Group 9"/>
          <p:cNvGrpSpPr/>
          <p:nvPr/>
        </p:nvGrpSpPr>
        <p:grpSpPr>
          <a:xfrm>
            <a:off x="5820126" y="2000903"/>
            <a:ext cx="2625148" cy="2762112"/>
            <a:chOff x="0" y="0"/>
            <a:chExt cx="3500197" cy="3682816"/>
          </a:xfrm>
        </p:grpSpPr>
        <p:sp>
          <p:nvSpPr>
            <p:cNvPr id="10" name="Freeform 1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5"/>
              <a:stretch>
                <a:fillRect t="-10354" r="1" b="-10353"/>
              </a:stretch>
            </a:blipFill>
          </p:spPr>
          <p:txBody>
            <a:bodyPr/>
            <a:lstStyle/>
            <a:p>
              <a:endParaRPr lang="en-US"/>
            </a:p>
          </p:txBody>
        </p:sp>
      </p:grpSp>
      <p:grpSp>
        <p:nvGrpSpPr>
          <p:cNvPr id="11" name="Group 11"/>
          <p:cNvGrpSpPr/>
          <p:nvPr/>
        </p:nvGrpSpPr>
        <p:grpSpPr>
          <a:xfrm>
            <a:off x="5820126" y="2000903"/>
            <a:ext cx="2625148" cy="2762112"/>
            <a:chOff x="0" y="0"/>
            <a:chExt cx="3500197" cy="3682816"/>
          </a:xfrm>
        </p:grpSpPr>
        <p:sp>
          <p:nvSpPr>
            <p:cNvPr id="12" name="Freeform 12"/>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6"/>
              <a:stretch>
                <a:fillRect t="-81" r="1" b="-79"/>
              </a:stretch>
            </a:blipFill>
          </p:spPr>
          <p:txBody>
            <a:bodyPr/>
            <a:lstStyle/>
            <a:p>
              <a:endParaRPr lang="en-US"/>
            </a:p>
          </p:txBody>
        </p:sp>
      </p:grpSp>
      <p:grpSp>
        <p:nvGrpSpPr>
          <p:cNvPr id="13" name="Group 13"/>
          <p:cNvGrpSpPr/>
          <p:nvPr/>
        </p:nvGrpSpPr>
        <p:grpSpPr>
          <a:xfrm>
            <a:off x="10299168" y="2000903"/>
            <a:ext cx="2625148" cy="2762112"/>
            <a:chOff x="0" y="0"/>
            <a:chExt cx="3500197" cy="3682816"/>
          </a:xfrm>
        </p:grpSpPr>
        <p:sp>
          <p:nvSpPr>
            <p:cNvPr id="14" name="Freeform 14"/>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7"/>
              <a:stretch>
                <a:fillRect t="-7285" r="1" b="-7283"/>
              </a:stretch>
            </a:blipFill>
          </p:spPr>
          <p:txBody>
            <a:bodyPr/>
            <a:lstStyle/>
            <a:p>
              <a:endParaRPr lang="en-US"/>
            </a:p>
          </p:txBody>
        </p:sp>
      </p:grpSp>
      <p:grpSp>
        <p:nvGrpSpPr>
          <p:cNvPr id="15" name="Group 15"/>
          <p:cNvGrpSpPr/>
          <p:nvPr/>
        </p:nvGrpSpPr>
        <p:grpSpPr>
          <a:xfrm>
            <a:off x="10299168" y="2000903"/>
            <a:ext cx="2625148" cy="2762112"/>
            <a:chOff x="0" y="0"/>
            <a:chExt cx="3500197" cy="3682816"/>
          </a:xfrm>
        </p:grpSpPr>
        <p:sp>
          <p:nvSpPr>
            <p:cNvPr id="16" name="Freeform 1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8"/>
              <a:stretch>
                <a:fillRect t="-301" r="1" b="-300"/>
              </a:stretch>
            </a:blipFill>
          </p:spPr>
          <p:txBody>
            <a:bodyPr/>
            <a:lstStyle/>
            <a:p>
              <a:endParaRPr lang="en-US"/>
            </a:p>
          </p:txBody>
        </p:sp>
      </p:grpSp>
      <p:grpSp>
        <p:nvGrpSpPr>
          <p:cNvPr id="17" name="Group 17"/>
          <p:cNvGrpSpPr/>
          <p:nvPr/>
        </p:nvGrpSpPr>
        <p:grpSpPr>
          <a:xfrm>
            <a:off x="14634152" y="2000903"/>
            <a:ext cx="2625148" cy="2762112"/>
            <a:chOff x="0" y="0"/>
            <a:chExt cx="3500197" cy="3682816"/>
          </a:xfrm>
        </p:grpSpPr>
        <p:sp>
          <p:nvSpPr>
            <p:cNvPr id="18" name="Freeform 1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9"/>
              <a:stretch>
                <a:fillRect l="-8909" r="-8907" b="1"/>
              </a:stretch>
            </a:blipFill>
          </p:spPr>
          <p:txBody>
            <a:bodyPr/>
            <a:lstStyle/>
            <a:p>
              <a:endParaRPr lang="en-US"/>
            </a:p>
          </p:txBody>
        </p:sp>
      </p:grpSp>
      <p:grpSp>
        <p:nvGrpSpPr>
          <p:cNvPr id="19" name="Group 19"/>
          <p:cNvGrpSpPr/>
          <p:nvPr/>
        </p:nvGrpSpPr>
        <p:grpSpPr>
          <a:xfrm>
            <a:off x="14634152" y="2000903"/>
            <a:ext cx="2625148" cy="2762112"/>
            <a:chOff x="0" y="0"/>
            <a:chExt cx="3500197" cy="3682816"/>
          </a:xfrm>
        </p:grpSpPr>
        <p:sp>
          <p:nvSpPr>
            <p:cNvPr id="20" name="Freeform 2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10"/>
              <a:stretch>
                <a:fillRect l="-28912" r="-28911" b="1"/>
              </a:stretch>
            </a:blipFill>
          </p:spPr>
          <p:txBody>
            <a:bodyPr/>
            <a:lstStyle/>
            <a:p>
              <a:endParaRPr lang="en-US"/>
            </a:p>
          </p:txBody>
        </p:sp>
      </p:grpSp>
      <p:sp>
        <p:nvSpPr>
          <p:cNvPr id="21" name="TextBox 21"/>
          <p:cNvSpPr txBox="1"/>
          <p:nvPr/>
        </p:nvSpPr>
        <p:spPr>
          <a:xfrm>
            <a:off x="576317"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Simu Liu</a:t>
            </a:r>
          </a:p>
        </p:txBody>
      </p:sp>
      <p:sp>
        <p:nvSpPr>
          <p:cNvPr id="22" name="TextBox 22"/>
          <p:cNvSpPr txBox="1"/>
          <p:nvPr/>
        </p:nvSpPr>
        <p:spPr>
          <a:xfrm>
            <a:off x="5327712"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Alessia Cara</a:t>
            </a:r>
          </a:p>
        </p:txBody>
      </p:sp>
      <p:sp>
        <p:nvSpPr>
          <p:cNvPr id="23" name="TextBox 23"/>
          <p:cNvSpPr txBox="1"/>
          <p:nvPr/>
        </p:nvSpPr>
        <p:spPr>
          <a:xfrm>
            <a:off x="9942643" y="4770959"/>
            <a:ext cx="3338198" cy="541655"/>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Terry Fox</a:t>
            </a:r>
          </a:p>
        </p:txBody>
      </p:sp>
      <p:sp>
        <p:nvSpPr>
          <p:cNvPr id="24" name="TextBox 24"/>
          <p:cNvSpPr txBox="1"/>
          <p:nvPr/>
        </p:nvSpPr>
        <p:spPr>
          <a:xfrm>
            <a:off x="14362980" y="4837229"/>
            <a:ext cx="3338198" cy="543075"/>
          </a:xfrm>
          <a:prstGeom prst="rect">
            <a:avLst/>
          </a:prstGeom>
        </p:spPr>
        <p:txBody>
          <a:bodyPr lIns="0" tIns="0" rIns="0" bIns="0" rtlCol="0" anchor="t">
            <a:spAutoFit/>
          </a:bodyPr>
          <a:lstStyle/>
          <a:p>
            <a:pPr algn="ctr">
              <a:lnSpc>
                <a:spcPts val="4320"/>
              </a:lnSpc>
            </a:pPr>
            <a:r>
              <a:rPr lang="en-US" sz="3456">
                <a:solidFill>
                  <a:srgbClr val="000000"/>
                </a:solidFill>
                <a:latin typeface="Rubik"/>
                <a:ea typeface="Rubik"/>
                <a:cs typeface="Rubik"/>
                <a:sym typeface="Rubik"/>
              </a:rPr>
              <a:t>Christine Sinclair </a:t>
            </a:r>
          </a:p>
        </p:txBody>
      </p:sp>
      <p:grpSp>
        <p:nvGrpSpPr>
          <p:cNvPr id="25" name="Group 25"/>
          <p:cNvGrpSpPr/>
          <p:nvPr/>
        </p:nvGrpSpPr>
        <p:grpSpPr>
          <a:xfrm>
            <a:off x="1167137" y="5453856"/>
            <a:ext cx="2568512" cy="2702522"/>
            <a:chOff x="0" y="0"/>
            <a:chExt cx="3424683" cy="3603363"/>
          </a:xfrm>
        </p:grpSpPr>
        <p:sp>
          <p:nvSpPr>
            <p:cNvPr id="26" name="Freeform 26"/>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1"/>
              <a:stretch>
                <a:fillRect t="-11752" b="-11752"/>
              </a:stretch>
            </a:blipFill>
          </p:spPr>
          <p:txBody>
            <a:bodyPr/>
            <a:lstStyle/>
            <a:p>
              <a:endParaRPr lang="en-US"/>
            </a:p>
          </p:txBody>
        </p:sp>
      </p:grpSp>
      <p:grpSp>
        <p:nvGrpSpPr>
          <p:cNvPr id="27" name="Group 27"/>
          <p:cNvGrpSpPr/>
          <p:nvPr/>
        </p:nvGrpSpPr>
        <p:grpSpPr>
          <a:xfrm>
            <a:off x="1167137" y="5453856"/>
            <a:ext cx="2568512" cy="2702522"/>
            <a:chOff x="0" y="0"/>
            <a:chExt cx="3424683" cy="3603363"/>
          </a:xfrm>
        </p:grpSpPr>
        <p:sp>
          <p:nvSpPr>
            <p:cNvPr id="28" name="Freeform 28"/>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2"/>
              <a:stretch>
                <a:fillRect l="-18" r="-18"/>
              </a:stretch>
            </a:blipFill>
          </p:spPr>
          <p:txBody>
            <a:bodyPr/>
            <a:lstStyle/>
            <a:p>
              <a:endParaRPr lang="en-US"/>
            </a:p>
          </p:txBody>
        </p:sp>
      </p:grpSp>
      <p:grpSp>
        <p:nvGrpSpPr>
          <p:cNvPr id="29" name="Group 29"/>
          <p:cNvGrpSpPr/>
          <p:nvPr/>
        </p:nvGrpSpPr>
        <p:grpSpPr>
          <a:xfrm>
            <a:off x="5862175" y="5575472"/>
            <a:ext cx="2449635" cy="2577442"/>
            <a:chOff x="0" y="0"/>
            <a:chExt cx="3266180" cy="3436589"/>
          </a:xfrm>
        </p:grpSpPr>
        <p:sp>
          <p:nvSpPr>
            <p:cNvPr id="30" name="Freeform 30"/>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3"/>
              <a:stretch>
                <a:fillRect l="-26557" r="-26557"/>
              </a:stretch>
            </a:blipFill>
          </p:spPr>
          <p:txBody>
            <a:bodyPr/>
            <a:lstStyle/>
            <a:p>
              <a:endParaRPr lang="en-US"/>
            </a:p>
          </p:txBody>
        </p:sp>
      </p:grpSp>
      <p:grpSp>
        <p:nvGrpSpPr>
          <p:cNvPr id="31" name="Group 31"/>
          <p:cNvGrpSpPr/>
          <p:nvPr/>
        </p:nvGrpSpPr>
        <p:grpSpPr>
          <a:xfrm>
            <a:off x="5862175" y="5575472"/>
            <a:ext cx="2449635" cy="2577442"/>
            <a:chOff x="0" y="0"/>
            <a:chExt cx="3266180" cy="3436589"/>
          </a:xfrm>
        </p:grpSpPr>
        <p:sp>
          <p:nvSpPr>
            <p:cNvPr id="32" name="Freeform 32"/>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4"/>
              <a:stretch>
                <a:fillRect l="-63" r="-62"/>
              </a:stretch>
            </a:blipFill>
          </p:spPr>
          <p:txBody>
            <a:bodyPr/>
            <a:lstStyle/>
            <a:p>
              <a:endParaRPr lang="en-US"/>
            </a:p>
          </p:txBody>
        </p:sp>
      </p:grpSp>
      <p:grpSp>
        <p:nvGrpSpPr>
          <p:cNvPr id="33" name="Group 33"/>
          <p:cNvGrpSpPr/>
          <p:nvPr/>
        </p:nvGrpSpPr>
        <p:grpSpPr>
          <a:xfrm>
            <a:off x="10357001" y="5606848"/>
            <a:ext cx="2449636" cy="2577443"/>
            <a:chOff x="0" y="0"/>
            <a:chExt cx="3266181" cy="3436591"/>
          </a:xfrm>
        </p:grpSpPr>
        <p:sp>
          <p:nvSpPr>
            <p:cNvPr id="34" name="Freeform 34"/>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5"/>
              <a:stretch>
                <a:fillRect l="-43944" r="-43943"/>
              </a:stretch>
            </a:blipFill>
          </p:spPr>
          <p:txBody>
            <a:bodyPr/>
            <a:lstStyle/>
            <a:p>
              <a:endParaRPr lang="en-US"/>
            </a:p>
          </p:txBody>
        </p:sp>
      </p:grpSp>
      <p:grpSp>
        <p:nvGrpSpPr>
          <p:cNvPr id="35" name="Group 35"/>
          <p:cNvGrpSpPr/>
          <p:nvPr/>
        </p:nvGrpSpPr>
        <p:grpSpPr>
          <a:xfrm>
            <a:off x="10357001" y="5606848"/>
            <a:ext cx="2449636" cy="2577443"/>
            <a:chOff x="0" y="0"/>
            <a:chExt cx="3266181" cy="3436591"/>
          </a:xfrm>
        </p:grpSpPr>
        <p:sp>
          <p:nvSpPr>
            <p:cNvPr id="36" name="Freeform 36"/>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6"/>
              <a:stretch>
                <a:fillRect l="-28913" r="-28912"/>
              </a:stretch>
            </a:blipFill>
          </p:spPr>
          <p:txBody>
            <a:bodyPr/>
            <a:lstStyle/>
            <a:p>
              <a:endParaRPr lang="en-US"/>
            </a:p>
          </p:txBody>
        </p:sp>
      </p:grpSp>
      <p:grpSp>
        <p:nvGrpSpPr>
          <p:cNvPr id="37" name="Group 37"/>
          <p:cNvGrpSpPr/>
          <p:nvPr/>
        </p:nvGrpSpPr>
        <p:grpSpPr>
          <a:xfrm>
            <a:off x="14922860" y="5610222"/>
            <a:ext cx="2446429" cy="2574069"/>
            <a:chOff x="0" y="0"/>
            <a:chExt cx="3261905" cy="3432092"/>
          </a:xfrm>
        </p:grpSpPr>
        <p:sp>
          <p:nvSpPr>
            <p:cNvPr id="38" name="Freeform 38"/>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7"/>
              <a:stretch>
                <a:fillRect l="-2608" r="-2609" b="-1"/>
              </a:stretch>
            </a:blipFill>
          </p:spPr>
          <p:txBody>
            <a:bodyPr/>
            <a:lstStyle/>
            <a:p>
              <a:endParaRPr lang="en-US"/>
            </a:p>
          </p:txBody>
        </p:sp>
      </p:grpSp>
      <p:grpSp>
        <p:nvGrpSpPr>
          <p:cNvPr id="39" name="Group 39"/>
          <p:cNvGrpSpPr/>
          <p:nvPr/>
        </p:nvGrpSpPr>
        <p:grpSpPr>
          <a:xfrm>
            <a:off x="14922860" y="5610222"/>
            <a:ext cx="2446429" cy="2574069"/>
            <a:chOff x="0" y="0"/>
            <a:chExt cx="3261905" cy="3432092"/>
          </a:xfrm>
        </p:grpSpPr>
        <p:sp>
          <p:nvSpPr>
            <p:cNvPr id="40" name="Freeform 40"/>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8"/>
              <a:stretch>
                <a:fillRect l="-43428" r="-43429" b="-1"/>
              </a:stretch>
            </a:blipFill>
          </p:spPr>
          <p:txBody>
            <a:bodyPr/>
            <a:lstStyle/>
            <a:p>
              <a:endParaRPr lang="en-US"/>
            </a:p>
          </p:txBody>
        </p:sp>
      </p:grpSp>
      <p:sp>
        <p:nvSpPr>
          <p:cNvPr id="41" name="TextBox 41"/>
          <p:cNvSpPr txBox="1"/>
          <p:nvPr/>
        </p:nvSpPr>
        <p:spPr>
          <a:xfrm>
            <a:off x="233046" y="8363151"/>
            <a:ext cx="443807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Michael Jordan</a:t>
            </a:r>
          </a:p>
        </p:txBody>
      </p:sp>
      <p:sp>
        <p:nvSpPr>
          <p:cNvPr id="42" name="TextBox 42"/>
          <p:cNvSpPr txBox="1"/>
          <p:nvPr/>
        </p:nvSpPr>
        <p:spPr>
          <a:xfrm>
            <a:off x="4755047" y="8325186"/>
            <a:ext cx="4538451"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Lady Gaga</a:t>
            </a:r>
          </a:p>
        </p:txBody>
      </p:sp>
      <p:sp>
        <p:nvSpPr>
          <p:cNvPr id="43" name="TextBox 43"/>
          <p:cNvSpPr txBox="1"/>
          <p:nvPr/>
        </p:nvSpPr>
        <p:spPr>
          <a:xfrm>
            <a:off x="8762192" y="8356562"/>
            <a:ext cx="5613145" cy="488595"/>
          </a:xfrm>
          <a:prstGeom prst="rect">
            <a:avLst/>
          </a:prstGeom>
        </p:spPr>
        <p:txBody>
          <a:bodyPr wrap="square" lIns="0" tIns="0" rIns="0" bIns="0" rtlCol="0" anchor="t">
            <a:spAutoFit/>
          </a:bodyPr>
          <a:lstStyle/>
          <a:p>
            <a:pPr algn="ctr">
              <a:lnSpc>
                <a:spcPts val="4000"/>
              </a:lnSpc>
            </a:pPr>
            <a:r>
              <a:rPr lang="en-US" sz="3200" dirty="0">
                <a:solidFill>
                  <a:srgbClr val="000000"/>
                </a:solidFill>
                <a:latin typeface="Rubik"/>
                <a:ea typeface="Rubik"/>
                <a:cs typeface="Rubik"/>
                <a:sym typeface="Rubik"/>
              </a:rPr>
              <a:t>Dwayne “The Rock” Johnson </a:t>
            </a:r>
          </a:p>
        </p:txBody>
      </p:sp>
      <p:sp>
        <p:nvSpPr>
          <p:cNvPr id="44" name="TextBox 44"/>
          <p:cNvSpPr txBox="1"/>
          <p:nvPr/>
        </p:nvSpPr>
        <p:spPr>
          <a:xfrm>
            <a:off x="14362980" y="8336324"/>
            <a:ext cx="3566190" cy="578982"/>
          </a:xfrm>
          <a:prstGeom prst="rect">
            <a:avLst/>
          </a:prstGeom>
        </p:spPr>
        <p:txBody>
          <a:bodyPr lIns="0" tIns="0" rIns="0" bIns="0" rtlCol="0" anchor="t">
            <a:spAutoFit/>
          </a:bodyPr>
          <a:lstStyle/>
          <a:p>
            <a:pPr algn="ctr">
              <a:lnSpc>
                <a:spcPts val="4623"/>
              </a:lnSpc>
            </a:pPr>
            <a:r>
              <a:rPr lang="en-US" sz="3699">
                <a:solidFill>
                  <a:srgbClr val="000000"/>
                </a:solidFill>
                <a:latin typeface="Rubik"/>
                <a:ea typeface="Rubik"/>
                <a:cs typeface="Rubik"/>
                <a:sym typeface="Rubik"/>
              </a:rPr>
              <a:t>Simone Biles </a:t>
            </a:r>
          </a:p>
        </p:txBody>
      </p:sp>
      <p:sp>
        <p:nvSpPr>
          <p:cNvPr id="45" name="Freeform 4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609600" y="2066597"/>
            <a:ext cx="17446287" cy="6594025"/>
          </a:xfrm>
          <a:prstGeom prst="rect">
            <a:avLst/>
          </a:prstGeom>
        </p:spPr>
        <p:txBody>
          <a:bodyPr lIns="0" tIns="0" rIns="0" bIns="0" rtlCol="0" anchor="t">
            <a:spAutoFit/>
          </a:bodyPr>
          <a:lstStyle/>
          <a:p>
            <a:pPr marL="800105" lvl="2" indent="-266702" algn="l">
              <a:lnSpc>
                <a:spcPts val="6300"/>
              </a:lnSpc>
              <a:buFont typeface="Arial"/>
              <a:buChar char="⚬"/>
            </a:pPr>
            <a:r>
              <a:rPr lang="en-US" sz="3500" dirty="0">
                <a:solidFill>
                  <a:srgbClr val="000000"/>
                </a:solidFill>
                <a:latin typeface="Rubik"/>
                <a:ea typeface="Rubik"/>
                <a:cs typeface="Rubik"/>
                <a:sym typeface="Rubik"/>
              </a:rPr>
              <a:t>What is this person famous for achieving?</a:t>
            </a:r>
          </a:p>
          <a:p>
            <a:pPr marL="800105" lvl="2" indent="-266702" algn="l">
              <a:lnSpc>
                <a:spcPts val="6300"/>
              </a:lnSpc>
              <a:buFont typeface="Arial"/>
              <a:buChar char="⚬"/>
            </a:pPr>
            <a:r>
              <a:rPr lang="en-US" sz="3500" dirty="0">
                <a:solidFill>
                  <a:srgbClr val="000000"/>
                </a:solidFill>
                <a:latin typeface="Rubik"/>
                <a:ea typeface="Rubik"/>
                <a:cs typeface="Rubik"/>
                <a:sym typeface="Rubik"/>
              </a:rPr>
              <a:t>What is this person’s story about achieving fame?</a:t>
            </a:r>
          </a:p>
          <a:p>
            <a:pPr marL="800105" lvl="2" indent="-266702" algn="l">
              <a:lnSpc>
                <a:spcPts val="6300"/>
              </a:lnSpc>
              <a:buFont typeface="Arial"/>
              <a:buChar char="⚬"/>
            </a:pPr>
            <a:r>
              <a:rPr lang="en-US" sz="3500" dirty="0">
                <a:solidFill>
                  <a:srgbClr val="000000"/>
                </a:solidFill>
                <a:latin typeface="Rubik"/>
                <a:ea typeface="Rubik"/>
                <a:cs typeface="Rubik"/>
                <a:sym typeface="Rubik"/>
              </a:rPr>
              <a:t>What failures did this person encounter in their life?</a:t>
            </a:r>
          </a:p>
          <a:p>
            <a:pPr marL="800105" lvl="2" indent="-266702" algn="l">
              <a:lnSpc>
                <a:spcPts val="6300"/>
              </a:lnSpc>
              <a:buFont typeface="Arial"/>
              <a:buChar char="⚬"/>
            </a:pPr>
            <a:r>
              <a:rPr lang="en-US" sz="3500" dirty="0">
                <a:solidFill>
                  <a:srgbClr val="000000"/>
                </a:solidFill>
                <a:latin typeface="Rubik"/>
                <a:ea typeface="Rubik"/>
                <a:cs typeface="Rubik"/>
                <a:sym typeface="Rubik"/>
              </a:rPr>
              <a:t>How did they overcome this failure?</a:t>
            </a:r>
          </a:p>
          <a:p>
            <a:pPr marL="800105" lvl="2" indent="-266702" algn="l">
              <a:lnSpc>
                <a:spcPts val="6300"/>
              </a:lnSpc>
              <a:buFont typeface="Arial"/>
              <a:buChar char="⚬"/>
            </a:pPr>
            <a:r>
              <a:rPr lang="en-US" sz="3500" dirty="0">
                <a:solidFill>
                  <a:srgbClr val="000000"/>
                </a:solidFill>
                <a:latin typeface="Rubik"/>
                <a:ea typeface="Rubik"/>
                <a:cs typeface="Rubik"/>
                <a:sym typeface="Rubik"/>
              </a:rPr>
              <a:t>Why do you think this failure led to their eventual success?</a:t>
            </a:r>
          </a:p>
          <a:p>
            <a:pPr marL="800105" lvl="2" indent="-266702" algn="l">
              <a:lnSpc>
                <a:spcPts val="6300"/>
              </a:lnSpc>
              <a:buFont typeface="Arial"/>
              <a:buChar char="⚬"/>
            </a:pPr>
            <a:r>
              <a:rPr lang="en-US" sz="3500" dirty="0">
                <a:solidFill>
                  <a:srgbClr val="000000"/>
                </a:solidFill>
                <a:latin typeface="Rubik"/>
                <a:ea typeface="Rubik"/>
                <a:cs typeface="Rubik"/>
                <a:sym typeface="Rubik"/>
              </a:rPr>
              <a:t>Put yourself in this person’s shoes: what would you have done when you encountered failure?</a:t>
            </a:r>
          </a:p>
          <a:p>
            <a:pPr marL="800105" lvl="2" indent="-266702" algn="l">
              <a:lnSpc>
                <a:spcPts val="6300"/>
              </a:lnSpc>
              <a:buFont typeface="Arial"/>
              <a:buChar char="⚬"/>
            </a:pPr>
            <a:r>
              <a:rPr lang="en-US" sz="3500" dirty="0">
                <a:solidFill>
                  <a:srgbClr val="000000"/>
                </a:solidFill>
                <a:latin typeface="Rubik"/>
                <a:ea typeface="Rubik"/>
                <a:cs typeface="Rubik"/>
                <a:sym typeface="Rubik"/>
              </a:rPr>
              <a:t>What advice would you give to this person when an inevitable failure occurred?</a:t>
            </a:r>
          </a:p>
        </p:txBody>
      </p:sp>
      <p:sp>
        <p:nvSpPr>
          <p:cNvPr id="5" name="Freeform 5"/>
          <p:cNvSpPr/>
          <p:nvPr/>
        </p:nvSpPr>
        <p:spPr>
          <a:xfrm>
            <a:off x="3283993" y="-1393505"/>
            <a:ext cx="4431325" cy="4431325"/>
          </a:xfrm>
          <a:custGeom>
            <a:avLst/>
            <a:gdLst/>
            <a:ahLst/>
            <a:cxnLst/>
            <a:rect l="l" t="t" r="r" b="b"/>
            <a:pathLst>
              <a:path w="4431325" h="4431325">
                <a:moveTo>
                  <a:pt x="0" y="0"/>
                </a:moveTo>
                <a:lnTo>
                  <a:pt x="4431325" y="0"/>
                </a:lnTo>
                <a:lnTo>
                  <a:pt x="4431325" y="4431325"/>
                </a:lnTo>
                <a:lnTo>
                  <a:pt x="0" y="44313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222498" y="337590"/>
            <a:ext cx="8464301" cy="1034542"/>
          </a:xfrm>
          <a:prstGeom prst="rect">
            <a:avLst/>
          </a:prstGeom>
        </p:spPr>
        <p:txBody>
          <a:bodyPr wrap="square" lIns="0" tIns="0" rIns="0" bIns="0" rtlCol="0" anchor="t">
            <a:spAutoFit/>
          </a:bodyPr>
          <a:lstStyle/>
          <a:p>
            <a:pPr algn="l">
              <a:lnSpc>
                <a:spcPts val="8249"/>
              </a:lnSpc>
            </a:pPr>
            <a:r>
              <a:rPr lang="en-US" sz="6600" b="1" dirty="0">
                <a:solidFill>
                  <a:srgbClr val="000000"/>
                </a:solidFill>
                <a:latin typeface="Gazpacho Bold"/>
                <a:ea typeface="Gazpacho Bold"/>
                <a:cs typeface="Gazpacho Bold"/>
                <a:sym typeface="Gazpacho Bold"/>
              </a:rPr>
              <a:t>Time to Create!!!</a:t>
            </a:r>
          </a:p>
        </p:txBody>
      </p:sp>
      <p:sp>
        <p:nvSpPr>
          <p:cNvPr id="7" name="TextBox 7"/>
          <p:cNvSpPr txBox="1"/>
          <p:nvPr/>
        </p:nvSpPr>
        <p:spPr>
          <a:xfrm>
            <a:off x="864285" y="1431830"/>
            <a:ext cx="16559430" cy="487524"/>
          </a:xfrm>
          <a:prstGeom prst="rect">
            <a:avLst/>
          </a:prstGeom>
        </p:spPr>
        <p:txBody>
          <a:bodyPr lIns="0" tIns="0" rIns="0" bIns="0" rtlCol="0" anchor="t">
            <a:spAutoFit/>
          </a:bodyPr>
          <a:lstStyle/>
          <a:p>
            <a:pPr algn="l">
              <a:lnSpc>
                <a:spcPts val="3629"/>
              </a:lnSpc>
            </a:pPr>
            <a:r>
              <a:rPr lang="en-US" sz="2592" b="1" dirty="0">
                <a:solidFill>
                  <a:srgbClr val="83CFAC"/>
                </a:solidFill>
                <a:latin typeface="Rubik Bold"/>
                <a:ea typeface="Rubik Bold"/>
                <a:cs typeface="Rubik Bold"/>
                <a:sym typeface="Rubik Bold"/>
              </a:rPr>
              <a:t>Create a 3-minute presentation highlighting the stories of the famous person you researched.</a:t>
            </a:r>
          </a:p>
        </p:txBody>
      </p:sp>
      <p:sp>
        <p:nvSpPr>
          <p:cNvPr id="8" name="Freeform 8"/>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202687" y="421636"/>
            <a:ext cx="9705677" cy="785495"/>
          </a:xfrm>
          <a:prstGeom prst="rect">
            <a:avLst/>
          </a:prstGeom>
        </p:spPr>
        <p:txBody>
          <a:bodyPr lIns="0" tIns="0" rIns="0" bIns="0" rtlCol="0" anchor="t">
            <a:spAutoFit/>
          </a:bodyPr>
          <a:lstStyle/>
          <a:p>
            <a:pPr algn="ctr">
              <a:lnSpc>
                <a:spcPts val="5740"/>
              </a:lnSpc>
            </a:pPr>
            <a:r>
              <a:rPr lang="en-US" sz="6000" b="1">
                <a:solidFill>
                  <a:srgbClr val="000000"/>
                </a:solidFill>
                <a:latin typeface="Gazpacho Bold"/>
                <a:ea typeface="Gazpacho Bold"/>
                <a:cs typeface="Gazpacho Bold"/>
                <a:sym typeface="Gazpacho Bold"/>
              </a:rPr>
              <a:t>During the Presentations</a:t>
            </a:r>
          </a:p>
        </p:txBody>
      </p:sp>
      <p:sp>
        <p:nvSpPr>
          <p:cNvPr id="3" name="TextBox 3"/>
          <p:cNvSpPr txBox="1"/>
          <p:nvPr/>
        </p:nvSpPr>
        <p:spPr>
          <a:xfrm>
            <a:off x="112059" y="1557445"/>
            <a:ext cx="9641541" cy="1671518"/>
          </a:xfrm>
          <a:prstGeom prst="rect">
            <a:avLst/>
          </a:prstGeom>
        </p:spPr>
        <p:txBody>
          <a:bodyPr lIns="0" tIns="0" rIns="0" bIns="0" rtlCol="0" anchor="t">
            <a:spAutoFit/>
          </a:bodyPr>
          <a:lstStyle/>
          <a:p>
            <a:pPr algn="ctr">
              <a:lnSpc>
                <a:spcPts val="4320"/>
              </a:lnSpc>
            </a:pPr>
            <a:r>
              <a:rPr lang="en-US" sz="3600" dirty="0">
                <a:solidFill>
                  <a:srgbClr val="000000"/>
                </a:solidFill>
                <a:latin typeface="Rubik"/>
                <a:ea typeface="Rubik"/>
                <a:cs typeface="Rubik"/>
                <a:sym typeface="Rubik"/>
              </a:rPr>
              <a:t>Take notes and fill in the table with the failure the person  encountered </a:t>
            </a:r>
          </a:p>
          <a:p>
            <a:pPr algn="ctr">
              <a:lnSpc>
                <a:spcPts val="4320"/>
              </a:lnSpc>
            </a:pPr>
            <a:r>
              <a:rPr lang="en-US" sz="3600" dirty="0">
                <a:solidFill>
                  <a:srgbClr val="000000"/>
                </a:solidFill>
                <a:latin typeface="Rubik"/>
                <a:ea typeface="Rubik"/>
                <a:cs typeface="Rubik"/>
                <a:sym typeface="Rubik"/>
              </a:rPr>
              <a:t>and how they overcame it.</a:t>
            </a:r>
          </a:p>
        </p:txBody>
      </p:sp>
      <p:sp>
        <p:nvSpPr>
          <p:cNvPr id="4" name="TextBox 4"/>
          <p:cNvSpPr txBox="1"/>
          <p:nvPr/>
        </p:nvSpPr>
        <p:spPr>
          <a:xfrm>
            <a:off x="11023600" y="3219438"/>
            <a:ext cx="6802120" cy="2964180"/>
          </a:xfrm>
          <a:prstGeom prst="rect">
            <a:avLst/>
          </a:prstGeom>
        </p:spPr>
        <p:txBody>
          <a:bodyPr lIns="0" tIns="0" rIns="0" bIns="0" rtlCol="0" anchor="t">
            <a:spAutoFit/>
          </a:bodyPr>
          <a:lstStyle/>
          <a:p>
            <a:pPr algn="ctr">
              <a:lnSpc>
                <a:spcPts val="5759"/>
              </a:lnSpc>
            </a:pPr>
            <a:r>
              <a:rPr lang="en-US" sz="4800">
                <a:solidFill>
                  <a:srgbClr val="B9AAF7"/>
                </a:solidFill>
                <a:latin typeface="Rubik"/>
                <a:ea typeface="Rubik"/>
                <a:cs typeface="Rubik"/>
                <a:sym typeface="Rubik"/>
              </a:rPr>
              <a:t>After the presentations, add yourself to the table and reflect on your own personal failures.</a:t>
            </a:r>
          </a:p>
        </p:txBody>
      </p:sp>
      <p:sp>
        <p:nvSpPr>
          <p:cNvPr id="5" name="Freeform 5"/>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6" name="Group 6"/>
          <p:cNvGrpSpPr>
            <a:grpSpLocks noChangeAspect="1"/>
          </p:cNvGrpSpPr>
          <p:nvPr/>
        </p:nvGrpSpPr>
        <p:grpSpPr>
          <a:xfrm>
            <a:off x="457200" y="3500005"/>
            <a:ext cx="9972474" cy="5053505"/>
            <a:chOff x="0" y="0"/>
            <a:chExt cx="13296632" cy="6738007"/>
          </a:xfrm>
        </p:grpSpPr>
        <p:sp>
          <p:nvSpPr>
            <p:cNvPr id="7" name="Freeform 7"/>
            <p:cNvSpPr/>
            <p:nvPr/>
          </p:nvSpPr>
          <p:spPr>
            <a:xfrm>
              <a:off x="0" y="0"/>
              <a:ext cx="13296646" cy="6737985"/>
            </a:xfrm>
            <a:custGeom>
              <a:avLst/>
              <a:gdLst/>
              <a:ahLst/>
              <a:cxnLst/>
              <a:rect l="l" t="t" r="r" b="b"/>
              <a:pathLst>
                <a:path w="13296646" h="6737985">
                  <a:moveTo>
                    <a:pt x="0" y="0"/>
                  </a:moveTo>
                  <a:lnTo>
                    <a:pt x="13296646" y="0"/>
                  </a:lnTo>
                  <a:lnTo>
                    <a:pt x="13296646" y="6737985"/>
                  </a:lnTo>
                  <a:lnTo>
                    <a:pt x="0" y="6737985"/>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494004" y="875008"/>
            <a:ext cx="6416576" cy="823595"/>
          </a:xfrm>
          <a:prstGeom prst="rect">
            <a:avLst/>
          </a:prstGeom>
        </p:spPr>
        <p:txBody>
          <a:bodyPr lIns="0" tIns="0" rIns="0" bIns="0" rtlCol="0" anchor="t">
            <a:spAutoFit/>
          </a:bodyPr>
          <a:lstStyle/>
          <a:p>
            <a:pPr algn="ctr">
              <a:lnSpc>
                <a:spcPts val="5740"/>
              </a:lnSpc>
            </a:pPr>
            <a:r>
              <a:rPr lang="en-US" sz="7000" b="1">
                <a:solidFill>
                  <a:srgbClr val="000000"/>
                </a:solidFill>
                <a:latin typeface="Gazpacho Bold"/>
                <a:ea typeface="Gazpacho Bold"/>
                <a:cs typeface="Gazpacho Bold"/>
                <a:sym typeface="Gazpacho Bold"/>
              </a:rPr>
              <a:t>Self Reflection</a:t>
            </a:r>
          </a:p>
        </p:txBody>
      </p:sp>
      <p:sp>
        <p:nvSpPr>
          <p:cNvPr id="5" name="TextBox 5"/>
          <p:cNvSpPr txBox="1"/>
          <p:nvPr/>
        </p:nvSpPr>
        <p:spPr>
          <a:xfrm>
            <a:off x="2007963" y="1770971"/>
            <a:ext cx="14510612" cy="5323942"/>
          </a:xfrm>
          <a:prstGeom prst="rect">
            <a:avLst/>
          </a:prstGeom>
        </p:spPr>
        <p:txBody>
          <a:bodyPr lIns="0" tIns="0" rIns="0" bIns="0" rtlCol="0" anchor="t">
            <a:spAutoFit/>
          </a:bodyPr>
          <a:lstStyle/>
          <a:p>
            <a:pPr algn="ctr">
              <a:lnSpc>
                <a:spcPts val="7083"/>
              </a:lnSpc>
            </a:pPr>
            <a:endParaRPr/>
          </a:p>
          <a:p>
            <a:pPr algn="l">
              <a:lnSpc>
                <a:spcPts val="7083"/>
              </a:lnSpc>
            </a:pPr>
            <a:r>
              <a:rPr lang="en-US" sz="4399">
                <a:solidFill>
                  <a:srgbClr val="000000"/>
                </a:solidFill>
                <a:latin typeface="Rubik"/>
                <a:ea typeface="Rubik"/>
                <a:cs typeface="Rubik"/>
                <a:sym typeface="Rubik"/>
              </a:rPr>
              <a:t>How can you grow your failures into success stories?</a:t>
            </a:r>
          </a:p>
          <a:p>
            <a:pPr algn="l">
              <a:lnSpc>
                <a:spcPts val="7083"/>
              </a:lnSpc>
            </a:pPr>
            <a:endParaRPr lang="en-US" sz="4399">
              <a:solidFill>
                <a:srgbClr val="000000"/>
              </a:solidFill>
              <a:latin typeface="Rubik"/>
              <a:ea typeface="Rubik"/>
              <a:cs typeface="Rubik"/>
              <a:sym typeface="Rubik"/>
            </a:endParaRPr>
          </a:p>
          <a:p>
            <a:pPr algn="l">
              <a:lnSpc>
                <a:spcPts val="7083"/>
              </a:lnSpc>
            </a:pPr>
            <a:endParaRPr lang="en-US" sz="4399">
              <a:solidFill>
                <a:srgbClr val="000000"/>
              </a:solidFill>
              <a:latin typeface="Rubik"/>
              <a:ea typeface="Rubik"/>
              <a:cs typeface="Rubik"/>
              <a:sym typeface="Rubik"/>
            </a:endParaRPr>
          </a:p>
          <a:p>
            <a:pPr algn="l">
              <a:lnSpc>
                <a:spcPts val="7083"/>
              </a:lnSpc>
            </a:pPr>
            <a:r>
              <a:rPr lang="en-US" sz="4399">
                <a:solidFill>
                  <a:srgbClr val="000000"/>
                </a:solidFill>
                <a:latin typeface="Rubik"/>
                <a:ea typeface="Rubik"/>
                <a:cs typeface="Rubik"/>
                <a:sym typeface="Rubik"/>
              </a:rPr>
              <a:t>       </a:t>
            </a:r>
            <a:r>
              <a:rPr lang="en-US" sz="4399" b="1">
                <a:solidFill>
                  <a:srgbClr val="B9AAF7"/>
                </a:solidFill>
                <a:latin typeface="Rubik Bold"/>
                <a:ea typeface="Rubik Bold"/>
                <a:cs typeface="Rubik Bold"/>
                <a:sym typeface="Rubik Bold"/>
              </a:rPr>
              <a:t>Remember - </a:t>
            </a:r>
          </a:p>
          <a:p>
            <a:pPr algn="ctr">
              <a:lnSpc>
                <a:spcPts val="7083"/>
              </a:lnSpc>
            </a:pPr>
            <a:r>
              <a:rPr lang="en-US" sz="4399" b="1">
                <a:solidFill>
                  <a:srgbClr val="B9AAF7"/>
                </a:solidFill>
                <a:latin typeface="Rubik Bold"/>
                <a:ea typeface="Rubik Bold"/>
                <a:cs typeface="Rubik Bold"/>
                <a:sym typeface="Rubik Bold"/>
              </a:rPr>
              <a:t>                   NO FAILURE IS TOO BIG TO GROW FROM</a:t>
            </a:r>
          </a:p>
        </p:txBody>
      </p:sp>
      <p:sp>
        <p:nvSpPr>
          <p:cNvPr id="6" name="Freeform 6"/>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36392" y="197758"/>
            <a:ext cx="15786416" cy="1543812"/>
          </a:xfrm>
          <a:prstGeom prst="rect">
            <a:avLst/>
          </a:prstGeom>
        </p:spPr>
        <p:txBody>
          <a:bodyPr lIns="0" tIns="0" rIns="0" bIns="0" rtlCol="0" anchor="t">
            <a:spAutoFit/>
          </a:bodyPr>
          <a:lstStyle/>
          <a:p>
            <a:pPr algn="l">
              <a:lnSpc>
                <a:spcPts val="12557"/>
              </a:lnSpc>
            </a:pPr>
            <a:r>
              <a:rPr lang="en-US" sz="8969" b="1"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8689700" y="1909847"/>
            <a:ext cx="9138199" cy="7295678"/>
          </a:xfrm>
          <a:prstGeom prst="rect">
            <a:avLst/>
          </a:prstGeom>
        </p:spPr>
        <p:txBody>
          <a:bodyPr lIns="0" tIns="0" rIns="0" bIns="0" rtlCol="0" anchor="t">
            <a:spAutoFit/>
          </a:bodyPr>
          <a:lstStyle/>
          <a:p>
            <a:pPr algn="ctr">
              <a:lnSpc>
                <a:spcPts val="6467"/>
              </a:lnSpc>
            </a:pPr>
            <a:r>
              <a:rPr lang="en-US" sz="3200">
                <a:solidFill>
                  <a:srgbClr val="133959"/>
                </a:solidFill>
                <a:latin typeface="Rubik"/>
                <a:ea typeface="Rubik"/>
                <a:cs typeface="Rubik"/>
                <a:sym typeface="Rubik"/>
              </a:rPr>
              <a:t>Autumn Peltier, a young Indigenous water-rights advocate from Wiikwemkoong First Nation, faced criticism and doubt but used her voice to inspire global action for clean water.</a:t>
            </a:r>
          </a:p>
          <a:p>
            <a:pPr algn="ctr">
              <a:lnSpc>
                <a:spcPts val="6470"/>
              </a:lnSpc>
            </a:pPr>
            <a:endParaRPr lang="en-US" sz="3200">
              <a:solidFill>
                <a:srgbClr val="133959"/>
              </a:solidFill>
              <a:latin typeface="Rubik"/>
              <a:ea typeface="Rubik"/>
              <a:cs typeface="Rubik"/>
              <a:sym typeface="Rubik"/>
            </a:endParaRPr>
          </a:p>
          <a:p>
            <a:pPr algn="ctr">
              <a:lnSpc>
                <a:spcPts val="6470"/>
              </a:lnSpc>
            </a:pPr>
            <a:r>
              <a:rPr lang="en-US" sz="3200">
                <a:solidFill>
                  <a:srgbClr val="133959"/>
                </a:solidFill>
                <a:latin typeface="Gazpacho Bold"/>
                <a:ea typeface="Gazpacho Bold"/>
                <a:cs typeface="Gazpacho Bold"/>
                <a:sym typeface="Gazpacho Bold"/>
              </a:rPr>
              <a:t>“One day I will be an ancestor, and I want my descendants to know I used my voice so they could have clean water.” – Autumn Peltier</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a:grpSpLocks noChangeAspect="1"/>
          </p:cNvGrpSpPr>
          <p:nvPr/>
        </p:nvGrpSpPr>
        <p:grpSpPr>
          <a:xfrm>
            <a:off x="0" y="2737536"/>
            <a:ext cx="8229600" cy="6467989"/>
            <a:chOff x="0" y="0"/>
            <a:chExt cx="10972800" cy="8623985"/>
          </a:xfrm>
        </p:grpSpPr>
        <p:sp>
          <p:nvSpPr>
            <p:cNvPr id="9" name="Freeform 9"/>
            <p:cNvSpPr/>
            <p:nvPr/>
          </p:nvSpPr>
          <p:spPr>
            <a:xfrm>
              <a:off x="0" y="0"/>
              <a:ext cx="10972800" cy="8623935"/>
            </a:xfrm>
            <a:custGeom>
              <a:avLst/>
              <a:gdLst/>
              <a:ahLst/>
              <a:cxnLst/>
              <a:rect l="l" t="t" r="r" b="b"/>
              <a:pathLst>
                <a:path w="10972800" h="8623935">
                  <a:moveTo>
                    <a:pt x="0" y="0"/>
                  </a:moveTo>
                  <a:lnTo>
                    <a:pt x="10972800" y="0"/>
                  </a:lnTo>
                  <a:lnTo>
                    <a:pt x="10972800" y="8623935"/>
                  </a:lnTo>
                  <a:lnTo>
                    <a:pt x="0" y="8623935"/>
                  </a:lnTo>
                  <a:lnTo>
                    <a:pt x="0" y="0"/>
                  </a:lnTo>
                  <a:close/>
                </a:path>
              </a:pathLst>
            </a:custGeom>
            <a:blipFill>
              <a:blip r:embed="rId3"/>
              <a:stretch>
                <a:fillRect l="-37558" r="-19629"/>
              </a:stretch>
            </a:blipFill>
          </p:spPr>
          <p:txBody>
            <a:bodyPr/>
            <a:lstStyle/>
            <a:p>
              <a:endParaRPr lang="en-US"/>
            </a:p>
          </p:txBody>
        </p:sp>
      </p:grpSp>
      <p:grpSp>
        <p:nvGrpSpPr>
          <p:cNvPr id="10" name="Group 10"/>
          <p:cNvGrpSpPr/>
          <p:nvPr/>
        </p:nvGrpSpPr>
        <p:grpSpPr>
          <a:xfrm rot="-1558638">
            <a:off x="120101" y="8323131"/>
            <a:ext cx="1600200" cy="1521675"/>
            <a:chOff x="0" y="0"/>
            <a:chExt cx="2133600" cy="2028900"/>
          </a:xfrm>
        </p:grpSpPr>
        <p:sp>
          <p:nvSpPr>
            <p:cNvPr id="11" name="Freeform 11"/>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4"/>
              <a:stretch>
                <a:fillRect t="-2167" b="-2164"/>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417043" y="486235"/>
            <a:ext cx="10825524" cy="7888765"/>
            <a:chOff x="0" y="0"/>
            <a:chExt cx="14434032" cy="10518353"/>
          </a:xfrm>
        </p:grpSpPr>
        <p:sp>
          <p:nvSpPr>
            <p:cNvPr id="3" name="Freeform 3"/>
            <p:cNvSpPr/>
            <p:nvPr/>
          </p:nvSpPr>
          <p:spPr>
            <a:xfrm>
              <a:off x="0" y="0"/>
              <a:ext cx="14434058" cy="10518394"/>
            </a:xfrm>
            <a:custGeom>
              <a:avLst/>
              <a:gdLst/>
              <a:ahLst/>
              <a:cxnLst/>
              <a:rect l="l" t="t" r="r" b="b"/>
              <a:pathLst>
                <a:path w="14434058" h="10518394">
                  <a:moveTo>
                    <a:pt x="0" y="0"/>
                  </a:moveTo>
                  <a:lnTo>
                    <a:pt x="14434058" y="0"/>
                  </a:lnTo>
                  <a:lnTo>
                    <a:pt x="14434058" y="10518394"/>
                  </a:lnTo>
                  <a:lnTo>
                    <a:pt x="0" y="10518394"/>
                  </a:lnTo>
                  <a:lnTo>
                    <a:pt x="0" y="0"/>
                  </a:lnTo>
                  <a:close/>
                </a:path>
              </a:pathLst>
            </a:custGeom>
            <a:blipFill>
              <a:blip r:embed="rId2"/>
              <a:stretch>
                <a:fillRect l="-38557" r="-38557"/>
              </a:stretch>
            </a:blipFill>
          </p:spPr>
          <p:txBody>
            <a:bodyPr/>
            <a:lstStyle/>
            <a:p>
              <a:endParaRPr lang="en-US"/>
            </a:p>
          </p:txBody>
        </p:sp>
      </p:grpSp>
      <p:sp>
        <p:nvSpPr>
          <p:cNvPr id="4" name="TextBox 4"/>
          <p:cNvSpPr txBox="1"/>
          <p:nvPr/>
        </p:nvSpPr>
        <p:spPr>
          <a:xfrm>
            <a:off x="12140881" y="3551555"/>
            <a:ext cx="5730076" cy="3098165"/>
          </a:xfrm>
          <a:prstGeom prst="rect">
            <a:avLst/>
          </a:prstGeom>
        </p:spPr>
        <p:txBody>
          <a:bodyPr lIns="0" tIns="0" rIns="0" bIns="0" rtlCol="0" anchor="t">
            <a:spAutoFit/>
          </a:bodyPr>
          <a:lstStyle/>
          <a:p>
            <a:pPr algn="ctr">
              <a:lnSpc>
                <a:spcPts val="6159"/>
              </a:lnSpc>
            </a:pPr>
            <a:r>
              <a:rPr lang="en-US" sz="4400" b="1">
                <a:solidFill>
                  <a:srgbClr val="000000"/>
                </a:solidFill>
                <a:latin typeface="Gazpacho Bold"/>
                <a:ea typeface="Gazpacho Bold"/>
                <a:cs typeface="Gazpacho Bold"/>
                <a:sym typeface="Gazpacho Bold"/>
              </a:rPr>
              <a:t>Use the picture to help you fold an origami swan or crane.</a:t>
            </a:r>
          </a:p>
        </p:txBody>
      </p:sp>
      <p:sp>
        <p:nvSpPr>
          <p:cNvPr id="5" name="TextBox 5"/>
          <p:cNvSpPr txBox="1"/>
          <p:nvPr/>
        </p:nvSpPr>
        <p:spPr>
          <a:xfrm>
            <a:off x="8726957" y="7534260"/>
            <a:ext cx="9144000" cy="755015"/>
          </a:xfrm>
          <a:prstGeom prst="rect">
            <a:avLst/>
          </a:prstGeom>
        </p:spPr>
        <p:txBody>
          <a:bodyPr lIns="0" tIns="0" rIns="0" bIns="0" rtlCol="0" anchor="t">
            <a:spAutoFit/>
          </a:bodyPr>
          <a:lstStyle/>
          <a:p>
            <a:pPr algn="ctr">
              <a:lnSpc>
                <a:spcPts val="6159"/>
              </a:lnSpc>
            </a:pPr>
            <a:r>
              <a:rPr lang="en-US" sz="4400" b="1" u="sng">
                <a:solidFill>
                  <a:srgbClr val="0000FF"/>
                </a:solidFill>
                <a:latin typeface="Gazpacho Bold"/>
                <a:ea typeface="Gazpacho Bold"/>
                <a:cs typeface="Gazpacho Bold"/>
                <a:sym typeface="Gazpacho Bold"/>
                <a:hlinkClick r:id="rId3" tooltip="https://www.youtube.com/watch?v=yIwCqx5RESM"/>
              </a:rPr>
              <a:t>5 minute timer</a:t>
            </a:r>
          </a:p>
        </p:txBody>
      </p:sp>
      <p:grpSp>
        <p:nvGrpSpPr>
          <p:cNvPr id="6" name="Group 6"/>
          <p:cNvGrpSpPr/>
          <p:nvPr/>
        </p:nvGrpSpPr>
        <p:grpSpPr>
          <a:xfrm>
            <a:off x="16061247" y="-351401"/>
            <a:ext cx="2226753" cy="2226753"/>
            <a:chOff x="0" y="0"/>
            <a:chExt cx="2969004" cy="2969004"/>
          </a:xfrm>
        </p:grpSpPr>
        <p:sp>
          <p:nvSpPr>
            <p:cNvPr id="7" name="Freeform 7"/>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4"/>
              <a:stretch>
                <a:fillRect/>
              </a:stretch>
            </a:blipFill>
          </p:spPr>
          <p:txBody>
            <a:bodyPr/>
            <a:lstStyle/>
            <a:p>
              <a:endParaRPr lang="en-US"/>
            </a:p>
          </p:txBody>
        </p:sp>
      </p:grpSp>
      <p:sp>
        <p:nvSpPr>
          <p:cNvPr id="8" name="Freeform 8"/>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1126189" y="1723705"/>
            <a:ext cx="2167222" cy="2167222"/>
            <a:chOff x="0" y="0"/>
            <a:chExt cx="2889629" cy="2889629"/>
          </a:xfrm>
        </p:grpSpPr>
        <p:sp>
          <p:nvSpPr>
            <p:cNvPr id="5" name="Freeform 5" descr="A yellow star with black background  Description automatically generated"/>
            <p:cNvSpPr/>
            <p:nvPr/>
          </p:nvSpPr>
          <p:spPr>
            <a:xfrm>
              <a:off x="0" y="0"/>
              <a:ext cx="2889631" cy="2889631"/>
            </a:xfrm>
            <a:custGeom>
              <a:avLst/>
              <a:gdLst/>
              <a:ahLst/>
              <a:cxnLst/>
              <a:rect l="l" t="t" r="r" b="b"/>
              <a:pathLst>
                <a:path w="2889631" h="2889631">
                  <a:moveTo>
                    <a:pt x="0" y="0"/>
                  </a:moveTo>
                  <a:lnTo>
                    <a:pt x="2889631" y="0"/>
                  </a:lnTo>
                  <a:lnTo>
                    <a:pt x="2889631" y="2889631"/>
                  </a:lnTo>
                  <a:lnTo>
                    <a:pt x="0" y="2889631"/>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545124" y="2797791"/>
            <a:ext cx="9530103" cy="5486400"/>
          </a:xfrm>
          <a:prstGeom prst="rect">
            <a:avLst/>
          </a:prstGeom>
        </p:spPr>
        <p:txBody>
          <a:bodyPr lIns="0" tIns="0" rIns="0" bIns="0" rtlCol="0" anchor="t">
            <a:spAutoFit/>
          </a:bodyPr>
          <a:lstStyle/>
          <a:p>
            <a:pPr algn="l">
              <a:lnSpc>
                <a:spcPts val="8640"/>
              </a:lnSpc>
            </a:pPr>
            <a:r>
              <a:rPr lang="en-US" sz="7200" dirty="0">
                <a:solidFill>
                  <a:srgbClr val="31859C"/>
                </a:solidFill>
                <a:latin typeface="Gazpacho Bold"/>
                <a:ea typeface="Gazpacho Bold"/>
                <a:cs typeface="Gazpacho Bold"/>
                <a:sym typeface="Gazpacho Bold"/>
              </a:rPr>
              <a:t>“I failed a lot. I’ve made a lot of mistakes. But that’s how I learn.” </a:t>
            </a:r>
            <a:r>
              <a:rPr lang="en-US" sz="7200" dirty="0">
                <a:solidFill>
                  <a:schemeClr val="accent5">
                    <a:lumMod val="75000"/>
                  </a:schemeClr>
                </a:solidFill>
                <a:latin typeface="Gazpacho Bold"/>
                <a:ea typeface="Gazpacho Bold"/>
                <a:cs typeface="Gazpacho Bold"/>
                <a:sym typeface="Gazpacho Bold"/>
              </a:rPr>
              <a:t>Billie Eilish </a:t>
            </a:r>
          </a:p>
        </p:txBody>
      </p:sp>
      <p:grpSp>
        <p:nvGrpSpPr>
          <p:cNvPr id="7" name="Group 7"/>
          <p:cNvGrpSpPr>
            <a:grpSpLocks noChangeAspect="1"/>
          </p:cNvGrpSpPr>
          <p:nvPr/>
        </p:nvGrpSpPr>
        <p:grpSpPr>
          <a:xfrm>
            <a:off x="10781802" y="1557002"/>
            <a:ext cx="7506198" cy="4991100"/>
            <a:chOff x="0" y="0"/>
            <a:chExt cx="10008264" cy="6654800"/>
          </a:xfrm>
        </p:grpSpPr>
        <p:sp>
          <p:nvSpPr>
            <p:cNvPr id="8" name="Freeform 8"/>
            <p:cNvSpPr/>
            <p:nvPr/>
          </p:nvSpPr>
          <p:spPr>
            <a:xfrm>
              <a:off x="0" y="0"/>
              <a:ext cx="10008235" cy="6654800"/>
            </a:xfrm>
            <a:custGeom>
              <a:avLst/>
              <a:gdLst/>
              <a:ahLst/>
              <a:cxnLst/>
              <a:rect l="l" t="t" r="r" b="b"/>
              <a:pathLst>
                <a:path w="10008235" h="6654800">
                  <a:moveTo>
                    <a:pt x="0" y="0"/>
                  </a:moveTo>
                  <a:lnTo>
                    <a:pt x="10008235" y="0"/>
                  </a:lnTo>
                  <a:lnTo>
                    <a:pt x="10008235" y="6654800"/>
                  </a:lnTo>
                  <a:lnTo>
                    <a:pt x="0" y="6654800"/>
                  </a:lnTo>
                  <a:lnTo>
                    <a:pt x="0" y="0"/>
                  </a:lnTo>
                  <a:close/>
                </a:path>
              </a:pathLst>
            </a:custGeom>
            <a:blipFill>
              <a:blip r:embed="rId4"/>
              <a:stretch>
                <a:fillRect/>
              </a:stretch>
            </a:blipFill>
          </p:spPr>
          <p:txBody>
            <a:bodyPr/>
            <a:lstStyle/>
            <a:p>
              <a:endParaRPr lang="en-US"/>
            </a:p>
          </p:txBody>
        </p:sp>
      </p:grpSp>
      <p:grpSp>
        <p:nvGrpSpPr>
          <p:cNvPr id="9" name="Group 9"/>
          <p:cNvGrpSpPr/>
          <p:nvPr/>
        </p:nvGrpSpPr>
        <p:grpSpPr>
          <a:xfrm>
            <a:off x="0" y="9136364"/>
            <a:ext cx="18288000" cy="1150636"/>
            <a:chOff x="0" y="0"/>
            <a:chExt cx="24384000" cy="1534181"/>
          </a:xfrm>
        </p:grpSpPr>
        <p:sp>
          <p:nvSpPr>
            <p:cNvPr id="10" name="Freeform 10"/>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5331"/>
        </a:solidFill>
        <a:effectLst/>
      </p:bgPr>
    </p:bg>
    <p:spTree>
      <p:nvGrpSpPr>
        <p:cNvPr id="1" name=""/>
        <p:cNvGrpSpPr/>
        <p:nvPr/>
      </p:nvGrpSpPr>
      <p:grpSpPr>
        <a:xfrm>
          <a:off x="0" y="0"/>
          <a:ext cx="0" cy="0"/>
          <a:chOff x="0" y="0"/>
          <a:chExt cx="0" cy="0"/>
        </a:xfrm>
      </p:grpSpPr>
      <p:sp>
        <p:nvSpPr>
          <p:cNvPr id="2" name="Freeform 2"/>
          <p:cNvSpPr/>
          <p:nvPr/>
        </p:nvSpPr>
        <p:spPr>
          <a:xfrm>
            <a:off x="0" y="-144661"/>
            <a:ext cx="15723868" cy="1406295"/>
          </a:xfrm>
          <a:custGeom>
            <a:avLst/>
            <a:gdLst/>
            <a:ahLst/>
            <a:cxnLst/>
            <a:rect l="l" t="t" r="r" b="b"/>
            <a:pathLst>
              <a:path w="15723868" h="1406295">
                <a:moveTo>
                  <a:pt x="0" y="0"/>
                </a:moveTo>
                <a:lnTo>
                  <a:pt x="15723868" y="0"/>
                </a:lnTo>
                <a:lnTo>
                  <a:pt x="15723868" y="1406295"/>
                </a:lnTo>
                <a:lnTo>
                  <a:pt x="0" y="14062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0" y="-48255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grpSp>
        <p:nvGrpSpPr>
          <p:cNvPr id="5" name="Group 5"/>
          <p:cNvGrpSpPr/>
          <p:nvPr/>
        </p:nvGrpSpPr>
        <p:grpSpPr>
          <a:xfrm>
            <a:off x="12140204" y="0"/>
            <a:ext cx="6147796" cy="1261634"/>
            <a:chOff x="0" y="0"/>
            <a:chExt cx="8197061" cy="1682179"/>
          </a:xfrm>
        </p:grpSpPr>
        <p:sp>
          <p:nvSpPr>
            <p:cNvPr id="6" name="Freeform 6"/>
            <p:cNvSpPr/>
            <p:nvPr/>
          </p:nvSpPr>
          <p:spPr>
            <a:xfrm>
              <a:off x="0" y="0"/>
              <a:ext cx="8197088" cy="1682242"/>
            </a:xfrm>
            <a:custGeom>
              <a:avLst/>
              <a:gdLst/>
              <a:ahLst/>
              <a:cxnLst/>
              <a:rect l="l" t="t" r="r" b="b"/>
              <a:pathLst>
                <a:path w="8197088" h="1682242">
                  <a:moveTo>
                    <a:pt x="0" y="0"/>
                  </a:moveTo>
                  <a:lnTo>
                    <a:pt x="8197088" y="0"/>
                  </a:lnTo>
                  <a:lnTo>
                    <a:pt x="8197088" y="1682242"/>
                  </a:lnTo>
                  <a:lnTo>
                    <a:pt x="0" y="1682242"/>
                  </a:lnTo>
                  <a:lnTo>
                    <a:pt x="0" y="0"/>
                  </a:lnTo>
                  <a:close/>
                </a:path>
              </a:pathLst>
            </a:custGeom>
            <a:blipFill>
              <a:blip r:embed="rId4"/>
              <a:stretch>
                <a:fillRect t="-9878" b="-9874"/>
              </a:stretch>
            </a:blipFill>
          </p:spPr>
          <p:txBody>
            <a:bodyPr/>
            <a:lstStyle/>
            <a:p>
              <a:endParaRPr lang="en-US"/>
            </a:p>
          </p:txBody>
        </p:sp>
      </p:grpSp>
      <p:grpSp>
        <p:nvGrpSpPr>
          <p:cNvPr id="7" name="Group 7"/>
          <p:cNvGrpSpPr/>
          <p:nvPr/>
        </p:nvGrpSpPr>
        <p:grpSpPr>
          <a:xfrm>
            <a:off x="0" y="1152843"/>
            <a:ext cx="18288000" cy="9134157"/>
            <a:chOff x="0" y="0"/>
            <a:chExt cx="24384000" cy="12178876"/>
          </a:xfrm>
        </p:grpSpPr>
        <p:sp>
          <p:nvSpPr>
            <p:cNvPr id="8" name="Freeform 8"/>
            <p:cNvSpPr/>
            <p:nvPr/>
          </p:nvSpPr>
          <p:spPr>
            <a:xfrm>
              <a:off x="0" y="0"/>
              <a:ext cx="24384000" cy="12178919"/>
            </a:xfrm>
            <a:custGeom>
              <a:avLst/>
              <a:gdLst/>
              <a:ahLst/>
              <a:cxnLst/>
              <a:rect l="l" t="t" r="r" b="b"/>
              <a:pathLst>
                <a:path w="24384000" h="12178919">
                  <a:moveTo>
                    <a:pt x="0" y="0"/>
                  </a:moveTo>
                  <a:lnTo>
                    <a:pt x="24384000" y="0"/>
                  </a:lnTo>
                  <a:lnTo>
                    <a:pt x="24384000" y="12178919"/>
                  </a:lnTo>
                  <a:lnTo>
                    <a:pt x="0" y="12178919"/>
                  </a:lnTo>
                  <a:lnTo>
                    <a:pt x="0" y="0"/>
                  </a:lnTo>
                  <a:close/>
                </a:path>
              </a:pathLst>
            </a:custGeom>
            <a:blipFill>
              <a:blip r:embed="rId5"/>
              <a:stretch>
                <a:fillRect t="-4168" b="-4168"/>
              </a:stretch>
            </a:blipFill>
          </p:spPr>
          <p:txBody>
            <a:bodyPr/>
            <a:lstStyle/>
            <a:p>
              <a:endParaRPr lang="en-US"/>
            </a:p>
          </p:txBody>
        </p:sp>
      </p:grpSp>
      <p:grpSp>
        <p:nvGrpSpPr>
          <p:cNvPr id="9" name="Group 9"/>
          <p:cNvGrpSpPr/>
          <p:nvPr/>
        </p:nvGrpSpPr>
        <p:grpSpPr>
          <a:xfrm>
            <a:off x="12510005" y="8404809"/>
            <a:ext cx="5777995" cy="1882191"/>
            <a:chOff x="0" y="0"/>
            <a:chExt cx="7703993" cy="2509588"/>
          </a:xfrm>
        </p:grpSpPr>
        <p:sp>
          <p:nvSpPr>
            <p:cNvPr id="10" name="Freeform 10"/>
            <p:cNvSpPr/>
            <p:nvPr/>
          </p:nvSpPr>
          <p:spPr>
            <a:xfrm>
              <a:off x="0" y="0"/>
              <a:ext cx="7703947" cy="2509647"/>
            </a:xfrm>
            <a:custGeom>
              <a:avLst/>
              <a:gdLst/>
              <a:ahLst/>
              <a:cxnLst/>
              <a:rect l="l" t="t" r="r" b="b"/>
              <a:pathLst>
                <a:path w="7703947" h="2509647">
                  <a:moveTo>
                    <a:pt x="0" y="0"/>
                  </a:moveTo>
                  <a:lnTo>
                    <a:pt x="7703947" y="0"/>
                  </a:lnTo>
                  <a:lnTo>
                    <a:pt x="7703947" y="2509647"/>
                  </a:lnTo>
                  <a:lnTo>
                    <a:pt x="0" y="2509647"/>
                  </a:lnTo>
                  <a:lnTo>
                    <a:pt x="0" y="0"/>
                  </a:lnTo>
                  <a:close/>
                </a:path>
              </a:pathLst>
            </a:custGeom>
            <a:blipFill>
              <a:blip r:embed="rId6"/>
              <a:stretch>
                <a:fillRect t="-730" b="-727"/>
              </a:stretch>
            </a:blipFill>
          </p:spPr>
          <p:txBody>
            <a:bodyPr/>
            <a:lstStyle/>
            <a:p>
              <a:endParaRPr lang="en-US"/>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1028700" y="144473"/>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
        <p:nvSpPr>
          <p:cNvPr id="6" name="TextBox 6"/>
          <p:cNvSpPr txBox="1"/>
          <p:nvPr/>
        </p:nvSpPr>
        <p:spPr>
          <a:xfrm>
            <a:off x="1876946" y="2391215"/>
            <a:ext cx="14837998" cy="5314070"/>
          </a:xfrm>
          <a:prstGeom prst="rect">
            <a:avLst/>
          </a:prstGeom>
        </p:spPr>
        <p:txBody>
          <a:bodyPr lIns="0" tIns="0" rIns="0" bIns="0" rtlCol="0" anchor="t">
            <a:spAutoFit/>
          </a:bodyPr>
          <a:lstStyle/>
          <a:p>
            <a:pPr marL="973676" lvl="2" indent="-324559" algn="l">
              <a:lnSpc>
                <a:spcPts val="5963"/>
              </a:lnSpc>
              <a:buFont typeface="Arial"/>
              <a:buChar char="⚬"/>
            </a:pPr>
            <a:r>
              <a:rPr lang="en-US" sz="4259">
                <a:solidFill>
                  <a:srgbClr val="133959"/>
                </a:solidFill>
                <a:latin typeface="Rubik"/>
                <a:ea typeface="Rubik"/>
                <a:cs typeface="Rubik"/>
                <a:sym typeface="Rubik"/>
              </a:rPr>
              <a:t>Understand the concept of innovative thinking</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Reflect on how failure can lead to innovative thinking</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Demonstrate critical thinking in the design thinking process</a:t>
            </a:r>
          </a:p>
          <a:p>
            <a:pPr marL="973676" lvl="2" indent="-324559" algn="l">
              <a:lnSpc>
                <a:spcPts val="5683"/>
              </a:lnSpc>
            </a:pPr>
            <a:endParaRPr lang="en-US" sz="4259">
              <a:solidFill>
                <a:srgbClr val="133959"/>
              </a:solidFill>
              <a:latin typeface="Rubik"/>
              <a:ea typeface="Rubik"/>
              <a:cs typeface="Rubik"/>
              <a:sym typeface="Rubik"/>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533400" y="2504335"/>
            <a:ext cx="8763000" cy="5952501"/>
          </a:xfrm>
          <a:prstGeom prst="rect">
            <a:avLst/>
          </a:prstGeom>
        </p:spPr>
        <p:txBody>
          <a:bodyPr lIns="0" tIns="0" rIns="0" bIns="0" rtlCol="0" anchor="t">
            <a:spAutoFit/>
          </a:bodyPr>
          <a:lstStyle/>
          <a:p>
            <a:pPr algn="l">
              <a:lnSpc>
                <a:spcPts val="5116"/>
              </a:lnSpc>
            </a:pPr>
            <a:r>
              <a:rPr lang="en-US" sz="3411" b="1" spc="160">
                <a:solidFill>
                  <a:srgbClr val="000000"/>
                </a:solidFill>
                <a:latin typeface="Rubik Bold"/>
                <a:ea typeface="Rubik Bold"/>
                <a:cs typeface="Rubik Bold"/>
                <a:sym typeface="Rubik Bold"/>
              </a:rPr>
              <a:t>Innovation is about trying new things and taking risks.</a:t>
            </a:r>
          </a:p>
          <a:p>
            <a:pPr algn="l">
              <a:lnSpc>
                <a:spcPts val="5116"/>
              </a:lnSpc>
            </a:pPr>
            <a:r>
              <a:rPr lang="en-US" sz="3411" b="1" spc="160">
                <a:solidFill>
                  <a:srgbClr val="000000"/>
                </a:solidFill>
                <a:latin typeface="Rubik Bold"/>
                <a:ea typeface="Rubik Bold"/>
                <a:cs typeface="Rubik Bold"/>
                <a:sym typeface="Rubik Bold"/>
              </a:rPr>
              <a:t>It involves making mistakes.</a:t>
            </a:r>
          </a:p>
          <a:p>
            <a:pPr algn="l">
              <a:lnSpc>
                <a:spcPts val="5116"/>
              </a:lnSpc>
            </a:pPr>
            <a:endParaRPr lang="en-US" sz="3411" b="1" spc="160">
              <a:solidFill>
                <a:srgbClr val="000000"/>
              </a:solidFill>
              <a:latin typeface="Rubik Bold"/>
              <a:ea typeface="Rubik Bold"/>
              <a:cs typeface="Rubik Bold"/>
              <a:sym typeface="Rubik Bold"/>
            </a:endParaRPr>
          </a:p>
          <a:p>
            <a:pPr algn="l">
              <a:lnSpc>
                <a:spcPts val="5116"/>
              </a:lnSpc>
            </a:pPr>
            <a:r>
              <a:rPr lang="en-US" sz="3411" b="1" spc="160">
                <a:solidFill>
                  <a:srgbClr val="000000"/>
                </a:solidFill>
                <a:latin typeface="Rubik Bold"/>
                <a:ea typeface="Rubik Bold"/>
                <a:cs typeface="Rubik Bold"/>
                <a:sym typeface="Rubik Bold"/>
              </a:rPr>
              <a:t>Many people want to embrace their innovative spirit but fear the consequences of failure.</a:t>
            </a:r>
          </a:p>
          <a:p>
            <a:pPr algn="l">
              <a:lnSpc>
                <a:spcPts val="5116"/>
              </a:lnSpc>
            </a:pPr>
            <a:endParaRPr lang="en-US" sz="3411" b="1" spc="160">
              <a:solidFill>
                <a:srgbClr val="000000"/>
              </a:solidFill>
              <a:latin typeface="Rubik Bold"/>
              <a:ea typeface="Rubik Bold"/>
              <a:cs typeface="Rubik Bold"/>
              <a:sym typeface="Rubik Bold"/>
            </a:endParaRPr>
          </a:p>
          <a:p>
            <a:pPr algn="l">
              <a:lnSpc>
                <a:spcPts val="5116"/>
              </a:lnSpc>
            </a:pPr>
            <a:endParaRPr lang="en-US" sz="3411" b="1" spc="160">
              <a:solidFill>
                <a:srgbClr val="000000"/>
              </a:solidFill>
              <a:latin typeface="Rubik Bold"/>
              <a:ea typeface="Rubik Bold"/>
              <a:cs typeface="Rubik Bold"/>
              <a:sym typeface="Rubik Bold"/>
            </a:endParaRPr>
          </a:p>
        </p:txBody>
      </p:sp>
      <p:sp>
        <p:nvSpPr>
          <p:cNvPr id="5" name="Freeform 5"/>
          <p:cNvSpPr/>
          <p:nvPr/>
        </p:nvSpPr>
        <p:spPr>
          <a:xfrm flipH="1">
            <a:off x="10744200" y="4365624"/>
            <a:ext cx="4114800" cy="4114800"/>
          </a:xfrm>
          <a:custGeom>
            <a:avLst/>
            <a:gdLst/>
            <a:ahLst/>
            <a:cxnLst/>
            <a:rect l="l" t="t" r="r" b="b"/>
            <a:pathLst>
              <a:path w="4114800" h="4114800">
                <a:moveTo>
                  <a:pt x="4114800" y="0"/>
                </a:moveTo>
                <a:lnTo>
                  <a:pt x="0" y="0"/>
                </a:lnTo>
                <a:lnTo>
                  <a:pt x="0" y="4114800"/>
                </a:lnTo>
                <a:lnTo>
                  <a:pt x="4114800" y="4114800"/>
                </a:lnTo>
                <a:lnTo>
                  <a:pt x="41148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9296400" y="4365624"/>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9906001" y="2659489"/>
            <a:ext cx="7848599" cy="3594710"/>
          </a:xfrm>
          <a:prstGeom prst="rect">
            <a:avLst/>
          </a:prstGeom>
        </p:spPr>
        <p:txBody>
          <a:bodyPr lIns="0" tIns="0" rIns="0" bIns="0" rtlCol="0" anchor="t">
            <a:spAutoFit/>
          </a:bodyPr>
          <a:lstStyle/>
          <a:p>
            <a:pPr algn="l">
              <a:lnSpc>
                <a:spcPts val="7138"/>
              </a:lnSpc>
            </a:pPr>
            <a:r>
              <a:rPr lang="en-US" sz="5098" b="1">
                <a:solidFill>
                  <a:srgbClr val="000000"/>
                </a:solidFill>
                <a:latin typeface="Gazpacho Bold"/>
                <a:ea typeface="Gazpacho Bold"/>
                <a:cs typeface="Gazpacho Bold"/>
                <a:sym typeface="Gazpacho Bold"/>
              </a:rPr>
              <a:t>Great ideas are sometimes</a:t>
            </a:r>
          </a:p>
          <a:p>
            <a:pPr algn="l">
              <a:lnSpc>
                <a:spcPts val="7138"/>
              </a:lnSpc>
            </a:pPr>
            <a:r>
              <a:rPr lang="en-US" sz="5098" b="1">
                <a:solidFill>
                  <a:srgbClr val="000000"/>
                </a:solidFill>
                <a:latin typeface="Gazpacho Bold"/>
                <a:ea typeface="Gazpacho Bold"/>
                <a:cs typeface="Gazpacho Bold"/>
                <a:sym typeface="Gazpacho Bold"/>
              </a:rPr>
              <a:t> created from bad or weird ideas.</a:t>
            </a:r>
          </a:p>
        </p:txBody>
      </p:sp>
      <p:sp>
        <p:nvSpPr>
          <p:cNvPr id="8" name="Freeform 8"/>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124187" y="6720242"/>
            <a:ext cx="1073123" cy="1073123"/>
            <a:chOff x="0" y="0"/>
            <a:chExt cx="1430831" cy="1430831"/>
          </a:xfrm>
        </p:grpSpPr>
        <p:sp>
          <p:nvSpPr>
            <p:cNvPr id="3" name="Freeform 3"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grpSp>
        <p:nvGrpSpPr>
          <p:cNvPr id="4" name="Group 4"/>
          <p:cNvGrpSpPr>
            <a:grpSpLocks noChangeAspect="1"/>
          </p:cNvGrpSpPr>
          <p:nvPr/>
        </p:nvGrpSpPr>
        <p:grpSpPr>
          <a:xfrm>
            <a:off x="13124187" y="4105679"/>
            <a:ext cx="1073123" cy="1073123"/>
            <a:chOff x="0" y="0"/>
            <a:chExt cx="1430831" cy="1430831"/>
          </a:xfrm>
        </p:grpSpPr>
        <p:sp>
          <p:nvSpPr>
            <p:cNvPr id="5" name="Freeform 5"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grpSp>
        <p:nvGrpSpPr>
          <p:cNvPr id="6" name="Group 6"/>
          <p:cNvGrpSpPr>
            <a:grpSpLocks noChangeAspect="1"/>
          </p:cNvGrpSpPr>
          <p:nvPr/>
        </p:nvGrpSpPr>
        <p:grpSpPr>
          <a:xfrm>
            <a:off x="13124188" y="1083202"/>
            <a:ext cx="1073123" cy="1073123"/>
            <a:chOff x="0" y="0"/>
            <a:chExt cx="1430831" cy="1430831"/>
          </a:xfrm>
        </p:grpSpPr>
        <p:sp>
          <p:nvSpPr>
            <p:cNvPr id="7" name="Freeform 7"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grpSp>
        <p:nvGrpSpPr>
          <p:cNvPr id="8" name="Group 8"/>
          <p:cNvGrpSpPr>
            <a:grpSpLocks noChangeAspect="1"/>
          </p:cNvGrpSpPr>
          <p:nvPr/>
        </p:nvGrpSpPr>
        <p:grpSpPr>
          <a:xfrm>
            <a:off x="457199" y="3810636"/>
            <a:ext cx="1073123" cy="1073123"/>
            <a:chOff x="0" y="0"/>
            <a:chExt cx="1430831" cy="1430831"/>
          </a:xfrm>
        </p:grpSpPr>
        <p:sp>
          <p:nvSpPr>
            <p:cNvPr id="9" name="Freeform 9"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grpSp>
        <p:nvGrpSpPr>
          <p:cNvPr id="10" name="Group 10"/>
          <p:cNvGrpSpPr>
            <a:grpSpLocks noChangeAspect="1"/>
          </p:cNvGrpSpPr>
          <p:nvPr/>
        </p:nvGrpSpPr>
        <p:grpSpPr>
          <a:xfrm>
            <a:off x="457200" y="941130"/>
            <a:ext cx="1073123" cy="1073123"/>
            <a:chOff x="0" y="0"/>
            <a:chExt cx="1430831" cy="1430831"/>
          </a:xfrm>
        </p:grpSpPr>
        <p:sp>
          <p:nvSpPr>
            <p:cNvPr id="11" name="Freeform 11"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grpSp>
        <p:nvGrpSpPr>
          <p:cNvPr id="12" name="Group 12"/>
          <p:cNvGrpSpPr/>
          <p:nvPr/>
        </p:nvGrpSpPr>
        <p:grpSpPr>
          <a:xfrm>
            <a:off x="16061247" y="-585889"/>
            <a:ext cx="2226753" cy="2226753"/>
            <a:chOff x="0" y="0"/>
            <a:chExt cx="2969004" cy="2969004"/>
          </a:xfrm>
        </p:grpSpPr>
        <p:sp>
          <p:nvSpPr>
            <p:cNvPr id="13" name="Freeform 1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14" name="TextBox 14"/>
          <p:cNvSpPr txBox="1"/>
          <p:nvPr/>
        </p:nvSpPr>
        <p:spPr>
          <a:xfrm>
            <a:off x="4938555" y="-38735"/>
            <a:ext cx="8367492" cy="1820520"/>
          </a:xfrm>
          <a:prstGeom prst="rect">
            <a:avLst/>
          </a:prstGeom>
        </p:spPr>
        <p:txBody>
          <a:bodyPr lIns="0" tIns="0" rIns="0" bIns="0" rtlCol="0" anchor="t">
            <a:spAutoFit/>
          </a:bodyPr>
          <a:lstStyle/>
          <a:p>
            <a:pPr algn="ctr">
              <a:lnSpc>
                <a:spcPts val="7278"/>
              </a:lnSpc>
            </a:pPr>
            <a:r>
              <a:rPr lang="en-US" sz="5198" b="1">
                <a:solidFill>
                  <a:srgbClr val="000000"/>
                </a:solidFill>
                <a:latin typeface="Gazpacho Bold"/>
                <a:ea typeface="Gazpacho Bold"/>
                <a:cs typeface="Gazpacho Bold"/>
                <a:sym typeface="Gazpacho Bold"/>
              </a:rPr>
              <a:t>Usually we search for good ideas...</a:t>
            </a:r>
          </a:p>
        </p:txBody>
      </p:sp>
      <p:sp>
        <p:nvSpPr>
          <p:cNvPr id="15" name="TextBox 15"/>
          <p:cNvSpPr txBox="1"/>
          <p:nvPr/>
        </p:nvSpPr>
        <p:spPr>
          <a:xfrm>
            <a:off x="831878" y="1026855"/>
            <a:ext cx="3881705" cy="2077278"/>
          </a:xfrm>
          <a:prstGeom prst="rect">
            <a:avLst/>
          </a:prstGeom>
        </p:spPr>
        <p:txBody>
          <a:bodyPr lIns="0" tIns="0" rIns="0" bIns="0" rtlCol="0" anchor="t">
            <a:spAutoFit/>
          </a:bodyPr>
          <a:lstStyle/>
          <a:p>
            <a:pPr algn="ctr">
              <a:lnSpc>
                <a:spcPts val="2280"/>
              </a:lnSpc>
            </a:pPr>
            <a:endParaRPr/>
          </a:p>
          <a:p>
            <a:pPr algn="ctr">
              <a:lnSpc>
                <a:spcPts val="5167"/>
              </a:lnSpc>
            </a:pPr>
            <a:r>
              <a:rPr lang="en-US" sz="3399">
                <a:solidFill>
                  <a:srgbClr val="303030"/>
                </a:solidFill>
                <a:latin typeface="Rubik"/>
                <a:ea typeface="Rubik"/>
                <a:cs typeface="Rubik"/>
                <a:sym typeface="Rubik"/>
              </a:rPr>
              <a:t>What do you think makes an idea for a product bad?</a:t>
            </a:r>
          </a:p>
        </p:txBody>
      </p:sp>
      <p:sp>
        <p:nvSpPr>
          <p:cNvPr id="16" name="TextBox 16"/>
          <p:cNvSpPr txBox="1"/>
          <p:nvPr/>
        </p:nvSpPr>
        <p:spPr>
          <a:xfrm>
            <a:off x="762267" y="3913236"/>
            <a:ext cx="4020928" cy="2033526"/>
          </a:xfrm>
          <a:prstGeom prst="rect">
            <a:avLst/>
          </a:prstGeom>
        </p:spPr>
        <p:txBody>
          <a:bodyPr lIns="0" tIns="0" rIns="0" bIns="0" rtlCol="0" anchor="t">
            <a:spAutoFit/>
          </a:bodyPr>
          <a:lstStyle/>
          <a:p>
            <a:pPr algn="ctr">
              <a:lnSpc>
                <a:spcPts val="5167"/>
              </a:lnSpc>
            </a:pPr>
            <a:r>
              <a:rPr lang="en-US" sz="3399">
                <a:solidFill>
                  <a:srgbClr val="303030"/>
                </a:solidFill>
                <a:latin typeface="Rubik"/>
                <a:ea typeface="Rubik"/>
                <a:cs typeface="Rubik"/>
                <a:sym typeface="Rubik"/>
              </a:rPr>
              <a:t>What could a really bad type of food  be? </a:t>
            </a:r>
          </a:p>
        </p:txBody>
      </p:sp>
      <p:sp>
        <p:nvSpPr>
          <p:cNvPr id="17" name="TextBox 17"/>
          <p:cNvSpPr txBox="1"/>
          <p:nvPr/>
        </p:nvSpPr>
        <p:spPr>
          <a:xfrm>
            <a:off x="6021445" y="4815063"/>
            <a:ext cx="6245109" cy="2000249"/>
          </a:xfrm>
          <a:prstGeom prst="rect">
            <a:avLst/>
          </a:prstGeom>
        </p:spPr>
        <p:txBody>
          <a:bodyPr lIns="0" tIns="0" rIns="0" bIns="0" rtlCol="0" anchor="t">
            <a:spAutoFit/>
          </a:bodyPr>
          <a:lstStyle/>
          <a:p>
            <a:pPr algn="ctr">
              <a:lnSpc>
                <a:spcPts val="7498"/>
              </a:lnSpc>
            </a:pPr>
            <a:r>
              <a:rPr lang="en-US" sz="9999" i="1">
                <a:solidFill>
                  <a:srgbClr val="FF5331"/>
                </a:solidFill>
                <a:latin typeface="Bungee"/>
                <a:ea typeface="Bungee"/>
                <a:cs typeface="Bungee"/>
                <a:sym typeface="Bungee"/>
              </a:rPr>
              <a:t>BAD IDEAS</a:t>
            </a:r>
          </a:p>
        </p:txBody>
      </p:sp>
      <p:sp>
        <p:nvSpPr>
          <p:cNvPr id="18" name="TextBox 18"/>
          <p:cNvSpPr txBox="1"/>
          <p:nvPr/>
        </p:nvSpPr>
        <p:spPr>
          <a:xfrm>
            <a:off x="13406498" y="1188699"/>
            <a:ext cx="4119501" cy="2058550"/>
          </a:xfrm>
          <a:prstGeom prst="rect">
            <a:avLst/>
          </a:prstGeom>
        </p:spPr>
        <p:txBody>
          <a:bodyPr lIns="0" tIns="0" rIns="0" bIns="0" rtlCol="0" anchor="t">
            <a:spAutoFit/>
          </a:bodyPr>
          <a:lstStyle/>
          <a:p>
            <a:pPr algn="ctr">
              <a:lnSpc>
                <a:spcPts val="5167"/>
              </a:lnSpc>
            </a:pPr>
            <a:r>
              <a:rPr lang="en-US" sz="3399">
                <a:solidFill>
                  <a:srgbClr val="303030"/>
                </a:solidFill>
                <a:latin typeface="Rubik"/>
                <a:ea typeface="Rubik"/>
                <a:cs typeface="Rubik"/>
                <a:sym typeface="Rubik"/>
              </a:rPr>
              <a:t>What would a really bad household product be?</a:t>
            </a:r>
          </a:p>
        </p:txBody>
      </p:sp>
      <p:sp>
        <p:nvSpPr>
          <p:cNvPr id="19" name="TextBox 19"/>
          <p:cNvSpPr txBox="1"/>
          <p:nvPr/>
        </p:nvSpPr>
        <p:spPr>
          <a:xfrm>
            <a:off x="13223860" y="4183115"/>
            <a:ext cx="4484775" cy="2033526"/>
          </a:xfrm>
          <a:prstGeom prst="rect">
            <a:avLst/>
          </a:prstGeom>
        </p:spPr>
        <p:txBody>
          <a:bodyPr lIns="0" tIns="0" rIns="0" bIns="0" rtlCol="0" anchor="t">
            <a:spAutoFit/>
          </a:bodyPr>
          <a:lstStyle/>
          <a:p>
            <a:pPr algn="ctr">
              <a:lnSpc>
                <a:spcPts val="5167"/>
              </a:lnSpc>
            </a:pPr>
            <a:r>
              <a:rPr lang="en-US" sz="3399">
                <a:solidFill>
                  <a:srgbClr val="303030"/>
                </a:solidFill>
                <a:latin typeface="Rubik"/>
                <a:ea typeface="Rubik"/>
                <a:cs typeface="Rubik"/>
                <a:sym typeface="Rubik"/>
              </a:rPr>
              <a:t>What would be some really bad games </a:t>
            </a:r>
          </a:p>
          <a:p>
            <a:pPr algn="ctr">
              <a:lnSpc>
                <a:spcPts val="5167"/>
              </a:lnSpc>
            </a:pPr>
            <a:r>
              <a:rPr lang="en-US" sz="3399">
                <a:solidFill>
                  <a:srgbClr val="303030"/>
                </a:solidFill>
                <a:latin typeface="Rubik"/>
                <a:ea typeface="Rubik"/>
                <a:cs typeface="Rubik"/>
                <a:sym typeface="Rubik"/>
              </a:rPr>
              <a:t>for children?</a:t>
            </a:r>
          </a:p>
        </p:txBody>
      </p:sp>
      <p:sp>
        <p:nvSpPr>
          <p:cNvPr id="20" name="TextBox 20"/>
          <p:cNvSpPr txBox="1"/>
          <p:nvPr/>
        </p:nvSpPr>
        <p:spPr>
          <a:xfrm>
            <a:off x="13471579" y="6825739"/>
            <a:ext cx="4061289" cy="2058550"/>
          </a:xfrm>
          <a:prstGeom prst="rect">
            <a:avLst/>
          </a:prstGeom>
        </p:spPr>
        <p:txBody>
          <a:bodyPr lIns="0" tIns="0" rIns="0" bIns="0" rtlCol="0" anchor="t">
            <a:spAutoFit/>
          </a:bodyPr>
          <a:lstStyle/>
          <a:p>
            <a:pPr algn="ctr">
              <a:lnSpc>
                <a:spcPts val="5167"/>
              </a:lnSpc>
            </a:pPr>
            <a:r>
              <a:rPr lang="en-US" sz="3399">
                <a:solidFill>
                  <a:srgbClr val="303030"/>
                </a:solidFill>
                <a:latin typeface="Rubik"/>
                <a:ea typeface="Rubik"/>
                <a:cs typeface="Rubik"/>
                <a:sym typeface="Rubik"/>
              </a:rPr>
              <a:t>What would a really bad beauty product be?</a:t>
            </a:r>
          </a:p>
        </p:txBody>
      </p:sp>
      <p:sp>
        <p:nvSpPr>
          <p:cNvPr id="21" name="Freeform 21"/>
          <p:cNvSpPr/>
          <p:nvPr/>
        </p:nvSpPr>
        <p:spPr>
          <a:xfrm rot="-9093014" flipV="1">
            <a:off x="5696288" y="2691202"/>
            <a:ext cx="1273984" cy="634598"/>
          </a:xfrm>
          <a:custGeom>
            <a:avLst/>
            <a:gdLst/>
            <a:ahLst/>
            <a:cxnLst/>
            <a:rect l="l" t="t" r="r" b="b"/>
            <a:pathLst>
              <a:path w="1273984" h="634598">
                <a:moveTo>
                  <a:pt x="0" y="634598"/>
                </a:moveTo>
                <a:lnTo>
                  <a:pt x="1273984" y="634598"/>
                </a:lnTo>
                <a:lnTo>
                  <a:pt x="1273984" y="0"/>
                </a:lnTo>
                <a:lnTo>
                  <a:pt x="0" y="0"/>
                </a:lnTo>
                <a:lnTo>
                  <a:pt x="0" y="634598"/>
                </a:lnTo>
                <a:close/>
              </a:path>
            </a:pathLst>
          </a:custGeom>
          <a:blipFill>
            <a:blip>
              <a:extLst>
                <a:ext uri="{96DAC541-7B7A-43D3-8B79-37D633B846F1}">
                  <asvg:svgBlip xmlns:asvg="http://schemas.microsoft.com/office/drawing/2016/SVG/main" r:embed="rId4"/>
                </a:ext>
              </a:extLst>
            </a:blip>
            <a:stretch>
              <a:fillRect t="-188" b="-188"/>
            </a:stretch>
          </a:blipFill>
        </p:spPr>
        <p:txBody>
          <a:bodyPr/>
          <a:lstStyle/>
          <a:p>
            <a:endParaRPr lang="en-US"/>
          </a:p>
        </p:txBody>
      </p:sp>
      <p:sp>
        <p:nvSpPr>
          <p:cNvPr id="22" name="Freeform 22"/>
          <p:cNvSpPr/>
          <p:nvPr/>
        </p:nvSpPr>
        <p:spPr>
          <a:xfrm rot="9069146">
            <a:off x="5479990" y="7321427"/>
            <a:ext cx="1214060" cy="548399"/>
          </a:xfrm>
          <a:custGeom>
            <a:avLst/>
            <a:gdLst/>
            <a:ahLst/>
            <a:cxnLst/>
            <a:rect l="l" t="t" r="r" b="b"/>
            <a:pathLst>
              <a:path w="1214060" h="548399">
                <a:moveTo>
                  <a:pt x="0" y="0"/>
                </a:moveTo>
                <a:lnTo>
                  <a:pt x="1214060" y="0"/>
                </a:lnTo>
                <a:lnTo>
                  <a:pt x="1214060" y="548399"/>
                </a:lnTo>
                <a:lnTo>
                  <a:pt x="0" y="548399"/>
                </a:lnTo>
                <a:lnTo>
                  <a:pt x="0" y="0"/>
                </a:lnTo>
                <a:close/>
              </a:path>
            </a:pathLst>
          </a:custGeom>
          <a:blipFill>
            <a:blip>
              <a:extLst>
                <a:ext uri="{96DAC541-7B7A-43D3-8B79-37D633B846F1}">
                  <asvg:svgBlip xmlns:asvg="http://schemas.microsoft.com/office/drawing/2016/SVG/main" r:embed="rId5"/>
                </a:ext>
              </a:extLst>
            </a:blip>
            <a:stretch>
              <a:fillRect t="-156" b="-156"/>
            </a:stretch>
          </a:blipFill>
        </p:spPr>
        <p:txBody>
          <a:bodyPr/>
          <a:lstStyle/>
          <a:p>
            <a:endParaRPr lang="en-US"/>
          </a:p>
        </p:txBody>
      </p:sp>
      <p:sp>
        <p:nvSpPr>
          <p:cNvPr id="23" name="Freeform 23"/>
          <p:cNvSpPr/>
          <p:nvPr/>
        </p:nvSpPr>
        <p:spPr>
          <a:xfrm rot="-1798045">
            <a:off x="11622784" y="2708757"/>
            <a:ext cx="1287540" cy="581591"/>
          </a:xfrm>
          <a:custGeom>
            <a:avLst/>
            <a:gdLst/>
            <a:ahLst/>
            <a:cxnLst/>
            <a:rect l="l" t="t" r="r" b="b"/>
            <a:pathLst>
              <a:path w="1287540" h="581591">
                <a:moveTo>
                  <a:pt x="0" y="0"/>
                </a:moveTo>
                <a:lnTo>
                  <a:pt x="1287540" y="0"/>
                </a:lnTo>
                <a:lnTo>
                  <a:pt x="1287540" y="581591"/>
                </a:lnTo>
                <a:lnTo>
                  <a:pt x="0" y="581591"/>
                </a:lnTo>
                <a:lnTo>
                  <a:pt x="0" y="0"/>
                </a:lnTo>
                <a:close/>
              </a:path>
            </a:pathLst>
          </a:custGeom>
          <a:blipFill>
            <a:blip>
              <a:extLst>
                <a:ext uri="{96DAC541-7B7A-43D3-8B79-37D633B846F1}">
                  <asvg:svgBlip xmlns:asvg="http://schemas.microsoft.com/office/drawing/2016/SVG/main" r:embed="rId5"/>
                </a:ext>
              </a:extLst>
            </a:blip>
            <a:stretch>
              <a:fillRect t="-462" b="-462"/>
            </a:stretch>
          </a:blipFill>
        </p:spPr>
        <p:txBody>
          <a:bodyPr/>
          <a:lstStyle/>
          <a:p>
            <a:endParaRPr lang="en-US"/>
          </a:p>
        </p:txBody>
      </p:sp>
      <p:sp>
        <p:nvSpPr>
          <p:cNvPr id="24" name="Freeform 24"/>
          <p:cNvSpPr/>
          <p:nvPr/>
        </p:nvSpPr>
        <p:spPr>
          <a:xfrm rot="1820569" flipV="1">
            <a:off x="11632788" y="7295022"/>
            <a:ext cx="1206953" cy="601209"/>
          </a:xfrm>
          <a:custGeom>
            <a:avLst/>
            <a:gdLst/>
            <a:ahLst/>
            <a:cxnLst/>
            <a:rect l="l" t="t" r="r" b="b"/>
            <a:pathLst>
              <a:path w="1206953" h="601209">
                <a:moveTo>
                  <a:pt x="0" y="601209"/>
                </a:moveTo>
                <a:lnTo>
                  <a:pt x="1206953" y="601209"/>
                </a:lnTo>
                <a:lnTo>
                  <a:pt x="1206953" y="0"/>
                </a:lnTo>
                <a:lnTo>
                  <a:pt x="0" y="0"/>
                </a:lnTo>
                <a:lnTo>
                  <a:pt x="0" y="601209"/>
                </a:lnTo>
                <a:close/>
              </a:path>
            </a:pathLst>
          </a:custGeom>
          <a:blipFill>
            <a:blip>
              <a:extLst>
                <a:ext uri="{96DAC541-7B7A-43D3-8B79-37D633B846F1}">
                  <asvg:svgBlip xmlns:asvg="http://schemas.microsoft.com/office/drawing/2016/SVG/main" r:embed="rId4"/>
                </a:ext>
              </a:extLst>
            </a:blip>
            <a:stretch>
              <a:fillRect t="-583" b="-583"/>
            </a:stretch>
          </a:blipFill>
        </p:spPr>
        <p:txBody>
          <a:bodyPr/>
          <a:lstStyle/>
          <a:p>
            <a:endParaRPr lang="en-US"/>
          </a:p>
        </p:txBody>
      </p:sp>
      <p:sp>
        <p:nvSpPr>
          <p:cNvPr id="25" name="TextBox 25"/>
          <p:cNvSpPr txBox="1"/>
          <p:nvPr/>
        </p:nvSpPr>
        <p:spPr>
          <a:xfrm>
            <a:off x="6751017" y="2197465"/>
            <a:ext cx="4785965" cy="1944370"/>
          </a:xfrm>
          <a:prstGeom prst="rect">
            <a:avLst/>
          </a:prstGeom>
        </p:spPr>
        <p:txBody>
          <a:bodyPr lIns="0" tIns="0" rIns="0" bIns="0" rtlCol="0" anchor="t">
            <a:spAutoFit/>
          </a:bodyPr>
          <a:lstStyle/>
          <a:p>
            <a:pPr algn="ctr">
              <a:lnSpc>
                <a:spcPts val="7278"/>
              </a:lnSpc>
            </a:pPr>
            <a:r>
              <a:rPr lang="en-US" sz="5198">
                <a:solidFill>
                  <a:srgbClr val="000000"/>
                </a:solidFill>
                <a:latin typeface="Rubik"/>
                <a:ea typeface="Rubik"/>
                <a:cs typeface="Rubik"/>
                <a:sym typeface="Rubik"/>
              </a:rPr>
              <a:t>Let’s have a creative twist</a:t>
            </a:r>
          </a:p>
        </p:txBody>
      </p:sp>
      <p:sp>
        <p:nvSpPr>
          <p:cNvPr id="26" name="Freeform 2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27" name="Group 27"/>
          <p:cNvGrpSpPr>
            <a:grpSpLocks noChangeAspect="1"/>
          </p:cNvGrpSpPr>
          <p:nvPr/>
        </p:nvGrpSpPr>
        <p:grpSpPr>
          <a:xfrm>
            <a:off x="424861" y="6741965"/>
            <a:ext cx="1073123" cy="1073123"/>
            <a:chOff x="0" y="0"/>
            <a:chExt cx="1430831" cy="1430831"/>
          </a:xfrm>
        </p:grpSpPr>
        <p:sp>
          <p:nvSpPr>
            <p:cNvPr id="28" name="Freeform 28"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sp>
        <p:nvSpPr>
          <p:cNvPr id="29" name="TextBox 29"/>
          <p:cNvSpPr txBox="1"/>
          <p:nvPr/>
        </p:nvSpPr>
        <p:spPr>
          <a:xfrm>
            <a:off x="762267" y="6812949"/>
            <a:ext cx="4114806" cy="1416644"/>
          </a:xfrm>
          <a:prstGeom prst="rect">
            <a:avLst/>
          </a:prstGeom>
        </p:spPr>
        <p:txBody>
          <a:bodyPr lIns="0" tIns="0" rIns="0" bIns="0" rtlCol="0" anchor="t">
            <a:spAutoFit/>
          </a:bodyPr>
          <a:lstStyle/>
          <a:p>
            <a:pPr algn="ctr">
              <a:lnSpc>
                <a:spcPts val="5285"/>
              </a:lnSpc>
            </a:pPr>
            <a:r>
              <a:rPr lang="en-US" sz="3476">
                <a:solidFill>
                  <a:srgbClr val="303030"/>
                </a:solidFill>
                <a:latin typeface="Rubik"/>
                <a:ea typeface="Rubik"/>
                <a:cs typeface="Rubik"/>
                <a:sym typeface="Rubik"/>
              </a:rPr>
              <a:t>What would a really bad recipe be?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2750740" y="2591240"/>
            <a:ext cx="13125508" cy="3660615"/>
          </a:xfrm>
          <a:prstGeom prst="rect">
            <a:avLst/>
          </a:prstGeom>
        </p:spPr>
        <p:txBody>
          <a:bodyPr lIns="0" tIns="0" rIns="0" bIns="0" rtlCol="0" anchor="t">
            <a:spAutoFit/>
          </a:bodyPr>
          <a:lstStyle/>
          <a:p>
            <a:pPr marL="839056" lvl="2" indent="-279685" algn="l">
              <a:lnSpc>
                <a:spcPts val="5505"/>
              </a:lnSpc>
              <a:buFont typeface="Arial"/>
              <a:buChar char="⚬"/>
            </a:pPr>
            <a:r>
              <a:rPr lang="en-US" sz="3670" spc="172">
                <a:solidFill>
                  <a:srgbClr val="000000"/>
                </a:solidFill>
                <a:latin typeface="Rubik"/>
                <a:ea typeface="Rubik"/>
                <a:cs typeface="Rubik"/>
                <a:sym typeface="Rubik"/>
              </a:rPr>
              <a:t>Come up with a really bad idea.</a:t>
            </a:r>
          </a:p>
          <a:p>
            <a:pPr marL="839056" lvl="2" indent="-279685" algn="l">
              <a:lnSpc>
                <a:spcPts val="5505"/>
              </a:lnSpc>
            </a:pPr>
            <a:endParaRPr lang="en-US" sz="3670" spc="172">
              <a:solidFill>
                <a:srgbClr val="000000"/>
              </a:solidFill>
              <a:latin typeface="Rubik"/>
              <a:ea typeface="Rubik"/>
              <a:cs typeface="Rubik"/>
              <a:sym typeface="Rubik"/>
            </a:endParaRPr>
          </a:p>
          <a:p>
            <a:pPr marL="839056" lvl="2" indent="-279685" algn="l">
              <a:lnSpc>
                <a:spcPts val="5505"/>
              </a:lnSpc>
              <a:buFont typeface="Arial"/>
              <a:buChar char="⚬"/>
            </a:pPr>
            <a:r>
              <a:rPr lang="en-US" sz="3670" spc="172">
                <a:solidFill>
                  <a:srgbClr val="000000"/>
                </a:solidFill>
                <a:latin typeface="Rubik"/>
                <a:ea typeface="Rubik"/>
                <a:cs typeface="Rubik"/>
                <a:sym typeface="Rubik"/>
              </a:rPr>
              <a:t>Why is this product so bad?</a:t>
            </a:r>
          </a:p>
          <a:p>
            <a:pPr marL="839056" lvl="2" indent="-279685" algn="l">
              <a:lnSpc>
                <a:spcPts val="6255"/>
              </a:lnSpc>
            </a:pPr>
            <a:endParaRPr lang="en-US" sz="3670" spc="172">
              <a:solidFill>
                <a:srgbClr val="000000"/>
              </a:solidFill>
              <a:latin typeface="Rubik"/>
              <a:ea typeface="Rubik"/>
              <a:cs typeface="Rubik"/>
              <a:sym typeface="Rubik"/>
            </a:endParaRPr>
          </a:p>
          <a:p>
            <a:pPr marL="839056" lvl="2" indent="-279685" algn="l">
              <a:lnSpc>
                <a:spcPts val="5505"/>
              </a:lnSpc>
              <a:buFont typeface="Arial"/>
              <a:buChar char="⚬"/>
            </a:pPr>
            <a:r>
              <a:rPr lang="en-US" sz="3670" spc="172">
                <a:solidFill>
                  <a:srgbClr val="000000"/>
                </a:solidFill>
                <a:latin typeface="Rubik"/>
                <a:ea typeface="Rubik"/>
                <a:cs typeface="Rubik"/>
                <a:sym typeface="Rubik"/>
              </a:rPr>
              <a:t>Is there a group of people who may like this idea?</a:t>
            </a:r>
          </a:p>
        </p:txBody>
      </p:sp>
      <p:sp>
        <p:nvSpPr>
          <p:cNvPr id="6" name="Freeform 6"/>
          <p:cNvSpPr/>
          <p:nvPr/>
        </p:nvSpPr>
        <p:spPr>
          <a:xfrm>
            <a:off x="15876248" y="7913090"/>
            <a:ext cx="2373910" cy="2373910"/>
          </a:xfrm>
          <a:custGeom>
            <a:avLst/>
            <a:gdLst/>
            <a:ahLst/>
            <a:cxnLst/>
            <a:rect l="l" t="t" r="r" b="b"/>
            <a:pathLst>
              <a:path w="2373910" h="2373910">
                <a:moveTo>
                  <a:pt x="0" y="0"/>
                </a:moveTo>
                <a:lnTo>
                  <a:pt x="2373910" y="0"/>
                </a:lnTo>
                <a:lnTo>
                  <a:pt x="2373910" y="2373910"/>
                </a:lnTo>
                <a:lnTo>
                  <a:pt x="0" y="237391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p:cNvSpPr txBox="1"/>
          <p:nvPr/>
        </p:nvSpPr>
        <p:spPr>
          <a:xfrm>
            <a:off x="342895" y="48074"/>
            <a:ext cx="6185781" cy="1212850"/>
          </a:xfrm>
          <a:prstGeom prst="rect">
            <a:avLst/>
          </a:prstGeom>
        </p:spPr>
        <p:txBody>
          <a:bodyPr lIns="0" tIns="0" rIns="0" bIns="0" rtlCol="0" anchor="t">
            <a:spAutoFit/>
          </a:bodyPr>
          <a:lstStyle/>
          <a:p>
            <a:pPr algn="ctr">
              <a:lnSpc>
                <a:spcPts val="9800"/>
              </a:lnSpc>
            </a:pPr>
            <a:r>
              <a:rPr lang="en-US" sz="7000" b="1">
                <a:solidFill>
                  <a:srgbClr val="000000"/>
                </a:solidFill>
                <a:latin typeface="Gazpacho Bold"/>
                <a:ea typeface="Gazpacho Bold"/>
                <a:cs typeface="Gazpacho Bold"/>
                <a:sym typeface="Gazpacho Bold"/>
              </a:rPr>
              <a:t>Group Work</a:t>
            </a:r>
          </a:p>
        </p:txBody>
      </p:sp>
      <p:sp>
        <p:nvSpPr>
          <p:cNvPr id="8" name="TextBox 8"/>
          <p:cNvSpPr txBox="1"/>
          <p:nvPr/>
        </p:nvSpPr>
        <p:spPr>
          <a:xfrm>
            <a:off x="342895" y="7844503"/>
            <a:ext cx="11295199" cy="884522"/>
          </a:xfrm>
          <a:prstGeom prst="rect">
            <a:avLst/>
          </a:prstGeom>
        </p:spPr>
        <p:txBody>
          <a:bodyPr lIns="0" tIns="0" rIns="0" bIns="0" rtlCol="0" anchor="t">
            <a:spAutoFit/>
          </a:bodyPr>
          <a:lstStyle/>
          <a:p>
            <a:pPr algn="l">
              <a:lnSpc>
                <a:spcPts val="3494"/>
              </a:lnSpc>
            </a:pPr>
            <a:r>
              <a:rPr lang="en-US" sz="2840" b="1" spc="362">
                <a:solidFill>
                  <a:srgbClr val="83CFAC"/>
                </a:solidFill>
                <a:latin typeface="Rubik Semi-Bold"/>
                <a:ea typeface="Rubik Semi-Bold"/>
                <a:cs typeface="Rubik Semi-Bold"/>
                <a:sym typeface="Rubik Semi-Bold"/>
              </a:rPr>
              <a:t>IT'S FINE TO CELEBRATE SUCCESS, BUT IT IS MORE IMPORTANT TO HEED THE LESSONS OF FAILURE."   </a:t>
            </a:r>
          </a:p>
        </p:txBody>
      </p:sp>
      <p:sp>
        <p:nvSpPr>
          <p:cNvPr id="9" name="TextBox 9"/>
          <p:cNvSpPr txBox="1"/>
          <p:nvPr/>
        </p:nvSpPr>
        <p:spPr>
          <a:xfrm>
            <a:off x="10134600" y="8633775"/>
            <a:ext cx="1405235" cy="472440"/>
          </a:xfrm>
          <a:prstGeom prst="rect">
            <a:avLst/>
          </a:prstGeom>
        </p:spPr>
        <p:txBody>
          <a:bodyPr lIns="0" tIns="0" rIns="0" bIns="0" rtlCol="0" anchor="t">
            <a:spAutoFit/>
          </a:bodyPr>
          <a:lstStyle/>
          <a:p>
            <a:pPr algn="ctr">
              <a:lnSpc>
                <a:spcPts val="3358"/>
              </a:lnSpc>
            </a:pPr>
            <a:r>
              <a:rPr lang="en-US" sz="2400" b="1">
                <a:solidFill>
                  <a:srgbClr val="000000"/>
                </a:solidFill>
                <a:latin typeface="Rubik Semi-Bold"/>
                <a:ea typeface="Rubik Semi-Bold"/>
                <a:cs typeface="Rubik Semi-Bold"/>
                <a:sym typeface="Rubik Semi-Bold"/>
              </a:rPr>
              <a:t>Bill Gates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4" name="TextBox 4"/>
          <p:cNvSpPr txBox="1"/>
          <p:nvPr/>
        </p:nvSpPr>
        <p:spPr>
          <a:xfrm>
            <a:off x="1655940" y="125484"/>
            <a:ext cx="13235229" cy="987679"/>
          </a:xfrm>
          <a:prstGeom prst="rect">
            <a:avLst/>
          </a:prstGeom>
        </p:spPr>
        <p:txBody>
          <a:bodyPr lIns="0" tIns="0" rIns="0" bIns="0" rtlCol="0" anchor="t">
            <a:spAutoFit/>
          </a:bodyPr>
          <a:lstStyle/>
          <a:p>
            <a:pPr algn="ctr">
              <a:lnSpc>
                <a:spcPts val="8407"/>
              </a:lnSpc>
            </a:pPr>
            <a:r>
              <a:rPr lang="en-US" sz="4800" b="1">
                <a:solidFill>
                  <a:srgbClr val="000000"/>
                </a:solidFill>
                <a:latin typeface="Gazpacho Bold"/>
                <a:ea typeface="Gazpacho Bold"/>
                <a:cs typeface="Gazpacho Bold"/>
                <a:sym typeface="Gazpacho Bold"/>
              </a:rPr>
              <a:t>HOW FAILURE LEADS TO SUCCESS</a:t>
            </a:r>
          </a:p>
        </p:txBody>
      </p:sp>
      <p:sp>
        <p:nvSpPr>
          <p:cNvPr id="5" name="Freeform 5"/>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8" name="Online Media 7" title="Famous Failures">
            <a:hlinkClick r:id="" action="ppaction://media"/>
            <a:extLst>
              <a:ext uri="{FF2B5EF4-FFF2-40B4-BE49-F238E27FC236}">
                <a16:creationId xmlns:a16="http://schemas.microsoft.com/office/drawing/2014/main" id="{8BEFFBF5-E561-1056-F7F1-63AC2DF35D89}"/>
              </a:ext>
            </a:extLst>
          </p:cNvPr>
          <p:cNvPicPr>
            <a:picLocks noRot="1" noChangeAspect="1"/>
          </p:cNvPicPr>
          <p:nvPr>
            <a:videoFile r:link="rId1"/>
          </p:nvPr>
        </p:nvPicPr>
        <p:blipFill>
          <a:blip r:embed="rId5"/>
          <a:stretch>
            <a:fillRect/>
          </a:stretch>
        </p:blipFill>
        <p:spPr>
          <a:xfrm>
            <a:off x="4064000" y="2273300"/>
            <a:ext cx="10160000" cy="5740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9461819" y="2079669"/>
            <a:ext cx="2162941" cy="2162933"/>
            <a:chOff x="0" y="0"/>
            <a:chExt cx="2883921" cy="2883910"/>
          </a:xfrm>
        </p:grpSpPr>
        <p:sp>
          <p:nvSpPr>
            <p:cNvPr id="5" name="Freeform 5"/>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3"/>
              <a:stretch>
                <a:fillRect t="-19337" b="-19337"/>
              </a:stretch>
            </a:blipFill>
          </p:spPr>
          <p:txBody>
            <a:bodyPr/>
            <a:lstStyle/>
            <a:p>
              <a:endParaRPr lang="en-US"/>
            </a:p>
          </p:txBody>
        </p:sp>
      </p:grpSp>
      <p:grpSp>
        <p:nvGrpSpPr>
          <p:cNvPr id="6" name="Group 6"/>
          <p:cNvGrpSpPr/>
          <p:nvPr/>
        </p:nvGrpSpPr>
        <p:grpSpPr>
          <a:xfrm>
            <a:off x="12198890" y="2126455"/>
            <a:ext cx="2162941" cy="2162933"/>
            <a:chOff x="0" y="0"/>
            <a:chExt cx="2883921" cy="2883910"/>
          </a:xfrm>
        </p:grpSpPr>
        <p:sp>
          <p:nvSpPr>
            <p:cNvPr id="7" name="Freeform 7"/>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4"/>
              <a:stretch>
                <a:fillRect/>
              </a:stretch>
            </a:blipFill>
          </p:spPr>
          <p:txBody>
            <a:bodyPr/>
            <a:lstStyle/>
            <a:p>
              <a:endParaRPr lang="en-US"/>
            </a:p>
          </p:txBody>
        </p:sp>
      </p:grpSp>
      <p:grpSp>
        <p:nvGrpSpPr>
          <p:cNvPr id="8" name="Group 8"/>
          <p:cNvGrpSpPr/>
          <p:nvPr/>
        </p:nvGrpSpPr>
        <p:grpSpPr>
          <a:xfrm>
            <a:off x="14933384" y="2103062"/>
            <a:ext cx="2162941" cy="2162933"/>
            <a:chOff x="0" y="0"/>
            <a:chExt cx="2883921" cy="2883910"/>
          </a:xfrm>
        </p:grpSpPr>
        <p:sp>
          <p:nvSpPr>
            <p:cNvPr id="9" name="Freeform 9"/>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5"/>
              <a:stretch>
                <a:fillRect l="-22151" r="-22151"/>
              </a:stretch>
            </a:blipFill>
          </p:spPr>
          <p:txBody>
            <a:bodyPr/>
            <a:lstStyle/>
            <a:p>
              <a:endParaRPr lang="en-US"/>
            </a:p>
          </p:txBody>
        </p:sp>
      </p:grpSp>
      <p:grpSp>
        <p:nvGrpSpPr>
          <p:cNvPr id="10" name="Group 10"/>
          <p:cNvGrpSpPr/>
          <p:nvPr/>
        </p:nvGrpSpPr>
        <p:grpSpPr>
          <a:xfrm>
            <a:off x="9461819" y="5800835"/>
            <a:ext cx="2162941" cy="2162933"/>
            <a:chOff x="0" y="0"/>
            <a:chExt cx="2883921" cy="2883910"/>
          </a:xfrm>
        </p:grpSpPr>
        <p:sp>
          <p:nvSpPr>
            <p:cNvPr id="11" name="Freeform 11"/>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6"/>
              <a:stretch>
                <a:fillRect t="-96" b="-96"/>
              </a:stretch>
            </a:blipFill>
          </p:spPr>
          <p:txBody>
            <a:bodyPr/>
            <a:lstStyle/>
            <a:p>
              <a:endParaRPr lang="en-US"/>
            </a:p>
          </p:txBody>
        </p:sp>
      </p:grpSp>
      <p:grpSp>
        <p:nvGrpSpPr>
          <p:cNvPr id="12" name="Group 12"/>
          <p:cNvGrpSpPr/>
          <p:nvPr/>
        </p:nvGrpSpPr>
        <p:grpSpPr>
          <a:xfrm>
            <a:off x="12279089" y="5857605"/>
            <a:ext cx="2162941" cy="2162933"/>
            <a:chOff x="0" y="0"/>
            <a:chExt cx="2883921" cy="2883911"/>
          </a:xfrm>
        </p:grpSpPr>
        <p:sp>
          <p:nvSpPr>
            <p:cNvPr id="13" name="Freeform 13"/>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7"/>
              <a:stretch>
                <a:fillRect/>
              </a:stretch>
            </a:blipFill>
          </p:spPr>
          <p:txBody>
            <a:bodyPr/>
            <a:lstStyle/>
            <a:p>
              <a:endParaRPr lang="en-US"/>
            </a:p>
          </p:txBody>
        </p:sp>
      </p:grpSp>
      <p:grpSp>
        <p:nvGrpSpPr>
          <p:cNvPr id="14" name="Group 14"/>
          <p:cNvGrpSpPr/>
          <p:nvPr/>
        </p:nvGrpSpPr>
        <p:grpSpPr>
          <a:xfrm>
            <a:off x="15096359" y="5800835"/>
            <a:ext cx="2162941" cy="2162933"/>
            <a:chOff x="0" y="0"/>
            <a:chExt cx="2883921" cy="2883910"/>
          </a:xfrm>
        </p:grpSpPr>
        <p:sp>
          <p:nvSpPr>
            <p:cNvPr id="15" name="Freeform 15"/>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8"/>
              <a:stretch>
                <a:fillRect l="-95" r="-96"/>
              </a:stretch>
            </a:blipFill>
          </p:spPr>
          <p:txBody>
            <a:bodyPr/>
            <a:lstStyle/>
            <a:p>
              <a:endParaRPr lang="en-US"/>
            </a:p>
          </p:txBody>
        </p:sp>
      </p:grpSp>
      <p:grpSp>
        <p:nvGrpSpPr>
          <p:cNvPr id="16" name="Group 16"/>
          <p:cNvGrpSpPr/>
          <p:nvPr/>
        </p:nvGrpSpPr>
        <p:grpSpPr>
          <a:xfrm>
            <a:off x="1068014" y="1901166"/>
            <a:ext cx="1270024" cy="1259969"/>
            <a:chOff x="0" y="0"/>
            <a:chExt cx="1693365" cy="1679959"/>
          </a:xfrm>
        </p:grpSpPr>
        <p:sp>
          <p:nvSpPr>
            <p:cNvPr id="17" name="Freeform 17"/>
            <p:cNvSpPr/>
            <p:nvPr/>
          </p:nvSpPr>
          <p:spPr>
            <a:xfrm>
              <a:off x="0" y="0"/>
              <a:ext cx="1693418" cy="1679956"/>
            </a:xfrm>
            <a:custGeom>
              <a:avLst/>
              <a:gdLst/>
              <a:ahLst/>
              <a:cxnLst/>
              <a:rect l="l" t="t" r="r" b="b"/>
              <a:pathLst>
                <a:path w="1693418" h="1679956">
                  <a:moveTo>
                    <a:pt x="0" y="0"/>
                  </a:moveTo>
                  <a:lnTo>
                    <a:pt x="1693418" y="0"/>
                  </a:lnTo>
                  <a:lnTo>
                    <a:pt x="1693418" y="1679956"/>
                  </a:lnTo>
                  <a:lnTo>
                    <a:pt x="0" y="1679956"/>
                  </a:lnTo>
                  <a:lnTo>
                    <a:pt x="0" y="0"/>
                  </a:lnTo>
                  <a:close/>
                </a:path>
              </a:pathLst>
            </a:custGeom>
            <a:blipFill>
              <a:blip r:embed="rId9"/>
              <a:stretch>
                <a:fillRect t="-3" r="3" b="-3"/>
              </a:stretch>
            </a:blipFill>
          </p:spPr>
          <p:txBody>
            <a:bodyPr/>
            <a:lstStyle/>
            <a:p>
              <a:endParaRPr lang="en-US"/>
            </a:p>
          </p:txBody>
        </p:sp>
      </p:grpSp>
      <p:sp>
        <p:nvSpPr>
          <p:cNvPr id="18" name="TextBox 18"/>
          <p:cNvSpPr txBox="1"/>
          <p:nvPr/>
        </p:nvSpPr>
        <p:spPr>
          <a:xfrm>
            <a:off x="9675807" y="4689205"/>
            <a:ext cx="1725678" cy="405400"/>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THOMAS</a:t>
            </a:r>
            <a:r>
              <a:rPr lang="en-US" sz="1710" b="1" spc="154">
                <a:solidFill>
                  <a:srgbClr val="FFFFFF"/>
                </a:solidFill>
                <a:latin typeface="DM Sans Bold"/>
                <a:ea typeface="DM Sans Bold"/>
                <a:cs typeface="DM Sans Bold"/>
                <a:sym typeface="DM Sans Bold"/>
              </a:rPr>
              <a:t> </a:t>
            </a:r>
            <a:r>
              <a:rPr lang="en-US" sz="1710" b="1" spc="154">
                <a:solidFill>
                  <a:srgbClr val="000000"/>
                </a:solidFill>
                <a:latin typeface="DM Sans Bold"/>
                <a:ea typeface="DM Sans Bold"/>
                <a:cs typeface="DM Sans Bold"/>
                <a:sym typeface="DM Sans Bold"/>
              </a:rPr>
              <a:t>EDISON</a:t>
            </a:r>
          </a:p>
        </p:txBody>
      </p:sp>
      <p:sp>
        <p:nvSpPr>
          <p:cNvPr id="19" name="TextBox 19"/>
          <p:cNvSpPr txBox="1"/>
          <p:nvPr/>
        </p:nvSpPr>
        <p:spPr>
          <a:xfrm>
            <a:off x="12417522" y="4689205"/>
            <a:ext cx="1725678" cy="415586"/>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OPRAH</a:t>
            </a:r>
          </a:p>
          <a:p>
            <a:pPr algn="ctr">
              <a:lnSpc>
                <a:spcPts val="1710"/>
              </a:lnSpc>
            </a:pPr>
            <a:r>
              <a:rPr lang="en-US" sz="1710" b="1" spc="154">
                <a:solidFill>
                  <a:srgbClr val="000000"/>
                </a:solidFill>
                <a:latin typeface="DM Sans Bold"/>
                <a:ea typeface="DM Sans Bold"/>
                <a:cs typeface="DM Sans Bold"/>
                <a:sym typeface="DM Sans Bold"/>
              </a:rPr>
              <a:t>WINFREY</a:t>
            </a:r>
          </a:p>
        </p:txBody>
      </p:sp>
      <p:sp>
        <p:nvSpPr>
          <p:cNvPr id="20" name="TextBox 20"/>
          <p:cNvSpPr txBox="1"/>
          <p:nvPr/>
        </p:nvSpPr>
        <p:spPr>
          <a:xfrm>
            <a:off x="15157244" y="4689205"/>
            <a:ext cx="1725678" cy="405400"/>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MICHAEL JORDAN</a:t>
            </a:r>
          </a:p>
        </p:txBody>
      </p:sp>
      <p:sp>
        <p:nvSpPr>
          <p:cNvPr id="21" name="TextBox 21"/>
          <p:cNvSpPr txBox="1"/>
          <p:nvPr/>
        </p:nvSpPr>
        <p:spPr>
          <a:xfrm>
            <a:off x="9675807" y="8362098"/>
            <a:ext cx="1725678" cy="197577"/>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THE BEATLES</a:t>
            </a:r>
          </a:p>
        </p:txBody>
      </p:sp>
      <p:sp>
        <p:nvSpPr>
          <p:cNvPr id="22" name="TextBox 22"/>
          <p:cNvSpPr txBox="1"/>
          <p:nvPr/>
        </p:nvSpPr>
        <p:spPr>
          <a:xfrm>
            <a:off x="15448946" y="8332134"/>
            <a:ext cx="1725678" cy="195850"/>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STEVE JOBS</a:t>
            </a:r>
          </a:p>
        </p:txBody>
      </p:sp>
      <p:sp>
        <p:nvSpPr>
          <p:cNvPr id="23" name="TextBox 23"/>
          <p:cNvSpPr txBox="1"/>
          <p:nvPr/>
        </p:nvSpPr>
        <p:spPr>
          <a:xfrm>
            <a:off x="12562377" y="8332134"/>
            <a:ext cx="1725678" cy="197577"/>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LEO MESSI</a:t>
            </a:r>
          </a:p>
        </p:txBody>
      </p:sp>
      <p:sp>
        <p:nvSpPr>
          <p:cNvPr id="24" name="TextBox 24"/>
          <p:cNvSpPr txBox="1"/>
          <p:nvPr/>
        </p:nvSpPr>
        <p:spPr>
          <a:xfrm>
            <a:off x="342895" y="48074"/>
            <a:ext cx="6185781" cy="1212850"/>
          </a:xfrm>
          <a:prstGeom prst="rect">
            <a:avLst/>
          </a:prstGeom>
        </p:spPr>
        <p:txBody>
          <a:bodyPr lIns="0" tIns="0" rIns="0" bIns="0" rtlCol="0" anchor="t">
            <a:spAutoFit/>
          </a:bodyPr>
          <a:lstStyle/>
          <a:p>
            <a:pPr algn="ctr">
              <a:lnSpc>
                <a:spcPts val="9800"/>
              </a:lnSpc>
            </a:pPr>
            <a:r>
              <a:rPr lang="en-US" sz="7000" b="1">
                <a:solidFill>
                  <a:srgbClr val="000000"/>
                </a:solidFill>
                <a:latin typeface="Gazpacho Bold"/>
                <a:ea typeface="Gazpacho Bold"/>
                <a:cs typeface="Gazpacho Bold"/>
                <a:sym typeface="Gazpacho Bold"/>
              </a:rPr>
              <a:t>Research</a:t>
            </a:r>
          </a:p>
        </p:txBody>
      </p:sp>
      <p:sp>
        <p:nvSpPr>
          <p:cNvPr id="25" name="TextBox 25"/>
          <p:cNvSpPr txBox="1"/>
          <p:nvPr/>
        </p:nvSpPr>
        <p:spPr>
          <a:xfrm>
            <a:off x="2909538" y="2132395"/>
            <a:ext cx="4174017" cy="838200"/>
          </a:xfrm>
          <a:prstGeom prst="rect">
            <a:avLst/>
          </a:prstGeom>
        </p:spPr>
        <p:txBody>
          <a:bodyPr lIns="0" tIns="0" rIns="0" bIns="0" rtlCol="0" anchor="t">
            <a:spAutoFit/>
          </a:bodyPr>
          <a:lstStyle/>
          <a:p>
            <a:pPr algn="l">
              <a:lnSpc>
                <a:spcPts val="3284"/>
              </a:lnSpc>
            </a:pPr>
            <a:r>
              <a:rPr lang="en-US" sz="2736" b="1" spc="128">
                <a:solidFill>
                  <a:srgbClr val="6F6C67"/>
                </a:solidFill>
                <a:latin typeface="Rubik Bold"/>
                <a:ea typeface="Rubik Bold"/>
                <a:cs typeface="Rubik Bold"/>
                <a:sym typeface="Rubik Bold"/>
              </a:rPr>
              <a:t>Why were they considered a failure?</a:t>
            </a:r>
          </a:p>
        </p:txBody>
      </p:sp>
      <p:sp>
        <p:nvSpPr>
          <p:cNvPr id="26" name="TextBox 26"/>
          <p:cNvSpPr txBox="1"/>
          <p:nvPr/>
        </p:nvSpPr>
        <p:spPr>
          <a:xfrm>
            <a:off x="2909538" y="3404402"/>
            <a:ext cx="4174017" cy="838200"/>
          </a:xfrm>
          <a:prstGeom prst="rect">
            <a:avLst/>
          </a:prstGeom>
        </p:spPr>
        <p:txBody>
          <a:bodyPr lIns="0" tIns="0" rIns="0" bIns="0" rtlCol="0" anchor="t">
            <a:spAutoFit/>
          </a:bodyPr>
          <a:lstStyle/>
          <a:p>
            <a:pPr algn="l">
              <a:lnSpc>
                <a:spcPts val="3284"/>
              </a:lnSpc>
            </a:pPr>
            <a:r>
              <a:rPr lang="en-US" sz="2736" b="1" spc="128">
                <a:solidFill>
                  <a:srgbClr val="6F6C67"/>
                </a:solidFill>
                <a:latin typeface="Rubik Bold"/>
                <a:ea typeface="Rubik Bold"/>
                <a:cs typeface="Rubik Bold"/>
                <a:sym typeface="Rubik Bold"/>
              </a:rPr>
              <a:t>How did this make </a:t>
            </a:r>
          </a:p>
          <a:p>
            <a:pPr algn="l">
              <a:lnSpc>
                <a:spcPts val="3284"/>
              </a:lnSpc>
            </a:pPr>
            <a:r>
              <a:rPr lang="en-US" sz="2736" b="1" spc="128">
                <a:solidFill>
                  <a:srgbClr val="6F6C67"/>
                </a:solidFill>
                <a:latin typeface="Rubik Bold"/>
                <a:ea typeface="Rubik Bold"/>
                <a:cs typeface="Rubik Bold"/>
                <a:sym typeface="Rubik Bold"/>
              </a:rPr>
              <a:t>them feel?</a:t>
            </a:r>
          </a:p>
        </p:txBody>
      </p:sp>
      <p:sp>
        <p:nvSpPr>
          <p:cNvPr id="27" name="TextBox 27"/>
          <p:cNvSpPr txBox="1"/>
          <p:nvPr/>
        </p:nvSpPr>
        <p:spPr>
          <a:xfrm>
            <a:off x="2909538" y="4714875"/>
            <a:ext cx="4174017" cy="838200"/>
          </a:xfrm>
          <a:prstGeom prst="rect">
            <a:avLst/>
          </a:prstGeom>
        </p:spPr>
        <p:txBody>
          <a:bodyPr lIns="0" tIns="0" rIns="0" bIns="0" rtlCol="0" anchor="t">
            <a:spAutoFit/>
          </a:bodyPr>
          <a:lstStyle/>
          <a:p>
            <a:pPr algn="l">
              <a:lnSpc>
                <a:spcPts val="3284"/>
              </a:lnSpc>
            </a:pPr>
            <a:r>
              <a:rPr lang="en-US" sz="2736" b="1" spc="128">
                <a:solidFill>
                  <a:srgbClr val="6F6C67"/>
                </a:solidFill>
                <a:latin typeface="Rubik Bold"/>
                <a:ea typeface="Rubik Bold"/>
                <a:cs typeface="Rubik Bold"/>
                <a:sym typeface="Rubik Bold"/>
              </a:rPr>
              <a:t>How did they move beyond their failure?</a:t>
            </a:r>
          </a:p>
        </p:txBody>
      </p:sp>
      <p:sp>
        <p:nvSpPr>
          <p:cNvPr id="28" name="TextBox 28"/>
          <p:cNvSpPr txBox="1"/>
          <p:nvPr/>
        </p:nvSpPr>
        <p:spPr>
          <a:xfrm>
            <a:off x="2909538" y="6044101"/>
            <a:ext cx="4174017" cy="1247775"/>
          </a:xfrm>
          <a:prstGeom prst="rect">
            <a:avLst/>
          </a:prstGeom>
        </p:spPr>
        <p:txBody>
          <a:bodyPr lIns="0" tIns="0" rIns="0" bIns="0" rtlCol="0" anchor="t">
            <a:spAutoFit/>
          </a:bodyPr>
          <a:lstStyle/>
          <a:p>
            <a:pPr algn="l">
              <a:lnSpc>
                <a:spcPts val="3284"/>
              </a:lnSpc>
            </a:pPr>
            <a:r>
              <a:rPr lang="en-US" sz="2736" b="1" spc="128">
                <a:solidFill>
                  <a:srgbClr val="6F6C67"/>
                </a:solidFill>
                <a:latin typeface="Rubik Bold"/>
                <a:ea typeface="Rubik Bold"/>
                <a:cs typeface="Rubik Bold"/>
                <a:sym typeface="Rubik Bold"/>
              </a:rPr>
              <a:t>What was their initial step towards success?</a:t>
            </a:r>
          </a:p>
        </p:txBody>
      </p:sp>
      <p:sp>
        <p:nvSpPr>
          <p:cNvPr id="29" name="TextBox 29"/>
          <p:cNvSpPr txBox="1"/>
          <p:nvPr/>
        </p:nvSpPr>
        <p:spPr>
          <a:xfrm>
            <a:off x="2909538" y="7596676"/>
            <a:ext cx="4174017" cy="838200"/>
          </a:xfrm>
          <a:prstGeom prst="rect">
            <a:avLst/>
          </a:prstGeom>
        </p:spPr>
        <p:txBody>
          <a:bodyPr lIns="0" tIns="0" rIns="0" bIns="0" rtlCol="0" anchor="t">
            <a:spAutoFit/>
          </a:bodyPr>
          <a:lstStyle/>
          <a:p>
            <a:pPr algn="l">
              <a:lnSpc>
                <a:spcPts val="3284"/>
              </a:lnSpc>
            </a:pPr>
            <a:r>
              <a:rPr lang="en-US" sz="2736" b="1" spc="128">
                <a:solidFill>
                  <a:srgbClr val="6F6C67"/>
                </a:solidFill>
                <a:latin typeface="Rubik Bold"/>
                <a:ea typeface="Rubik Bold"/>
                <a:cs typeface="Rubik Bold"/>
                <a:sym typeface="Rubik Bold"/>
              </a:rPr>
              <a:t>Did they continue to gain success?  How?</a:t>
            </a:r>
          </a:p>
        </p:txBody>
      </p:sp>
      <p:grpSp>
        <p:nvGrpSpPr>
          <p:cNvPr id="30" name="Group 30"/>
          <p:cNvGrpSpPr/>
          <p:nvPr/>
        </p:nvGrpSpPr>
        <p:grpSpPr>
          <a:xfrm>
            <a:off x="1068014" y="3184529"/>
            <a:ext cx="1270024" cy="1259969"/>
            <a:chOff x="0" y="0"/>
            <a:chExt cx="1693365" cy="1679959"/>
          </a:xfrm>
        </p:grpSpPr>
        <p:sp>
          <p:nvSpPr>
            <p:cNvPr id="31" name="Freeform 31"/>
            <p:cNvSpPr/>
            <p:nvPr/>
          </p:nvSpPr>
          <p:spPr>
            <a:xfrm>
              <a:off x="0" y="0"/>
              <a:ext cx="1693418" cy="1679956"/>
            </a:xfrm>
            <a:custGeom>
              <a:avLst/>
              <a:gdLst/>
              <a:ahLst/>
              <a:cxnLst/>
              <a:rect l="l" t="t" r="r" b="b"/>
              <a:pathLst>
                <a:path w="1693418" h="1679956">
                  <a:moveTo>
                    <a:pt x="0" y="0"/>
                  </a:moveTo>
                  <a:lnTo>
                    <a:pt x="1693418" y="0"/>
                  </a:lnTo>
                  <a:lnTo>
                    <a:pt x="1693418" y="1679956"/>
                  </a:lnTo>
                  <a:lnTo>
                    <a:pt x="0" y="1679956"/>
                  </a:lnTo>
                  <a:lnTo>
                    <a:pt x="0" y="0"/>
                  </a:lnTo>
                  <a:close/>
                </a:path>
              </a:pathLst>
            </a:custGeom>
            <a:blipFill>
              <a:blip r:embed="rId9"/>
              <a:stretch>
                <a:fillRect t="-3" r="3" b="-3"/>
              </a:stretch>
            </a:blipFill>
          </p:spPr>
          <p:txBody>
            <a:bodyPr/>
            <a:lstStyle/>
            <a:p>
              <a:endParaRPr lang="en-US"/>
            </a:p>
          </p:txBody>
        </p:sp>
      </p:grpSp>
      <p:grpSp>
        <p:nvGrpSpPr>
          <p:cNvPr id="32" name="Group 32"/>
          <p:cNvGrpSpPr/>
          <p:nvPr/>
        </p:nvGrpSpPr>
        <p:grpSpPr>
          <a:xfrm>
            <a:off x="1068014" y="6082524"/>
            <a:ext cx="1270024" cy="1259969"/>
            <a:chOff x="0" y="0"/>
            <a:chExt cx="1693365" cy="1679959"/>
          </a:xfrm>
        </p:grpSpPr>
        <p:sp>
          <p:nvSpPr>
            <p:cNvPr id="33" name="Freeform 33"/>
            <p:cNvSpPr/>
            <p:nvPr/>
          </p:nvSpPr>
          <p:spPr>
            <a:xfrm>
              <a:off x="0" y="0"/>
              <a:ext cx="1693418" cy="1679956"/>
            </a:xfrm>
            <a:custGeom>
              <a:avLst/>
              <a:gdLst/>
              <a:ahLst/>
              <a:cxnLst/>
              <a:rect l="l" t="t" r="r" b="b"/>
              <a:pathLst>
                <a:path w="1693418" h="1679956">
                  <a:moveTo>
                    <a:pt x="0" y="0"/>
                  </a:moveTo>
                  <a:lnTo>
                    <a:pt x="1693418" y="0"/>
                  </a:lnTo>
                  <a:lnTo>
                    <a:pt x="1693418" y="1679956"/>
                  </a:lnTo>
                  <a:lnTo>
                    <a:pt x="0" y="1679956"/>
                  </a:lnTo>
                  <a:lnTo>
                    <a:pt x="0" y="0"/>
                  </a:lnTo>
                  <a:close/>
                </a:path>
              </a:pathLst>
            </a:custGeom>
            <a:blipFill>
              <a:blip r:embed="rId9"/>
              <a:stretch>
                <a:fillRect t="-3" r="3" b="-3"/>
              </a:stretch>
            </a:blipFill>
          </p:spPr>
          <p:txBody>
            <a:bodyPr/>
            <a:lstStyle/>
            <a:p>
              <a:endParaRPr lang="en-US"/>
            </a:p>
          </p:txBody>
        </p:sp>
      </p:grpSp>
      <p:grpSp>
        <p:nvGrpSpPr>
          <p:cNvPr id="34" name="Group 34"/>
          <p:cNvGrpSpPr/>
          <p:nvPr/>
        </p:nvGrpSpPr>
        <p:grpSpPr>
          <a:xfrm>
            <a:off x="1068014" y="4632055"/>
            <a:ext cx="1270024" cy="1259969"/>
            <a:chOff x="0" y="0"/>
            <a:chExt cx="1693365" cy="1679959"/>
          </a:xfrm>
        </p:grpSpPr>
        <p:sp>
          <p:nvSpPr>
            <p:cNvPr id="35" name="Freeform 35"/>
            <p:cNvSpPr/>
            <p:nvPr/>
          </p:nvSpPr>
          <p:spPr>
            <a:xfrm>
              <a:off x="0" y="0"/>
              <a:ext cx="1693418" cy="1679956"/>
            </a:xfrm>
            <a:custGeom>
              <a:avLst/>
              <a:gdLst/>
              <a:ahLst/>
              <a:cxnLst/>
              <a:rect l="l" t="t" r="r" b="b"/>
              <a:pathLst>
                <a:path w="1693418" h="1679956">
                  <a:moveTo>
                    <a:pt x="0" y="0"/>
                  </a:moveTo>
                  <a:lnTo>
                    <a:pt x="1693418" y="0"/>
                  </a:lnTo>
                  <a:lnTo>
                    <a:pt x="1693418" y="1679956"/>
                  </a:lnTo>
                  <a:lnTo>
                    <a:pt x="0" y="1679956"/>
                  </a:lnTo>
                  <a:lnTo>
                    <a:pt x="0" y="0"/>
                  </a:lnTo>
                  <a:close/>
                </a:path>
              </a:pathLst>
            </a:custGeom>
            <a:blipFill>
              <a:blip r:embed="rId9"/>
              <a:stretch>
                <a:fillRect t="-3" r="3" b="-3"/>
              </a:stretch>
            </a:blipFill>
          </p:spPr>
          <p:txBody>
            <a:bodyPr/>
            <a:lstStyle/>
            <a:p>
              <a:endParaRPr lang="en-US"/>
            </a:p>
          </p:txBody>
        </p:sp>
      </p:grpSp>
      <p:grpSp>
        <p:nvGrpSpPr>
          <p:cNvPr id="36" name="Group 36"/>
          <p:cNvGrpSpPr/>
          <p:nvPr/>
        </p:nvGrpSpPr>
        <p:grpSpPr>
          <a:xfrm>
            <a:off x="1068014" y="7395317"/>
            <a:ext cx="1270024" cy="1259969"/>
            <a:chOff x="0" y="0"/>
            <a:chExt cx="1693365" cy="1679959"/>
          </a:xfrm>
        </p:grpSpPr>
        <p:sp>
          <p:nvSpPr>
            <p:cNvPr id="37" name="Freeform 37"/>
            <p:cNvSpPr/>
            <p:nvPr/>
          </p:nvSpPr>
          <p:spPr>
            <a:xfrm>
              <a:off x="0" y="0"/>
              <a:ext cx="1693418" cy="1679956"/>
            </a:xfrm>
            <a:custGeom>
              <a:avLst/>
              <a:gdLst/>
              <a:ahLst/>
              <a:cxnLst/>
              <a:rect l="l" t="t" r="r" b="b"/>
              <a:pathLst>
                <a:path w="1693418" h="1679956">
                  <a:moveTo>
                    <a:pt x="0" y="0"/>
                  </a:moveTo>
                  <a:lnTo>
                    <a:pt x="1693418" y="0"/>
                  </a:lnTo>
                  <a:lnTo>
                    <a:pt x="1693418" y="1679956"/>
                  </a:lnTo>
                  <a:lnTo>
                    <a:pt x="0" y="1679956"/>
                  </a:lnTo>
                  <a:lnTo>
                    <a:pt x="0" y="0"/>
                  </a:lnTo>
                  <a:close/>
                </a:path>
              </a:pathLst>
            </a:custGeom>
            <a:blipFill>
              <a:blip r:embed="rId9"/>
              <a:stretch>
                <a:fillRect t="-3" r="3" b="-3"/>
              </a:stretch>
            </a:blipFill>
          </p:spPr>
          <p:txBody>
            <a:bodyPr/>
            <a:lstStyle/>
            <a:p>
              <a:endParaRPr lang="en-US"/>
            </a:p>
          </p:txBody>
        </p:sp>
      </p:grpSp>
      <p:sp>
        <p:nvSpPr>
          <p:cNvPr id="38" name="Freeform 38"/>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9482796" y="0"/>
            <a:ext cx="8805204" cy="10287000"/>
            <a:chOff x="0" y="0"/>
            <a:chExt cx="11740272" cy="13716000"/>
          </a:xfrm>
        </p:grpSpPr>
        <p:sp>
          <p:nvSpPr>
            <p:cNvPr id="4" name="Freeform 4"/>
            <p:cNvSpPr/>
            <p:nvPr/>
          </p:nvSpPr>
          <p:spPr>
            <a:xfrm>
              <a:off x="0" y="0"/>
              <a:ext cx="11740261" cy="13716000"/>
            </a:xfrm>
            <a:custGeom>
              <a:avLst/>
              <a:gdLst/>
              <a:ahLst/>
              <a:cxnLst/>
              <a:rect l="l" t="t" r="r" b="b"/>
              <a:pathLst>
                <a:path w="11740261" h="13716000">
                  <a:moveTo>
                    <a:pt x="0" y="0"/>
                  </a:moveTo>
                  <a:lnTo>
                    <a:pt x="11740261" y="0"/>
                  </a:lnTo>
                  <a:lnTo>
                    <a:pt x="11740261" y="13716000"/>
                  </a:lnTo>
                  <a:lnTo>
                    <a:pt x="0" y="13716000"/>
                  </a:lnTo>
                  <a:lnTo>
                    <a:pt x="0" y="0"/>
                  </a:lnTo>
                  <a:close/>
                </a:path>
              </a:pathLst>
            </a:custGeom>
            <a:blipFill>
              <a:blip r:embed="rId3"/>
              <a:stretch>
                <a:fillRect t="-3225" b="-3225"/>
              </a:stretch>
            </a:blipFill>
          </p:spPr>
          <p:txBody>
            <a:bodyPr/>
            <a:lstStyle/>
            <a:p>
              <a:endParaRPr lang="en-US"/>
            </a:p>
          </p:txBody>
        </p:sp>
      </p:grpSp>
      <p:sp>
        <p:nvSpPr>
          <p:cNvPr id="5" name="TextBox 5"/>
          <p:cNvSpPr txBox="1"/>
          <p:nvPr/>
        </p:nvSpPr>
        <p:spPr>
          <a:xfrm>
            <a:off x="184632" y="-110188"/>
            <a:ext cx="6185781" cy="2451100"/>
          </a:xfrm>
          <a:prstGeom prst="rect">
            <a:avLst/>
          </a:prstGeom>
        </p:spPr>
        <p:txBody>
          <a:bodyPr lIns="0" tIns="0" rIns="0" bIns="0" rtlCol="0" anchor="t">
            <a:spAutoFit/>
          </a:bodyPr>
          <a:lstStyle/>
          <a:p>
            <a:pPr algn="ctr">
              <a:lnSpc>
                <a:spcPts val="9800"/>
              </a:lnSpc>
            </a:pPr>
            <a:r>
              <a:rPr lang="en-US" sz="7000" b="1">
                <a:solidFill>
                  <a:srgbClr val="000000"/>
                </a:solidFill>
                <a:latin typeface="Gazpacho Bold"/>
                <a:ea typeface="Gazpacho Bold"/>
                <a:cs typeface="Gazpacho Bold"/>
                <a:sym typeface="Gazpacho Bold"/>
              </a:rPr>
              <a:t>As we share our research</a:t>
            </a:r>
          </a:p>
        </p:txBody>
      </p:sp>
      <p:sp>
        <p:nvSpPr>
          <p:cNvPr id="6" name="TextBox 6"/>
          <p:cNvSpPr txBox="1"/>
          <p:nvPr/>
        </p:nvSpPr>
        <p:spPr>
          <a:xfrm>
            <a:off x="184632" y="3168812"/>
            <a:ext cx="9453356" cy="3816025"/>
          </a:xfrm>
          <a:prstGeom prst="rect">
            <a:avLst/>
          </a:prstGeom>
        </p:spPr>
        <p:txBody>
          <a:bodyPr lIns="0" tIns="0" rIns="0" bIns="0" rtlCol="0" anchor="t">
            <a:spAutoFit/>
          </a:bodyPr>
          <a:lstStyle/>
          <a:p>
            <a:pPr marL="1140459" lvl="2" indent="-380153" algn="l">
              <a:lnSpc>
                <a:spcPts val="7278"/>
              </a:lnSpc>
              <a:buFont typeface="Arial"/>
              <a:buChar char="⚬"/>
            </a:pPr>
            <a:r>
              <a:rPr lang="en-US" sz="4800">
                <a:solidFill>
                  <a:srgbClr val="545454"/>
                </a:solidFill>
                <a:latin typeface="Canva Sans"/>
                <a:ea typeface="Canva Sans"/>
                <a:cs typeface="Canva Sans"/>
                <a:sym typeface="Canva Sans"/>
              </a:rPr>
              <a:t>What were the similarities?</a:t>
            </a:r>
          </a:p>
          <a:p>
            <a:pPr marL="1140459" lvl="2" indent="-380153" algn="l">
              <a:lnSpc>
                <a:spcPts val="7278"/>
              </a:lnSpc>
              <a:buFont typeface="Arial"/>
              <a:buChar char="⚬"/>
            </a:pPr>
            <a:r>
              <a:rPr lang="en-US" sz="4800">
                <a:solidFill>
                  <a:srgbClr val="545454"/>
                </a:solidFill>
                <a:latin typeface="Canva Sans"/>
                <a:ea typeface="Canva Sans"/>
                <a:cs typeface="Canva Sans"/>
                <a:sym typeface="Canva Sans"/>
              </a:rPr>
              <a:t>What did each person do to continue their success?</a:t>
            </a:r>
          </a:p>
          <a:p>
            <a:pPr marL="1140459" lvl="2" indent="-380153" algn="l">
              <a:lnSpc>
                <a:spcPts val="7278"/>
              </a:lnSpc>
            </a:pPr>
            <a:endParaRPr lang="en-US" sz="4800">
              <a:solidFill>
                <a:srgbClr val="545454"/>
              </a:solidFill>
              <a:latin typeface="Canva Sans"/>
              <a:ea typeface="Canva Sans"/>
              <a:cs typeface="Canva Sans"/>
              <a:sym typeface="Canva San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998155" y="2891909"/>
            <a:ext cx="14327595" cy="2828761"/>
          </a:xfrm>
          <a:prstGeom prst="rect">
            <a:avLst/>
          </a:prstGeom>
        </p:spPr>
        <p:txBody>
          <a:bodyPr lIns="0" tIns="0" rIns="0" bIns="0" rtlCol="0" anchor="t">
            <a:spAutoFit/>
          </a:bodyPr>
          <a:lstStyle/>
          <a:p>
            <a:pPr algn="l">
              <a:lnSpc>
                <a:spcPts val="7248"/>
              </a:lnSpc>
            </a:pPr>
            <a:r>
              <a:rPr lang="en-US" sz="5177">
                <a:solidFill>
                  <a:srgbClr val="000000"/>
                </a:solidFill>
                <a:latin typeface="Rubik"/>
                <a:ea typeface="Rubik"/>
                <a:cs typeface="Rubik"/>
                <a:sym typeface="Rubik"/>
              </a:rPr>
              <a:t>These famous people had different challenges that some of you may have faced before. </a:t>
            </a:r>
          </a:p>
          <a:p>
            <a:pPr algn="l">
              <a:lnSpc>
                <a:spcPts val="7248"/>
              </a:lnSpc>
            </a:pPr>
            <a:endParaRPr lang="en-US" sz="5177">
              <a:solidFill>
                <a:srgbClr val="000000"/>
              </a:solidFill>
              <a:latin typeface="Rubik"/>
              <a:ea typeface="Rubik"/>
              <a:cs typeface="Rubik"/>
              <a:sym typeface="Rubik"/>
            </a:endParaRPr>
          </a:p>
        </p:txBody>
      </p:sp>
      <p:sp>
        <p:nvSpPr>
          <p:cNvPr id="5" name="Freeform 5"/>
          <p:cNvSpPr/>
          <p:nvPr/>
        </p:nvSpPr>
        <p:spPr>
          <a:xfrm>
            <a:off x="-384864" y="6239083"/>
            <a:ext cx="3368732" cy="3368732"/>
          </a:xfrm>
          <a:custGeom>
            <a:avLst/>
            <a:gdLst/>
            <a:ahLst/>
            <a:cxnLst/>
            <a:rect l="l" t="t" r="r" b="b"/>
            <a:pathLst>
              <a:path w="3368732" h="3368732">
                <a:moveTo>
                  <a:pt x="0" y="0"/>
                </a:moveTo>
                <a:lnTo>
                  <a:pt x="3368732" y="0"/>
                </a:lnTo>
                <a:lnTo>
                  <a:pt x="3368732" y="3368732"/>
                </a:lnTo>
                <a:lnTo>
                  <a:pt x="0" y="336873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533400" y="243910"/>
            <a:ext cx="14560704" cy="1820520"/>
          </a:xfrm>
          <a:prstGeom prst="rect">
            <a:avLst/>
          </a:prstGeom>
        </p:spPr>
        <p:txBody>
          <a:bodyPr lIns="0" tIns="0" rIns="0" bIns="0" rtlCol="0" anchor="t">
            <a:spAutoFit/>
          </a:bodyPr>
          <a:lstStyle/>
          <a:p>
            <a:pPr algn="l">
              <a:lnSpc>
                <a:spcPts val="7278"/>
              </a:lnSpc>
            </a:pPr>
            <a:r>
              <a:rPr lang="en-US" sz="5198" b="1">
                <a:solidFill>
                  <a:srgbClr val="000000"/>
                </a:solidFill>
                <a:latin typeface="Gazpacho Bold"/>
                <a:ea typeface="Gazpacho Bold"/>
                <a:cs typeface="Gazpacho Bold"/>
                <a:sym typeface="Gazpacho Bold"/>
              </a:rPr>
              <a:t>Each person tried and continued to create even though they  encountered failure.</a:t>
            </a:r>
          </a:p>
        </p:txBody>
      </p:sp>
      <p:sp>
        <p:nvSpPr>
          <p:cNvPr id="7" name="TextBox 7"/>
          <p:cNvSpPr txBox="1"/>
          <p:nvPr/>
        </p:nvSpPr>
        <p:spPr>
          <a:xfrm>
            <a:off x="2998155" y="5655703"/>
            <a:ext cx="12095949" cy="1944370"/>
          </a:xfrm>
          <a:prstGeom prst="rect">
            <a:avLst/>
          </a:prstGeom>
        </p:spPr>
        <p:txBody>
          <a:bodyPr lIns="0" tIns="0" rIns="0" bIns="0" rtlCol="0" anchor="t">
            <a:spAutoFit/>
          </a:bodyPr>
          <a:lstStyle/>
          <a:p>
            <a:pPr algn="ctr">
              <a:lnSpc>
                <a:spcPts val="7278"/>
              </a:lnSpc>
            </a:pPr>
            <a:r>
              <a:rPr lang="en-US" sz="5198">
                <a:solidFill>
                  <a:srgbClr val="000000"/>
                </a:solidFill>
                <a:latin typeface="Rubik"/>
                <a:ea typeface="Rubik"/>
                <a:cs typeface="Rubik"/>
                <a:sym typeface="Rubik"/>
              </a:rPr>
              <a:t>Each of them had an innovative </a:t>
            </a:r>
          </a:p>
          <a:p>
            <a:pPr algn="ctr">
              <a:lnSpc>
                <a:spcPts val="7278"/>
              </a:lnSpc>
            </a:pPr>
            <a:r>
              <a:rPr lang="en-US" sz="5198">
                <a:solidFill>
                  <a:srgbClr val="000000"/>
                </a:solidFill>
                <a:latin typeface="Rubik"/>
                <a:ea typeface="Rubik"/>
                <a:cs typeface="Rubik"/>
                <a:sym typeface="Rubik"/>
              </a:rPr>
              <a:t>mindset.</a:t>
            </a:r>
          </a:p>
        </p:txBody>
      </p:sp>
      <p:sp>
        <p:nvSpPr>
          <p:cNvPr id="8" name="Freeform 8"/>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2423"/>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512784" y="724990"/>
            <a:ext cx="7716080" cy="7811617"/>
            <a:chOff x="0" y="0"/>
            <a:chExt cx="10288107" cy="10415489"/>
          </a:xfrm>
        </p:grpSpPr>
        <p:sp>
          <p:nvSpPr>
            <p:cNvPr id="5" name="Freeform 5"/>
            <p:cNvSpPr/>
            <p:nvPr/>
          </p:nvSpPr>
          <p:spPr>
            <a:xfrm>
              <a:off x="0" y="0"/>
              <a:ext cx="10288143" cy="10415524"/>
            </a:xfrm>
            <a:custGeom>
              <a:avLst/>
              <a:gdLst/>
              <a:ahLst/>
              <a:cxnLst/>
              <a:rect l="l" t="t" r="r" b="b"/>
              <a:pathLst>
                <a:path w="10288143" h="10415524">
                  <a:moveTo>
                    <a:pt x="0" y="0"/>
                  </a:moveTo>
                  <a:lnTo>
                    <a:pt x="10288143" y="0"/>
                  </a:lnTo>
                  <a:lnTo>
                    <a:pt x="10288143" y="10415524"/>
                  </a:lnTo>
                  <a:lnTo>
                    <a:pt x="0" y="10415524"/>
                  </a:lnTo>
                  <a:lnTo>
                    <a:pt x="0" y="0"/>
                  </a:lnTo>
                  <a:close/>
                </a:path>
              </a:pathLst>
            </a:custGeom>
            <a:blipFill>
              <a:blip r:embed="rId3"/>
              <a:stretch>
                <a:fillRect l="-21640" r="-21640"/>
              </a:stretch>
            </a:blipFill>
          </p:spPr>
          <p:txBody>
            <a:bodyPr/>
            <a:lstStyle/>
            <a:p>
              <a:endParaRPr lang="en-US"/>
            </a:p>
          </p:txBody>
        </p:sp>
      </p:grpSp>
      <p:sp>
        <p:nvSpPr>
          <p:cNvPr id="6" name="Freeform 6"/>
          <p:cNvSpPr/>
          <p:nvPr/>
        </p:nvSpPr>
        <p:spPr>
          <a:xfrm rot="-2905740" flipV="1">
            <a:off x="9277148" y="-683683"/>
            <a:ext cx="3881966" cy="3881966"/>
          </a:xfrm>
          <a:custGeom>
            <a:avLst/>
            <a:gdLst/>
            <a:ahLst/>
            <a:cxnLst/>
            <a:rect l="l" t="t" r="r" b="b"/>
            <a:pathLst>
              <a:path w="3881966" h="3881966">
                <a:moveTo>
                  <a:pt x="0" y="3881966"/>
                </a:moveTo>
                <a:lnTo>
                  <a:pt x="3881966" y="3881966"/>
                </a:lnTo>
                <a:lnTo>
                  <a:pt x="3881966" y="0"/>
                </a:lnTo>
                <a:lnTo>
                  <a:pt x="0" y="0"/>
                </a:lnTo>
                <a:lnTo>
                  <a:pt x="0" y="388196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13661965" y="1480295"/>
            <a:ext cx="1810116" cy="1841080"/>
            <a:chOff x="0" y="0"/>
            <a:chExt cx="2413488" cy="2454773"/>
          </a:xfrm>
        </p:grpSpPr>
        <p:sp>
          <p:nvSpPr>
            <p:cNvPr id="8" name="Freeform 8"/>
            <p:cNvSpPr/>
            <p:nvPr/>
          </p:nvSpPr>
          <p:spPr>
            <a:xfrm>
              <a:off x="0" y="0"/>
              <a:ext cx="2413508" cy="2454783"/>
            </a:xfrm>
            <a:custGeom>
              <a:avLst/>
              <a:gdLst/>
              <a:ahLst/>
              <a:cxnLst/>
              <a:rect l="l" t="t" r="r" b="b"/>
              <a:pathLst>
                <a:path w="2413508" h="2454783">
                  <a:moveTo>
                    <a:pt x="0" y="0"/>
                  </a:moveTo>
                  <a:lnTo>
                    <a:pt x="2413508" y="0"/>
                  </a:lnTo>
                  <a:lnTo>
                    <a:pt x="2413508" y="2454783"/>
                  </a:lnTo>
                  <a:lnTo>
                    <a:pt x="0" y="2454783"/>
                  </a:lnTo>
                  <a:lnTo>
                    <a:pt x="0" y="0"/>
                  </a:lnTo>
                  <a:close/>
                </a:path>
              </a:pathLst>
            </a:custGeom>
            <a:blipFill>
              <a:blip r:embed="rId5"/>
              <a:stretch>
                <a:fillRect l="-855" r="-854"/>
              </a:stretch>
            </a:blipFill>
          </p:spPr>
          <p:txBody>
            <a:bodyPr/>
            <a:lstStyle/>
            <a:p>
              <a:endParaRPr lang="en-US"/>
            </a:p>
          </p:txBody>
        </p:sp>
      </p:grpSp>
      <p:sp>
        <p:nvSpPr>
          <p:cNvPr id="9" name="TextBox 9"/>
          <p:cNvSpPr txBox="1"/>
          <p:nvPr/>
        </p:nvSpPr>
        <p:spPr>
          <a:xfrm>
            <a:off x="10820806" y="2001397"/>
            <a:ext cx="6438494" cy="646506"/>
          </a:xfrm>
          <a:prstGeom prst="rect">
            <a:avLst/>
          </a:prstGeom>
        </p:spPr>
        <p:txBody>
          <a:bodyPr lIns="0" tIns="0" rIns="0" bIns="0" rtlCol="0" anchor="t">
            <a:spAutoFit/>
          </a:bodyPr>
          <a:lstStyle/>
          <a:p>
            <a:pPr algn="ctr">
              <a:lnSpc>
                <a:spcPts val="5317"/>
              </a:lnSpc>
            </a:pPr>
            <a:r>
              <a:rPr lang="en-US" sz="3798" b="1">
                <a:solidFill>
                  <a:srgbClr val="000000"/>
                </a:solidFill>
                <a:latin typeface="Gazpacho Bold"/>
                <a:ea typeface="Gazpacho Bold"/>
                <a:cs typeface="Gazpacho Bold"/>
                <a:sym typeface="Gazpacho Bold"/>
              </a:rPr>
              <a:t>Record your first attempt.</a:t>
            </a:r>
          </a:p>
        </p:txBody>
      </p:sp>
      <p:sp>
        <p:nvSpPr>
          <p:cNvPr id="10" name="TextBox 10"/>
          <p:cNvSpPr txBox="1"/>
          <p:nvPr/>
        </p:nvSpPr>
        <p:spPr>
          <a:xfrm>
            <a:off x="8627158" y="2993421"/>
            <a:ext cx="9384248" cy="6143602"/>
          </a:xfrm>
          <a:prstGeom prst="rect">
            <a:avLst/>
          </a:prstGeom>
        </p:spPr>
        <p:txBody>
          <a:bodyPr lIns="0" tIns="0" rIns="0" bIns="0" rtlCol="0" anchor="t">
            <a:spAutoFit/>
          </a:bodyPr>
          <a:lstStyle/>
          <a:p>
            <a:pPr algn="ctr">
              <a:lnSpc>
                <a:spcPts val="5312"/>
              </a:lnSpc>
            </a:pPr>
            <a:r>
              <a:rPr lang="en-US" sz="3794">
                <a:solidFill>
                  <a:srgbClr val="000000"/>
                </a:solidFill>
                <a:latin typeface="Rubik"/>
                <a:ea typeface="Rubik"/>
                <a:cs typeface="Rubik"/>
                <a:sym typeface="Rubik"/>
              </a:rPr>
              <a:t>How did you feel while trying to recreate the origami?</a:t>
            </a:r>
          </a:p>
          <a:p>
            <a:pPr algn="ctr">
              <a:lnSpc>
                <a:spcPts val="5312"/>
              </a:lnSpc>
            </a:pPr>
            <a:endParaRPr lang="en-US" sz="3794">
              <a:solidFill>
                <a:srgbClr val="000000"/>
              </a:solidFill>
              <a:latin typeface="Rubik"/>
              <a:ea typeface="Rubik"/>
              <a:cs typeface="Rubik"/>
              <a:sym typeface="Rubik"/>
            </a:endParaRPr>
          </a:p>
          <a:p>
            <a:pPr algn="ctr">
              <a:lnSpc>
                <a:spcPts val="5312"/>
              </a:lnSpc>
            </a:pPr>
            <a:r>
              <a:rPr lang="en-US" sz="3794">
                <a:solidFill>
                  <a:srgbClr val="000000"/>
                </a:solidFill>
                <a:latin typeface="Rubik"/>
                <a:ea typeface="Rubik"/>
                <a:cs typeface="Rubik"/>
                <a:sym typeface="Rubik"/>
              </a:rPr>
              <a:t>What could have made the process more achievable?</a:t>
            </a:r>
          </a:p>
          <a:p>
            <a:pPr algn="ctr">
              <a:lnSpc>
                <a:spcPts val="5312"/>
              </a:lnSpc>
            </a:pPr>
            <a:endParaRPr lang="en-US" sz="3794">
              <a:solidFill>
                <a:srgbClr val="000000"/>
              </a:solidFill>
              <a:latin typeface="Rubik"/>
              <a:ea typeface="Rubik"/>
              <a:cs typeface="Rubik"/>
              <a:sym typeface="Rubik"/>
            </a:endParaRPr>
          </a:p>
          <a:p>
            <a:pPr algn="ctr">
              <a:lnSpc>
                <a:spcPts val="5312"/>
              </a:lnSpc>
            </a:pPr>
            <a:r>
              <a:rPr lang="en-US" sz="3794">
                <a:solidFill>
                  <a:srgbClr val="000000"/>
                </a:solidFill>
                <a:latin typeface="Rubik"/>
                <a:ea typeface="Rubik"/>
                <a:cs typeface="Rubik"/>
                <a:sym typeface="Rubik"/>
              </a:rPr>
              <a:t>Ask a partner, what did they do? Was their approach different from yours? Are you willing to try their way? </a:t>
            </a:r>
          </a:p>
        </p:txBody>
      </p:sp>
      <p:sp>
        <p:nvSpPr>
          <p:cNvPr id="11" name="Freeform 11"/>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42895" y="-66226"/>
            <a:ext cx="15496905" cy="1174750"/>
          </a:xfrm>
          <a:prstGeom prst="rect">
            <a:avLst/>
          </a:prstGeom>
        </p:spPr>
        <p:txBody>
          <a:bodyPr lIns="0" tIns="0" rIns="0" bIns="0" rtlCol="0" anchor="t">
            <a:spAutoFit/>
          </a:bodyPr>
          <a:lstStyle/>
          <a:p>
            <a:pPr algn="l">
              <a:lnSpc>
                <a:spcPts val="9800"/>
              </a:lnSpc>
            </a:pPr>
            <a:r>
              <a:rPr lang="en-US" sz="6000" b="1">
                <a:solidFill>
                  <a:srgbClr val="000000"/>
                </a:solidFill>
                <a:latin typeface="Gazpacho Bold"/>
                <a:ea typeface="Gazpacho Bold"/>
                <a:cs typeface="Gazpacho Bold"/>
                <a:sym typeface="Gazpacho Bold"/>
              </a:rPr>
              <a:t>Innovative Thinking/Innovative Mindset</a:t>
            </a:r>
          </a:p>
        </p:txBody>
      </p:sp>
      <p:sp>
        <p:nvSpPr>
          <p:cNvPr id="5" name="TextBox 5"/>
          <p:cNvSpPr txBox="1"/>
          <p:nvPr/>
        </p:nvSpPr>
        <p:spPr>
          <a:xfrm>
            <a:off x="2092389" y="1752600"/>
            <a:ext cx="14103222" cy="6433185"/>
          </a:xfrm>
          <a:prstGeom prst="rect">
            <a:avLst/>
          </a:prstGeom>
        </p:spPr>
        <p:txBody>
          <a:bodyPr lIns="0" tIns="0" rIns="0" bIns="0" rtlCol="0" anchor="t">
            <a:spAutoFit/>
          </a:bodyPr>
          <a:lstStyle/>
          <a:p>
            <a:pPr marL="1165860" lvl="2" indent="-388620" algn="l">
              <a:lnSpc>
                <a:spcPts val="7138"/>
              </a:lnSpc>
              <a:buFont typeface="Arial"/>
              <a:buChar char="⚬"/>
            </a:pPr>
            <a:r>
              <a:rPr lang="en-US" sz="5100">
                <a:solidFill>
                  <a:srgbClr val="000000"/>
                </a:solidFill>
                <a:latin typeface="Rubik"/>
                <a:ea typeface="Rubik"/>
                <a:cs typeface="Rubik"/>
                <a:sym typeface="Rubik"/>
              </a:rPr>
              <a:t>Involves approaching problems and opportunities with an open mind</a:t>
            </a:r>
          </a:p>
          <a:p>
            <a:pPr marL="1165860" lvl="2" indent="-388620" algn="l">
              <a:lnSpc>
                <a:spcPts val="7138"/>
              </a:lnSpc>
            </a:pPr>
            <a:endParaRPr lang="en-US" sz="5100">
              <a:solidFill>
                <a:srgbClr val="000000"/>
              </a:solidFill>
              <a:latin typeface="Rubik"/>
              <a:ea typeface="Rubik"/>
              <a:cs typeface="Rubik"/>
              <a:sym typeface="Rubik"/>
            </a:endParaRPr>
          </a:p>
          <a:p>
            <a:pPr marL="1165860" lvl="2" indent="-388620" algn="l">
              <a:lnSpc>
                <a:spcPts val="7138"/>
              </a:lnSpc>
              <a:buFont typeface="Arial"/>
              <a:buChar char="⚬"/>
            </a:pPr>
            <a:r>
              <a:rPr lang="en-US" sz="5100">
                <a:solidFill>
                  <a:srgbClr val="000000"/>
                </a:solidFill>
                <a:latin typeface="Rubik"/>
                <a:ea typeface="Rubik"/>
                <a:cs typeface="Rubik"/>
                <a:sym typeface="Rubik"/>
              </a:rPr>
              <a:t>Seeks out new and better ways of doing things</a:t>
            </a:r>
          </a:p>
          <a:p>
            <a:pPr marL="1165860" lvl="2" indent="-388620" algn="l">
              <a:lnSpc>
                <a:spcPts val="7138"/>
              </a:lnSpc>
            </a:pPr>
            <a:endParaRPr lang="en-US" sz="5100">
              <a:solidFill>
                <a:srgbClr val="000000"/>
              </a:solidFill>
              <a:latin typeface="Rubik"/>
              <a:ea typeface="Rubik"/>
              <a:cs typeface="Rubik"/>
              <a:sym typeface="Rubik"/>
            </a:endParaRPr>
          </a:p>
          <a:p>
            <a:pPr marL="1165860" lvl="2" indent="-388620" algn="l">
              <a:lnSpc>
                <a:spcPts val="7138"/>
              </a:lnSpc>
              <a:buFont typeface="Arial"/>
              <a:buChar char="⚬"/>
            </a:pPr>
            <a:r>
              <a:rPr lang="en-US" sz="5100">
                <a:solidFill>
                  <a:srgbClr val="000000"/>
                </a:solidFill>
                <a:latin typeface="Rubik"/>
                <a:ea typeface="Rubik"/>
                <a:cs typeface="Rubik"/>
                <a:sym typeface="Rubik"/>
              </a:rPr>
              <a:t>Uses experimentation and trial and error</a:t>
            </a:r>
          </a:p>
        </p:txBody>
      </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154542" y="4645929"/>
            <a:ext cx="5641071" cy="5641071"/>
          </a:xfrm>
          <a:custGeom>
            <a:avLst/>
            <a:gdLst/>
            <a:ahLst/>
            <a:cxnLst/>
            <a:rect l="l" t="t" r="r" b="b"/>
            <a:pathLst>
              <a:path w="5641071" h="5641071">
                <a:moveTo>
                  <a:pt x="0" y="0"/>
                </a:moveTo>
                <a:lnTo>
                  <a:pt x="5641071" y="0"/>
                </a:lnTo>
                <a:lnTo>
                  <a:pt x="5641071" y="5641071"/>
                </a:lnTo>
                <a:lnTo>
                  <a:pt x="0" y="56410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342895" y="48074"/>
            <a:ext cx="6185781" cy="1212850"/>
          </a:xfrm>
          <a:prstGeom prst="rect">
            <a:avLst/>
          </a:prstGeom>
        </p:spPr>
        <p:txBody>
          <a:bodyPr lIns="0" tIns="0" rIns="0" bIns="0" rtlCol="0" anchor="t">
            <a:spAutoFit/>
          </a:bodyPr>
          <a:lstStyle/>
          <a:p>
            <a:pPr algn="ctr">
              <a:lnSpc>
                <a:spcPts val="9800"/>
              </a:lnSpc>
            </a:pPr>
            <a:r>
              <a:rPr lang="en-US" sz="7000" b="1">
                <a:solidFill>
                  <a:srgbClr val="000000"/>
                </a:solidFill>
                <a:latin typeface="Gazpacho Bold"/>
                <a:ea typeface="Gazpacho Bold"/>
                <a:cs typeface="Gazpacho Bold"/>
                <a:sym typeface="Gazpacho Bold"/>
              </a:rPr>
              <a:t>Group Work</a:t>
            </a:r>
          </a:p>
        </p:txBody>
      </p:sp>
      <p:sp>
        <p:nvSpPr>
          <p:cNvPr id="6" name="TextBox 6"/>
          <p:cNvSpPr txBox="1"/>
          <p:nvPr/>
        </p:nvSpPr>
        <p:spPr>
          <a:xfrm>
            <a:off x="6934200" y="2162175"/>
            <a:ext cx="10845318" cy="2644065"/>
          </a:xfrm>
          <a:prstGeom prst="rect">
            <a:avLst/>
          </a:prstGeom>
        </p:spPr>
        <p:txBody>
          <a:bodyPr lIns="0" tIns="0" rIns="0" bIns="0" rtlCol="0" anchor="t">
            <a:spAutoFit/>
          </a:bodyPr>
          <a:lstStyle/>
          <a:p>
            <a:pPr algn="l">
              <a:lnSpc>
                <a:spcPts val="9600"/>
              </a:lnSpc>
            </a:pPr>
            <a:r>
              <a:rPr lang="en-US" sz="5400" spc="300">
                <a:solidFill>
                  <a:srgbClr val="6F6C67"/>
                </a:solidFill>
                <a:latin typeface="Rubik"/>
                <a:ea typeface="Rubik"/>
                <a:cs typeface="Rubik"/>
                <a:sym typeface="Rubik"/>
              </a:rPr>
              <a:t>You’re going to be working together to build a catapult!</a:t>
            </a:r>
          </a:p>
        </p:txBody>
      </p:sp>
      <p:sp>
        <p:nvSpPr>
          <p:cNvPr id="7" name="Freeform 7"/>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1871796" y="-366713"/>
            <a:ext cx="13048283" cy="1115695"/>
          </a:xfrm>
          <a:prstGeom prst="rect">
            <a:avLst/>
          </a:prstGeom>
        </p:spPr>
        <p:txBody>
          <a:bodyPr lIns="0" tIns="0" rIns="0" bIns="0" rtlCol="0" anchor="t">
            <a:spAutoFit/>
          </a:bodyPr>
          <a:lstStyle/>
          <a:p>
            <a:pPr algn="ctr">
              <a:lnSpc>
                <a:spcPts val="9800"/>
              </a:lnSpc>
            </a:pPr>
            <a:r>
              <a:rPr lang="en-US" sz="4800" b="1">
                <a:solidFill>
                  <a:srgbClr val="000000"/>
                </a:solidFill>
                <a:latin typeface="Gazpacho Bold"/>
                <a:ea typeface="Gazpacho Bold"/>
                <a:cs typeface="Gazpacho Bold"/>
                <a:sym typeface="Gazpacho Bold"/>
              </a:rPr>
              <a:t>Kinetic and Potential  Energy</a:t>
            </a:r>
          </a:p>
        </p:txBody>
      </p:sp>
      <p:sp>
        <p:nvSpPr>
          <p:cNvPr id="5" name="Freeform 5"/>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a:grpSpLocks noChangeAspect="1"/>
          </p:cNvGrpSpPr>
          <p:nvPr/>
        </p:nvGrpSpPr>
        <p:grpSpPr>
          <a:xfrm>
            <a:off x="2619858" y="1457360"/>
            <a:ext cx="13048283" cy="7372280"/>
            <a:chOff x="0" y="0"/>
            <a:chExt cx="17397711" cy="9829707"/>
          </a:xfrm>
        </p:grpSpPr>
        <p:sp>
          <p:nvSpPr>
            <p:cNvPr id="7" name="Freeform 7"/>
            <p:cNvSpPr/>
            <p:nvPr/>
          </p:nvSpPr>
          <p:spPr>
            <a:xfrm>
              <a:off x="0" y="0"/>
              <a:ext cx="17397730" cy="9829673"/>
            </a:xfrm>
            <a:custGeom>
              <a:avLst/>
              <a:gdLst/>
              <a:ahLst/>
              <a:cxnLst/>
              <a:rect l="l" t="t" r="r" b="b"/>
              <a:pathLst>
                <a:path w="17397730" h="9829673">
                  <a:moveTo>
                    <a:pt x="0" y="0"/>
                  </a:moveTo>
                  <a:lnTo>
                    <a:pt x="17397730" y="0"/>
                  </a:lnTo>
                  <a:lnTo>
                    <a:pt x="17397730" y="9829673"/>
                  </a:lnTo>
                  <a:lnTo>
                    <a:pt x="0" y="9829673"/>
                  </a:lnTo>
                  <a:lnTo>
                    <a:pt x="0" y="0"/>
                  </a:lnTo>
                  <a:close/>
                </a:path>
              </a:pathLst>
            </a:custGeom>
            <a:blipFill>
              <a:blip r:embed="rId4"/>
              <a:stretch>
                <a:fillRect/>
              </a:stretch>
            </a:blipFill>
          </p:spPr>
          <p:txBody>
            <a:bodyPr/>
            <a:lstStyle/>
            <a:p>
              <a:endParaRPr lang="en-US"/>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923326" y="2587522"/>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4654753" y="2000818"/>
            <a:ext cx="7519197" cy="367629"/>
          </a:xfrm>
          <a:prstGeom prst="rect">
            <a:avLst/>
          </a:prstGeom>
        </p:spPr>
        <p:txBody>
          <a:bodyPr lIns="0" tIns="0" rIns="0" bIns="0" rtlCol="0" anchor="t">
            <a:spAutoFit/>
          </a:bodyPr>
          <a:lstStyle/>
          <a:p>
            <a:pPr algn="ctr">
              <a:lnSpc>
                <a:spcPts val="3223"/>
              </a:lnSpc>
            </a:pPr>
            <a:r>
              <a:rPr lang="en-US" sz="3223" b="1" spc="293">
                <a:solidFill>
                  <a:srgbClr val="6E5B84"/>
                </a:solidFill>
                <a:latin typeface="Rubik Bold"/>
                <a:ea typeface="Rubik Bold"/>
                <a:cs typeface="Rubik Bold"/>
                <a:sym typeface="Rubik Bold"/>
              </a:rPr>
              <a:t>HOW WE WILL ACHIEVE THIS</a:t>
            </a:r>
          </a:p>
        </p:txBody>
      </p:sp>
      <p:sp>
        <p:nvSpPr>
          <p:cNvPr id="6" name="TextBox 6"/>
          <p:cNvSpPr txBox="1"/>
          <p:nvPr/>
        </p:nvSpPr>
        <p:spPr>
          <a:xfrm>
            <a:off x="1854620" y="2902047"/>
            <a:ext cx="4952124" cy="363246"/>
          </a:xfrm>
          <a:prstGeom prst="rect">
            <a:avLst/>
          </a:prstGeom>
        </p:spPr>
        <p:txBody>
          <a:bodyPr lIns="0" tIns="0" rIns="0" bIns="0" rtlCol="0" anchor="t">
            <a:spAutoFit/>
          </a:bodyPr>
          <a:lstStyle/>
          <a:p>
            <a:pPr algn="l">
              <a:lnSpc>
                <a:spcPts val="3051"/>
              </a:lnSpc>
            </a:pPr>
            <a:r>
              <a:rPr lang="en-US" sz="3051" b="1">
                <a:solidFill>
                  <a:srgbClr val="EE0000"/>
                </a:solidFill>
                <a:latin typeface="Rubik Bold"/>
                <a:ea typeface="Rubik Bold"/>
                <a:cs typeface="Rubik Bold"/>
                <a:sym typeface="Rubik Bold"/>
              </a:rPr>
              <a:t>OUR FIRST STEP</a:t>
            </a:r>
          </a:p>
        </p:txBody>
      </p:sp>
      <p:sp>
        <p:nvSpPr>
          <p:cNvPr id="7" name="TextBox 7"/>
          <p:cNvSpPr txBox="1"/>
          <p:nvPr/>
        </p:nvSpPr>
        <p:spPr>
          <a:xfrm>
            <a:off x="1854620" y="3684392"/>
            <a:ext cx="4706746" cy="1085850"/>
          </a:xfrm>
          <a:prstGeom prst="rect">
            <a:avLst/>
          </a:prstGeom>
        </p:spPr>
        <p:txBody>
          <a:bodyPr lIns="0" tIns="0" rIns="0" bIns="0" rtlCol="0" anchor="t">
            <a:spAutoFit/>
          </a:bodyPr>
          <a:lstStyle/>
          <a:p>
            <a:pPr algn="l">
              <a:lnSpc>
                <a:spcPts val="4241"/>
              </a:lnSpc>
            </a:pPr>
            <a:r>
              <a:rPr lang="en-US" sz="3534">
                <a:solidFill>
                  <a:srgbClr val="545454"/>
                </a:solidFill>
                <a:latin typeface="Rubik"/>
                <a:ea typeface="Rubik"/>
                <a:cs typeface="Rubik"/>
                <a:sym typeface="Rubik"/>
              </a:rPr>
              <a:t>Create your design </a:t>
            </a:r>
          </a:p>
          <a:p>
            <a:pPr algn="l">
              <a:lnSpc>
                <a:spcPts val="4241"/>
              </a:lnSpc>
            </a:pPr>
            <a:r>
              <a:rPr lang="en-US" sz="3534">
                <a:solidFill>
                  <a:srgbClr val="545454"/>
                </a:solidFill>
                <a:latin typeface="Rubik"/>
                <a:ea typeface="Rubik"/>
                <a:cs typeface="Rubik"/>
                <a:sym typeface="Rubik"/>
              </a:rPr>
              <a:t>on paper.</a:t>
            </a:r>
          </a:p>
        </p:txBody>
      </p:sp>
      <p:sp>
        <p:nvSpPr>
          <p:cNvPr id="8" name="TextBox 8"/>
          <p:cNvSpPr txBox="1"/>
          <p:nvPr/>
        </p:nvSpPr>
        <p:spPr>
          <a:xfrm>
            <a:off x="1854620" y="5752964"/>
            <a:ext cx="4952124" cy="363246"/>
          </a:xfrm>
          <a:prstGeom prst="rect">
            <a:avLst/>
          </a:prstGeom>
        </p:spPr>
        <p:txBody>
          <a:bodyPr lIns="0" tIns="0" rIns="0" bIns="0" rtlCol="0" anchor="t">
            <a:spAutoFit/>
          </a:bodyPr>
          <a:lstStyle/>
          <a:p>
            <a:pPr algn="l">
              <a:lnSpc>
                <a:spcPts val="3051"/>
              </a:lnSpc>
            </a:pPr>
            <a:r>
              <a:rPr lang="en-US" sz="3051" b="1">
                <a:solidFill>
                  <a:srgbClr val="EE0000"/>
                </a:solidFill>
                <a:latin typeface="Rubik Bold"/>
                <a:ea typeface="Rubik Bold"/>
                <a:cs typeface="Rubik Bold"/>
                <a:sym typeface="Rubik Bold"/>
              </a:rPr>
              <a:t>OUR SECOND STEP</a:t>
            </a:r>
          </a:p>
        </p:txBody>
      </p:sp>
      <p:sp>
        <p:nvSpPr>
          <p:cNvPr id="9" name="TextBox 9"/>
          <p:cNvSpPr txBox="1"/>
          <p:nvPr/>
        </p:nvSpPr>
        <p:spPr>
          <a:xfrm>
            <a:off x="11866612" y="2902047"/>
            <a:ext cx="4952124" cy="363246"/>
          </a:xfrm>
          <a:prstGeom prst="rect">
            <a:avLst/>
          </a:prstGeom>
        </p:spPr>
        <p:txBody>
          <a:bodyPr lIns="0" tIns="0" rIns="0" bIns="0" rtlCol="0" anchor="t">
            <a:spAutoFit/>
          </a:bodyPr>
          <a:lstStyle/>
          <a:p>
            <a:pPr algn="l">
              <a:lnSpc>
                <a:spcPts val="3051"/>
              </a:lnSpc>
            </a:pPr>
            <a:r>
              <a:rPr lang="en-US" sz="3051" b="1">
                <a:solidFill>
                  <a:srgbClr val="EE0000"/>
                </a:solidFill>
                <a:latin typeface="Rubik Bold"/>
                <a:ea typeface="Rubik Bold"/>
                <a:cs typeface="Rubik Bold"/>
                <a:sym typeface="Rubik Bold"/>
              </a:rPr>
              <a:t>OUR THIRD STEP</a:t>
            </a:r>
          </a:p>
        </p:txBody>
      </p:sp>
      <p:sp>
        <p:nvSpPr>
          <p:cNvPr id="10" name="TextBox 10"/>
          <p:cNvSpPr txBox="1"/>
          <p:nvPr/>
        </p:nvSpPr>
        <p:spPr>
          <a:xfrm>
            <a:off x="11866612" y="5922891"/>
            <a:ext cx="4952124" cy="363246"/>
          </a:xfrm>
          <a:prstGeom prst="rect">
            <a:avLst/>
          </a:prstGeom>
        </p:spPr>
        <p:txBody>
          <a:bodyPr lIns="0" tIns="0" rIns="0" bIns="0" rtlCol="0" anchor="t">
            <a:spAutoFit/>
          </a:bodyPr>
          <a:lstStyle/>
          <a:p>
            <a:pPr algn="l">
              <a:lnSpc>
                <a:spcPts val="3051"/>
              </a:lnSpc>
            </a:pPr>
            <a:r>
              <a:rPr lang="en-US" sz="3051" b="1">
                <a:solidFill>
                  <a:srgbClr val="EE0000"/>
                </a:solidFill>
                <a:latin typeface="Rubik Bold"/>
                <a:ea typeface="Rubik Bold"/>
                <a:cs typeface="Rubik Bold"/>
                <a:sym typeface="Rubik Bold"/>
              </a:rPr>
              <a:t>OUR FOURTH STEP</a:t>
            </a:r>
          </a:p>
        </p:txBody>
      </p:sp>
      <p:sp>
        <p:nvSpPr>
          <p:cNvPr id="11" name="TextBox 11"/>
          <p:cNvSpPr txBox="1"/>
          <p:nvPr/>
        </p:nvSpPr>
        <p:spPr>
          <a:xfrm>
            <a:off x="1854620" y="6601984"/>
            <a:ext cx="4736420" cy="1619250"/>
          </a:xfrm>
          <a:prstGeom prst="rect">
            <a:avLst/>
          </a:prstGeom>
        </p:spPr>
        <p:txBody>
          <a:bodyPr lIns="0" tIns="0" rIns="0" bIns="0" rtlCol="0" anchor="t">
            <a:spAutoFit/>
          </a:bodyPr>
          <a:lstStyle/>
          <a:p>
            <a:pPr algn="l">
              <a:lnSpc>
                <a:spcPts val="4241"/>
              </a:lnSpc>
            </a:pPr>
            <a:r>
              <a:rPr lang="en-US" sz="3534">
                <a:solidFill>
                  <a:srgbClr val="545454"/>
                </a:solidFill>
                <a:latin typeface="Rubik"/>
                <a:ea typeface="Rubik"/>
                <a:cs typeface="Rubik"/>
                <a:sym typeface="Rubik"/>
              </a:rPr>
              <a:t>Decide how the catapult will hold the ping pong ball?</a:t>
            </a:r>
          </a:p>
        </p:txBody>
      </p:sp>
      <p:sp>
        <p:nvSpPr>
          <p:cNvPr id="12" name="TextBox 12"/>
          <p:cNvSpPr txBox="1"/>
          <p:nvPr/>
        </p:nvSpPr>
        <p:spPr>
          <a:xfrm>
            <a:off x="11866612" y="3647339"/>
            <a:ext cx="4736420" cy="1619250"/>
          </a:xfrm>
          <a:prstGeom prst="rect">
            <a:avLst/>
          </a:prstGeom>
        </p:spPr>
        <p:txBody>
          <a:bodyPr lIns="0" tIns="0" rIns="0" bIns="0" rtlCol="0" anchor="t">
            <a:spAutoFit/>
          </a:bodyPr>
          <a:lstStyle/>
          <a:p>
            <a:pPr algn="l">
              <a:lnSpc>
                <a:spcPts val="4241"/>
              </a:lnSpc>
            </a:pPr>
            <a:r>
              <a:rPr lang="en-US" sz="3534">
                <a:solidFill>
                  <a:srgbClr val="545454"/>
                </a:solidFill>
                <a:latin typeface="Rubik"/>
                <a:ea typeface="Rubik"/>
                <a:cs typeface="Rubik"/>
                <a:sym typeface="Rubik"/>
              </a:rPr>
              <a:t>Consider the distance required to launch the ball.</a:t>
            </a:r>
          </a:p>
        </p:txBody>
      </p:sp>
      <p:sp>
        <p:nvSpPr>
          <p:cNvPr id="13" name="TextBox 13"/>
          <p:cNvSpPr txBox="1"/>
          <p:nvPr/>
        </p:nvSpPr>
        <p:spPr>
          <a:xfrm>
            <a:off x="11866612" y="6697682"/>
            <a:ext cx="4736420" cy="1619250"/>
          </a:xfrm>
          <a:prstGeom prst="rect">
            <a:avLst/>
          </a:prstGeom>
        </p:spPr>
        <p:txBody>
          <a:bodyPr lIns="0" tIns="0" rIns="0" bIns="0" rtlCol="0" anchor="t">
            <a:spAutoFit/>
          </a:bodyPr>
          <a:lstStyle/>
          <a:p>
            <a:pPr algn="l">
              <a:lnSpc>
                <a:spcPts val="4241"/>
              </a:lnSpc>
            </a:pPr>
            <a:r>
              <a:rPr lang="en-US" sz="3534">
                <a:solidFill>
                  <a:srgbClr val="545454"/>
                </a:solidFill>
                <a:latin typeface="Rubik"/>
                <a:ea typeface="Rubik"/>
                <a:cs typeface="Rubik"/>
                <a:sym typeface="Rubik"/>
              </a:rPr>
              <a:t>Think about how effectively will it launch the ball?</a:t>
            </a:r>
          </a:p>
        </p:txBody>
      </p:sp>
      <p:sp>
        <p:nvSpPr>
          <p:cNvPr id="14" name="Freeform 14"/>
          <p:cNvSpPr/>
          <p:nvPr/>
        </p:nvSpPr>
        <p:spPr>
          <a:xfrm>
            <a:off x="923326" y="5448412"/>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Freeform 15"/>
          <p:cNvSpPr/>
          <p:nvPr/>
        </p:nvSpPr>
        <p:spPr>
          <a:xfrm>
            <a:off x="10630899" y="2587522"/>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10630899" y="5667687"/>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TextBox 17"/>
          <p:cNvSpPr txBox="1"/>
          <p:nvPr/>
        </p:nvSpPr>
        <p:spPr>
          <a:xfrm>
            <a:off x="29094" y="92455"/>
            <a:ext cx="8357797" cy="1212850"/>
          </a:xfrm>
          <a:prstGeom prst="rect">
            <a:avLst/>
          </a:prstGeom>
        </p:spPr>
        <p:txBody>
          <a:bodyPr lIns="0" tIns="0" rIns="0" bIns="0" rtlCol="0" anchor="t">
            <a:spAutoFit/>
          </a:bodyPr>
          <a:lstStyle/>
          <a:p>
            <a:pPr algn="ctr">
              <a:lnSpc>
                <a:spcPts val="9800"/>
              </a:lnSpc>
            </a:pPr>
            <a:r>
              <a:rPr lang="en-US" sz="7000" b="1">
                <a:solidFill>
                  <a:srgbClr val="000000"/>
                </a:solidFill>
                <a:latin typeface="Gazpacho Bold"/>
                <a:ea typeface="Gazpacho Bold"/>
                <a:cs typeface="Gazpacho Bold"/>
                <a:sym typeface="Gazpacho Bold"/>
              </a:rPr>
              <a:t>Design Process</a:t>
            </a:r>
          </a:p>
        </p:txBody>
      </p:sp>
      <p:sp>
        <p:nvSpPr>
          <p:cNvPr id="18" name="Freeform 18"/>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235006" y="146050"/>
            <a:ext cx="4217581" cy="5387960"/>
            <a:chOff x="0" y="0"/>
            <a:chExt cx="5623441" cy="7183947"/>
          </a:xfrm>
        </p:grpSpPr>
        <p:sp>
          <p:nvSpPr>
            <p:cNvPr id="5" name="Freeform 5"/>
            <p:cNvSpPr/>
            <p:nvPr/>
          </p:nvSpPr>
          <p:spPr>
            <a:xfrm>
              <a:off x="0" y="0"/>
              <a:ext cx="5623433" cy="7184009"/>
            </a:xfrm>
            <a:custGeom>
              <a:avLst/>
              <a:gdLst/>
              <a:ahLst/>
              <a:cxnLst/>
              <a:rect l="l" t="t" r="r" b="b"/>
              <a:pathLst>
                <a:path w="5623433" h="7184009">
                  <a:moveTo>
                    <a:pt x="0" y="0"/>
                  </a:moveTo>
                  <a:lnTo>
                    <a:pt x="5623433" y="0"/>
                  </a:lnTo>
                  <a:lnTo>
                    <a:pt x="5623433" y="7184009"/>
                  </a:lnTo>
                  <a:lnTo>
                    <a:pt x="0" y="7184009"/>
                  </a:lnTo>
                  <a:lnTo>
                    <a:pt x="0" y="0"/>
                  </a:lnTo>
                  <a:close/>
                </a:path>
              </a:pathLst>
            </a:custGeom>
            <a:blipFill>
              <a:blip r:embed="rId3"/>
              <a:stretch>
                <a:fillRect t="-41" b="-41"/>
              </a:stretch>
            </a:blipFill>
          </p:spPr>
          <p:txBody>
            <a:bodyPr/>
            <a:lstStyle/>
            <a:p>
              <a:endParaRPr lang="en-US"/>
            </a:p>
          </p:txBody>
        </p:sp>
      </p:grpSp>
      <p:sp>
        <p:nvSpPr>
          <p:cNvPr id="6" name="Freeform 6"/>
          <p:cNvSpPr/>
          <p:nvPr/>
        </p:nvSpPr>
        <p:spPr>
          <a:xfrm rot="9204769">
            <a:off x="9723296" y="-6593"/>
            <a:ext cx="3389543" cy="3389543"/>
          </a:xfrm>
          <a:custGeom>
            <a:avLst/>
            <a:gdLst/>
            <a:ahLst/>
            <a:cxnLst/>
            <a:rect l="l" t="t" r="r" b="b"/>
            <a:pathLst>
              <a:path w="3389543" h="3389543">
                <a:moveTo>
                  <a:pt x="0" y="0"/>
                </a:moveTo>
                <a:lnTo>
                  <a:pt x="3389543" y="0"/>
                </a:lnTo>
                <a:lnTo>
                  <a:pt x="3389543" y="3389543"/>
                </a:lnTo>
                <a:lnTo>
                  <a:pt x="0" y="33895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p:cNvSpPr txBox="1"/>
          <p:nvPr/>
        </p:nvSpPr>
        <p:spPr>
          <a:xfrm>
            <a:off x="5963682" y="3895853"/>
            <a:ext cx="5222610" cy="3610224"/>
          </a:xfrm>
          <a:prstGeom prst="rect">
            <a:avLst/>
          </a:prstGeom>
        </p:spPr>
        <p:txBody>
          <a:bodyPr lIns="0" tIns="0" rIns="0" bIns="0" rtlCol="0" anchor="t">
            <a:spAutoFit/>
          </a:bodyPr>
          <a:lstStyle/>
          <a:p>
            <a:pPr marL="769260" lvl="2" indent="-256420" algn="l">
              <a:lnSpc>
                <a:spcPts val="4710"/>
              </a:lnSpc>
              <a:buFont typeface="Arial"/>
              <a:buChar char="⚬"/>
            </a:pPr>
            <a:r>
              <a:rPr lang="en-US" sz="3364" spc="-32">
                <a:solidFill>
                  <a:srgbClr val="000000"/>
                </a:solidFill>
                <a:latin typeface="Rubik"/>
                <a:ea typeface="Rubik"/>
                <a:cs typeface="Rubik"/>
                <a:sym typeface="Rubik"/>
              </a:rPr>
              <a:t>Make changes on paper</a:t>
            </a:r>
          </a:p>
          <a:p>
            <a:pPr marL="769260" lvl="2" indent="-256420" algn="l">
              <a:lnSpc>
                <a:spcPts val="4710"/>
              </a:lnSpc>
              <a:buFont typeface="Arial"/>
              <a:buChar char="⚬"/>
            </a:pPr>
            <a:r>
              <a:rPr lang="en-US" sz="3364" spc="-32">
                <a:solidFill>
                  <a:srgbClr val="000000"/>
                </a:solidFill>
                <a:latin typeface="Rubik"/>
                <a:ea typeface="Rubik"/>
                <a:cs typeface="Rubik"/>
                <a:sym typeface="Rubik"/>
              </a:rPr>
              <a:t>Record what changes are being made</a:t>
            </a:r>
          </a:p>
          <a:p>
            <a:pPr marL="769260" lvl="2" indent="-256420" algn="l">
              <a:lnSpc>
                <a:spcPts val="4710"/>
              </a:lnSpc>
              <a:buFont typeface="Arial"/>
              <a:buChar char="⚬"/>
            </a:pPr>
            <a:r>
              <a:rPr lang="en-US" sz="3364" spc="-32">
                <a:solidFill>
                  <a:srgbClr val="000000"/>
                </a:solidFill>
                <a:latin typeface="Rubik"/>
                <a:ea typeface="Rubik"/>
                <a:cs typeface="Rubik"/>
                <a:sym typeface="Rubik"/>
              </a:rPr>
              <a:t>Why will it be </a:t>
            </a:r>
          </a:p>
          <a:p>
            <a:pPr marL="769260" lvl="2" indent="-256420" algn="l">
              <a:lnSpc>
                <a:spcPts val="4710"/>
              </a:lnSpc>
            </a:pPr>
            <a:r>
              <a:rPr lang="en-US" sz="3364" spc="-32">
                <a:solidFill>
                  <a:srgbClr val="000000"/>
                </a:solidFill>
                <a:latin typeface="Rubik"/>
                <a:ea typeface="Rubik"/>
                <a:cs typeface="Rubik"/>
                <a:sym typeface="Rubik"/>
              </a:rPr>
              <a:t>       more effective?</a:t>
            </a:r>
          </a:p>
        </p:txBody>
      </p:sp>
      <p:sp>
        <p:nvSpPr>
          <p:cNvPr id="8" name="Freeform 8"/>
          <p:cNvSpPr/>
          <p:nvPr/>
        </p:nvSpPr>
        <p:spPr>
          <a:xfrm rot="5400000">
            <a:off x="3602162" y="49132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6361390" y="26529"/>
            <a:ext cx="4427193" cy="1953946"/>
          </a:xfrm>
          <a:prstGeom prst="rect">
            <a:avLst/>
          </a:prstGeom>
        </p:spPr>
        <p:txBody>
          <a:bodyPr lIns="0" tIns="0" rIns="0" bIns="0" rtlCol="0" anchor="t">
            <a:spAutoFit/>
          </a:bodyPr>
          <a:lstStyle/>
          <a:p>
            <a:pPr algn="ctr">
              <a:lnSpc>
                <a:spcPts val="7800"/>
              </a:lnSpc>
            </a:pPr>
            <a:r>
              <a:rPr lang="en-US" sz="5571" b="1">
                <a:solidFill>
                  <a:srgbClr val="000000"/>
                </a:solidFill>
                <a:latin typeface="Gazpacho Bold"/>
                <a:ea typeface="Gazpacho Bold"/>
                <a:cs typeface="Gazpacho Bold"/>
                <a:sym typeface="Gazpacho Bold"/>
              </a:rPr>
              <a:t>Time to Build</a:t>
            </a:r>
          </a:p>
        </p:txBody>
      </p:sp>
      <p:sp>
        <p:nvSpPr>
          <p:cNvPr id="10" name="TextBox 10"/>
          <p:cNvSpPr txBox="1"/>
          <p:nvPr/>
        </p:nvSpPr>
        <p:spPr>
          <a:xfrm>
            <a:off x="944208" y="5867322"/>
            <a:ext cx="3508379" cy="638728"/>
          </a:xfrm>
          <a:prstGeom prst="rect">
            <a:avLst/>
          </a:prstGeom>
        </p:spPr>
        <p:txBody>
          <a:bodyPr lIns="0" tIns="0" rIns="0" bIns="0" rtlCol="0" anchor="t">
            <a:spAutoFit/>
          </a:bodyPr>
          <a:lstStyle/>
          <a:p>
            <a:pPr algn="l">
              <a:lnSpc>
                <a:spcPts val="4694"/>
              </a:lnSpc>
            </a:pPr>
            <a:r>
              <a:rPr lang="en-US" sz="3353" b="1">
                <a:solidFill>
                  <a:srgbClr val="000000"/>
                </a:solidFill>
                <a:latin typeface="Rubik Bold"/>
                <a:ea typeface="Rubik Bold"/>
                <a:cs typeface="Rubik Bold"/>
                <a:sym typeface="Rubik Bold"/>
              </a:rPr>
              <a:t>Create and Test</a:t>
            </a:r>
          </a:p>
        </p:txBody>
      </p:sp>
      <p:sp>
        <p:nvSpPr>
          <p:cNvPr id="11" name="TextBox 11"/>
          <p:cNvSpPr txBox="1"/>
          <p:nvPr/>
        </p:nvSpPr>
        <p:spPr>
          <a:xfrm>
            <a:off x="235006" y="6591776"/>
            <a:ext cx="5424556" cy="2429124"/>
          </a:xfrm>
          <a:prstGeom prst="rect">
            <a:avLst/>
          </a:prstGeom>
        </p:spPr>
        <p:txBody>
          <a:bodyPr lIns="0" tIns="0" rIns="0" bIns="0" rtlCol="0" anchor="t">
            <a:spAutoFit/>
          </a:bodyPr>
          <a:lstStyle/>
          <a:p>
            <a:pPr marL="769260" lvl="2" indent="-256420" algn="l">
              <a:lnSpc>
                <a:spcPts val="4710"/>
              </a:lnSpc>
              <a:buFont typeface="Arial"/>
              <a:buChar char="⚬"/>
            </a:pPr>
            <a:r>
              <a:rPr lang="en-US" sz="3364" spc="-32">
                <a:solidFill>
                  <a:srgbClr val="000000"/>
                </a:solidFill>
                <a:latin typeface="Rubik"/>
                <a:ea typeface="Rubik"/>
                <a:cs typeface="Rubik"/>
                <a:sym typeface="Rubik"/>
              </a:rPr>
              <a:t>Did the catapult work?</a:t>
            </a:r>
          </a:p>
          <a:p>
            <a:pPr marL="769260" lvl="2" indent="-256420" algn="l">
              <a:lnSpc>
                <a:spcPts val="4710"/>
              </a:lnSpc>
              <a:buFont typeface="Arial"/>
              <a:buChar char="⚬"/>
            </a:pPr>
            <a:r>
              <a:rPr lang="en-US" sz="3364" spc="-32">
                <a:solidFill>
                  <a:srgbClr val="000000"/>
                </a:solidFill>
                <a:latin typeface="Rubik"/>
                <a:ea typeface="Rubik"/>
                <a:cs typeface="Rubik"/>
                <a:sym typeface="Rubik"/>
              </a:rPr>
              <a:t>Can it be improved?</a:t>
            </a:r>
          </a:p>
          <a:p>
            <a:pPr marL="769260" lvl="2" indent="-256420" algn="l">
              <a:lnSpc>
                <a:spcPts val="4710"/>
              </a:lnSpc>
              <a:buFont typeface="Arial"/>
              <a:buChar char="⚬"/>
            </a:pPr>
            <a:r>
              <a:rPr lang="en-US" sz="3364" spc="-32">
                <a:solidFill>
                  <a:srgbClr val="000000"/>
                </a:solidFill>
                <a:latin typeface="Rubik"/>
                <a:ea typeface="Rubik"/>
                <a:cs typeface="Rubik"/>
                <a:sym typeface="Rubik"/>
              </a:rPr>
              <a:t>What design changes need to be made?</a:t>
            </a:r>
          </a:p>
        </p:txBody>
      </p:sp>
      <p:sp>
        <p:nvSpPr>
          <p:cNvPr id="12" name="TextBox 12"/>
          <p:cNvSpPr txBox="1"/>
          <p:nvPr/>
        </p:nvSpPr>
        <p:spPr>
          <a:xfrm>
            <a:off x="6536446" y="3158373"/>
            <a:ext cx="4077083" cy="638728"/>
          </a:xfrm>
          <a:prstGeom prst="rect">
            <a:avLst/>
          </a:prstGeom>
        </p:spPr>
        <p:txBody>
          <a:bodyPr lIns="0" tIns="0" rIns="0" bIns="0" rtlCol="0" anchor="t">
            <a:spAutoFit/>
          </a:bodyPr>
          <a:lstStyle/>
          <a:p>
            <a:pPr algn="l">
              <a:lnSpc>
                <a:spcPts val="4694"/>
              </a:lnSpc>
            </a:pPr>
            <a:r>
              <a:rPr lang="en-US" sz="3353" b="1">
                <a:solidFill>
                  <a:srgbClr val="000000"/>
                </a:solidFill>
                <a:latin typeface="Rubik Bold"/>
                <a:ea typeface="Rubik Bold"/>
                <a:cs typeface="Rubik Bold"/>
                <a:sym typeface="Rubik Bold"/>
              </a:rPr>
              <a:t>Update the Design</a:t>
            </a:r>
          </a:p>
        </p:txBody>
      </p:sp>
      <p:sp>
        <p:nvSpPr>
          <p:cNvPr id="13" name="TextBox 13"/>
          <p:cNvSpPr txBox="1"/>
          <p:nvPr/>
        </p:nvSpPr>
        <p:spPr>
          <a:xfrm>
            <a:off x="13011183" y="1708753"/>
            <a:ext cx="3256664" cy="638728"/>
          </a:xfrm>
          <a:prstGeom prst="rect">
            <a:avLst/>
          </a:prstGeom>
        </p:spPr>
        <p:txBody>
          <a:bodyPr lIns="0" tIns="0" rIns="0" bIns="0" rtlCol="0" anchor="t">
            <a:spAutoFit/>
          </a:bodyPr>
          <a:lstStyle/>
          <a:p>
            <a:pPr algn="l">
              <a:lnSpc>
                <a:spcPts val="4694"/>
              </a:lnSpc>
            </a:pPr>
            <a:r>
              <a:rPr lang="en-US" sz="3353" b="1">
                <a:solidFill>
                  <a:srgbClr val="000000"/>
                </a:solidFill>
                <a:latin typeface="Rubik Bold"/>
                <a:ea typeface="Rubik Bold"/>
                <a:cs typeface="Rubik Bold"/>
                <a:sym typeface="Rubik Bold"/>
              </a:rPr>
              <a:t>Launch Again</a:t>
            </a:r>
          </a:p>
        </p:txBody>
      </p:sp>
      <p:sp>
        <p:nvSpPr>
          <p:cNvPr id="14" name="TextBox 14"/>
          <p:cNvSpPr txBox="1"/>
          <p:nvPr/>
        </p:nvSpPr>
        <p:spPr>
          <a:xfrm>
            <a:off x="11218248" y="2396320"/>
            <a:ext cx="6842535" cy="4791202"/>
          </a:xfrm>
          <a:prstGeom prst="rect">
            <a:avLst/>
          </a:prstGeom>
        </p:spPr>
        <p:txBody>
          <a:bodyPr lIns="0" tIns="0" rIns="0" bIns="0" rtlCol="0" anchor="t">
            <a:spAutoFit/>
          </a:bodyPr>
          <a:lstStyle/>
          <a:p>
            <a:pPr marL="770261" lvl="2" indent="-256754" algn="l">
              <a:lnSpc>
                <a:spcPts val="4717"/>
              </a:lnSpc>
              <a:buFont typeface="Arial"/>
              <a:buChar char="⚬"/>
            </a:pPr>
            <a:r>
              <a:rPr lang="en-US" sz="3369" spc="-32">
                <a:solidFill>
                  <a:srgbClr val="000000"/>
                </a:solidFill>
                <a:latin typeface="Rubik"/>
                <a:ea typeface="Rubik"/>
                <a:cs typeface="Rubik"/>
                <a:sym typeface="Rubik"/>
              </a:rPr>
              <a:t>Which group was the most successful?</a:t>
            </a:r>
          </a:p>
          <a:p>
            <a:pPr marL="770261" lvl="2" indent="-256754" algn="l">
              <a:lnSpc>
                <a:spcPts val="4717"/>
              </a:lnSpc>
              <a:buFont typeface="Arial"/>
              <a:buChar char="⚬"/>
            </a:pPr>
            <a:r>
              <a:rPr lang="en-US" sz="3369" spc="-32">
                <a:solidFill>
                  <a:srgbClr val="000000"/>
                </a:solidFill>
                <a:latin typeface="Rubik"/>
                <a:ea typeface="Rubik"/>
                <a:cs typeface="Rubik"/>
                <a:sym typeface="Rubik"/>
              </a:rPr>
              <a:t>How were the designs different?</a:t>
            </a:r>
          </a:p>
          <a:p>
            <a:pPr marL="770261" lvl="2" indent="-256754" algn="l">
              <a:lnSpc>
                <a:spcPts val="4717"/>
              </a:lnSpc>
              <a:buFont typeface="Arial"/>
              <a:buChar char="⚬"/>
            </a:pPr>
            <a:r>
              <a:rPr lang="en-US" sz="3369" spc="-32">
                <a:solidFill>
                  <a:srgbClr val="000000"/>
                </a:solidFill>
                <a:latin typeface="Rubik"/>
                <a:ea typeface="Rubik"/>
                <a:cs typeface="Rubik"/>
                <a:sym typeface="Rubik"/>
              </a:rPr>
              <a:t>How many times did you try to recreate it?</a:t>
            </a:r>
          </a:p>
          <a:p>
            <a:pPr marL="770261" lvl="2" indent="-256754" algn="l">
              <a:lnSpc>
                <a:spcPts val="4717"/>
              </a:lnSpc>
              <a:buFont typeface="Arial"/>
              <a:buChar char="⚬"/>
            </a:pPr>
            <a:r>
              <a:rPr lang="en-US" sz="3369" spc="-32">
                <a:solidFill>
                  <a:srgbClr val="000000"/>
                </a:solidFill>
                <a:latin typeface="Rubik"/>
                <a:ea typeface="Rubik"/>
                <a:cs typeface="Rubik"/>
                <a:sym typeface="Rubik"/>
              </a:rPr>
              <a:t>How did you enjoy the process of redesigning?</a:t>
            </a:r>
          </a:p>
        </p:txBody>
      </p:sp>
      <p:sp>
        <p:nvSpPr>
          <p:cNvPr id="15" name="TextBox 15"/>
          <p:cNvSpPr txBox="1"/>
          <p:nvPr/>
        </p:nvSpPr>
        <p:spPr>
          <a:xfrm>
            <a:off x="235006" y="1689703"/>
            <a:ext cx="3956005" cy="666115"/>
          </a:xfrm>
          <a:prstGeom prst="rect">
            <a:avLst/>
          </a:prstGeom>
        </p:spPr>
        <p:txBody>
          <a:bodyPr lIns="0" tIns="0" rIns="0" bIns="0" rtlCol="0" anchor="t">
            <a:spAutoFit/>
          </a:bodyPr>
          <a:lstStyle/>
          <a:p>
            <a:pPr algn="ctr">
              <a:lnSpc>
                <a:spcPts val="4759"/>
              </a:lnSpc>
            </a:pPr>
            <a:r>
              <a:rPr lang="en-US" sz="3399">
                <a:solidFill>
                  <a:srgbClr val="000000"/>
                </a:solidFill>
                <a:latin typeface="Rubik"/>
                <a:ea typeface="Rubik"/>
                <a:cs typeface="Rubik"/>
                <a:sym typeface="Rubik"/>
              </a:rPr>
              <a:t>Use this form</a:t>
            </a:r>
          </a:p>
        </p:txBody>
      </p:sp>
      <p:sp>
        <p:nvSpPr>
          <p:cNvPr id="16" name="Freeform 1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295400" y="3524250"/>
            <a:ext cx="7620000" cy="2419350"/>
          </a:xfrm>
          <a:prstGeom prst="rect">
            <a:avLst/>
          </a:prstGeom>
        </p:spPr>
        <p:txBody>
          <a:bodyPr lIns="0" tIns="0" rIns="0" bIns="0" rtlCol="0" anchor="t">
            <a:spAutoFit/>
          </a:bodyPr>
          <a:lstStyle/>
          <a:p>
            <a:pPr algn="l">
              <a:lnSpc>
                <a:spcPts val="4800"/>
              </a:lnSpc>
            </a:pPr>
            <a:r>
              <a:rPr lang="en-US" sz="4000" b="1">
                <a:solidFill>
                  <a:srgbClr val="000000"/>
                </a:solidFill>
                <a:latin typeface="Gazpacho Bold"/>
                <a:ea typeface="Gazpacho Bold"/>
                <a:cs typeface="Gazpacho Bold"/>
                <a:sym typeface="Gazpacho Bold"/>
              </a:rPr>
              <a:t>Why is it important to continue</a:t>
            </a:r>
          </a:p>
          <a:p>
            <a:pPr algn="l">
              <a:lnSpc>
                <a:spcPts val="4800"/>
              </a:lnSpc>
            </a:pPr>
            <a:r>
              <a:rPr lang="en-US" sz="4000" b="1">
                <a:solidFill>
                  <a:srgbClr val="000000"/>
                </a:solidFill>
                <a:latin typeface="Gazpacho Bold"/>
                <a:ea typeface="Gazpacho Bold"/>
                <a:cs typeface="Gazpacho Bold"/>
                <a:sym typeface="Gazpacho Bold"/>
              </a:rPr>
              <a:t> to design, reflect, test and upgrade? </a:t>
            </a:r>
          </a:p>
        </p:txBody>
      </p:sp>
      <p:grpSp>
        <p:nvGrpSpPr>
          <p:cNvPr id="4" name="Group 4"/>
          <p:cNvGrpSpPr/>
          <p:nvPr/>
        </p:nvGrpSpPr>
        <p:grpSpPr>
          <a:xfrm>
            <a:off x="9656000" y="-82034"/>
            <a:ext cx="8641525" cy="10369033"/>
            <a:chOff x="0" y="0"/>
            <a:chExt cx="11522033" cy="13825377"/>
          </a:xfrm>
        </p:grpSpPr>
        <p:sp>
          <p:nvSpPr>
            <p:cNvPr id="5" name="Freeform 5"/>
            <p:cNvSpPr/>
            <p:nvPr/>
          </p:nvSpPr>
          <p:spPr>
            <a:xfrm>
              <a:off x="0" y="0"/>
              <a:ext cx="11522075" cy="13825347"/>
            </a:xfrm>
            <a:custGeom>
              <a:avLst/>
              <a:gdLst/>
              <a:ahLst/>
              <a:cxnLst/>
              <a:rect l="l" t="t" r="r" b="b"/>
              <a:pathLst>
                <a:path w="11522075" h="13825347">
                  <a:moveTo>
                    <a:pt x="0" y="0"/>
                  </a:moveTo>
                  <a:lnTo>
                    <a:pt x="11522075" y="0"/>
                  </a:lnTo>
                  <a:lnTo>
                    <a:pt x="11522075" y="13825347"/>
                  </a:lnTo>
                  <a:lnTo>
                    <a:pt x="0" y="13825347"/>
                  </a:lnTo>
                  <a:lnTo>
                    <a:pt x="0" y="0"/>
                  </a:lnTo>
                  <a:close/>
                </a:path>
              </a:pathLst>
            </a:custGeom>
            <a:blipFill>
              <a:blip r:embed="rId3"/>
              <a:stretch>
                <a:fillRect t="-3937" b="-3937"/>
              </a:stretch>
            </a:blipFill>
          </p:spPr>
          <p:txBody>
            <a:bodyPr/>
            <a:lstStyle/>
            <a:p>
              <a:endParaRPr lang="en-US"/>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609600" y="439118"/>
            <a:ext cx="15351263" cy="1784477"/>
          </a:xfrm>
          <a:prstGeom prst="rect">
            <a:avLst/>
          </a:prstGeom>
        </p:spPr>
        <p:txBody>
          <a:bodyPr lIns="0" tIns="0" rIns="0" bIns="0" rtlCol="0" anchor="t">
            <a:spAutoFit/>
          </a:bodyPr>
          <a:lstStyle/>
          <a:p>
            <a:pPr algn="l">
              <a:lnSpc>
                <a:spcPts val="7278"/>
              </a:lnSpc>
            </a:pPr>
            <a:r>
              <a:rPr lang="en-US" sz="4400" b="1">
                <a:solidFill>
                  <a:srgbClr val="000000"/>
                </a:solidFill>
                <a:latin typeface="Gazpacho Bold"/>
                <a:ea typeface="Gazpacho Bold"/>
                <a:cs typeface="Gazpacho Bold"/>
                <a:sym typeface="Gazpacho Bold"/>
              </a:rPr>
              <a:t>Each time you redesigned the catapult, you reflected on a potential issue or failure of your design.</a:t>
            </a:r>
          </a:p>
        </p:txBody>
      </p:sp>
      <p:sp>
        <p:nvSpPr>
          <p:cNvPr id="5" name="Freeform 5"/>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590550" y="2996889"/>
            <a:ext cx="14506315" cy="1784477"/>
          </a:xfrm>
          <a:prstGeom prst="rect">
            <a:avLst/>
          </a:prstGeom>
        </p:spPr>
        <p:txBody>
          <a:bodyPr lIns="0" tIns="0" rIns="0" bIns="0" rtlCol="0" anchor="t">
            <a:spAutoFit/>
          </a:bodyPr>
          <a:lstStyle/>
          <a:p>
            <a:pPr algn="l">
              <a:lnSpc>
                <a:spcPts val="7278"/>
              </a:lnSpc>
            </a:pPr>
            <a:r>
              <a:rPr lang="en-US" sz="4400" b="1">
                <a:solidFill>
                  <a:srgbClr val="000000"/>
                </a:solidFill>
                <a:latin typeface="Gazpacho Bold"/>
                <a:ea typeface="Gazpacho Bold"/>
                <a:cs typeface="Gazpacho Bold"/>
                <a:sym typeface="Gazpacho Bold"/>
              </a:rPr>
              <a:t>You created and changed the design to make the best possible catapult to launch the ball.</a:t>
            </a:r>
          </a:p>
        </p:txBody>
      </p:sp>
      <p:sp>
        <p:nvSpPr>
          <p:cNvPr id="7" name="TextBox 7"/>
          <p:cNvSpPr txBox="1"/>
          <p:nvPr/>
        </p:nvSpPr>
        <p:spPr>
          <a:xfrm>
            <a:off x="-1066643" y="6120384"/>
            <a:ext cx="20421285" cy="1203300"/>
          </a:xfrm>
          <a:prstGeom prst="rect">
            <a:avLst/>
          </a:prstGeom>
        </p:spPr>
        <p:txBody>
          <a:bodyPr lIns="0" tIns="0" rIns="0" bIns="0" rtlCol="0" anchor="t">
            <a:spAutoFit/>
          </a:bodyPr>
          <a:lstStyle/>
          <a:p>
            <a:pPr algn="ctr">
              <a:lnSpc>
                <a:spcPts val="9799"/>
              </a:lnSpc>
            </a:pPr>
            <a:r>
              <a:rPr lang="en-US" sz="6998" b="1">
                <a:solidFill>
                  <a:srgbClr val="000000"/>
                </a:solidFill>
                <a:latin typeface="Gazpacho Bold"/>
                <a:ea typeface="Gazpacho Bold"/>
                <a:cs typeface="Gazpacho Bold"/>
                <a:sym typeface="Gazpacho Bold"/>
              </a:rPr>
              <a:t>Trying, failing and creating new ideas</a:t>
            </a:r>
          </a:p>
        </p:txBody>
      </p:sp>
      <p:sp>
        <p:nvSpPr>
          <p:cNvPr id="8" name="TextBox 8"/>
          <p:cNvSpPr txBox="1"/>
          <p:nvPr/>
        </p:nvSpPr>
        <p:spPr>
          <a:xfrm>
            <a:off x="216023" y="7487420"/>
            <a:ext cx="17855952" cy="1576070"/>
          </a:xfrm>
          <a:prstGeom prst="rect">
            <a:avLst/>
          </a:prstGeom>
        </p:spPr>
        <p:txBody>
          <a:bodyPr lIns="0" tIns="0" rIns="0" bIns="0" rtlCol="0" anchor="t">
            <a:spAutoFit/>
          </a:bodyPr>
          <a:lstStyle/>
          <a:p>
            <a:pPr algn="ctr">
              <a:lnSpc>
                <a:spcPts val="12880"/>
              </a:lnSpc>
            </a:pPr>
            <a:r>
              <a:rPr lang="en-US" sz="9200">
                <a:solidFill>
                  <a:srgbClr val="FF5331"/>
                </a:solidFill>
                <a:latin typeface="Gazpacho Bold"/>
                <a:ea typeface="Gazpacho Bold"/>
                <a:cs typeface="Gazpacho Bold"/>
                <a:sym typeface="Gazpacho Bold"/>
              </a:rPr>
              <a:t>That’s innovation!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36392" y="197758"/>
            <a:ext cx="15786416" cy="1543812"/>
          </a:xfrm>
          <a:prstGeom prst="rect">
            <a:avLst/>
          </a:prstGeom>
        </p:spPr>
        <p:txBody>
          <a:bodyPr lIns="0" tIns="0" rIns="0" bIns="0" rtlCol="0" anchor="t">
            <a:spAutoFit/>
          </a:bodyPr>
          <a:lstStyle/>
          <a:p>
            <a:pPr algn="l">
              <a:lnSpc>
                <a:spcPts val="12557"/>
              </a:lnSpc>
            </a:pPr>
            <a:r>
              <a:rPr lang="en-US" sz="8969" b="1"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8689700" y="2188812"/>
            <a:ext cx="9138199" cy="8225282"/>
          </a:xfrm>
          <a:prstGeom prst="rect">
            <a:avLst/>
          </a:prstGeom>
        </p:spPr>
        <p:txBody>
          <a:bodyPr lIns="0" tIns="0" rIns="0" bIns="0" rtlCol="0" anchor="t">
            <a:spAutoFit/>
          </a:bodyPr>
          <a:lstStyle/>
          <a:p>
            <a:pPr algn="ctr">
              <a:lnSpc>
                <a:spcPts val="7278"/>
              </a:lnSpc>
            </a:pPr>
            <a:r>
              <a:rPr lang="en-US" sz="3600">
                <a:solidFill>
                  <a:srgbClr val="133959"/>
                </a:solidFill>
                <a:latin typeface="Gazpacho Bold"/>
                <a:ea typeface="Gazpacho Bold"/>
                <a:cs typeface="Gazpacho Bold"/>
                <a:sym typeface="Gazpacho Bold"/>
              </a:rPr>
              <a:t>Dr. Frederick Banting and Charles Best, two Canadian scientists at the University of Toronto, set out in the early 1920s to find a treatment for diabetes — a disease that was once deadly. In July 1921, their persistence finally paid off with the discovery of insulin, a breakthrough that has saved millions of lives around the world.</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p:nvPr/>
        </p:nvGrpSpPr>
        <p:grpSpPr>
          <a:xfrm rot="-1558638">
            <a:off x="120101" y="8323131"/>
            <a:ext cx="1600200" cy="1521675"/>
            <a:chOff x="0" y="0"/>
            <a:chExt cx="2133600" cy="2028900"/>
          </a:xfrm>
        </p:grpSpPr>
        <p:sp>
          <p:nvSpPr>
            <p:cNvPr id="9" name="Freeform 9"/>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3"/>
              <a:stretch>
                <a:fillRect t="-2167" b="-2164"/>
              </a:stretch>
            </a:blipFill>
          </p:spPr>
          <p:txBody>
            <a:bodyPr/>
            <a:lstStyle/>
            <a:p>
              <a:endParaRPr lang="en-US"/>
            </a:p>
          </p:txBody>
        </p:sp>
      </p:grpSp>
      <p:grpSp>
        <p:nvGrpSpPr>
          <p:cNvPr id="10" name="Group 10"/>
          <p:cNvGrpSpPr>
            <a:grpSpLocks noChangeAspect="1"/>
          </p:cNvGrpSpPr>
          <p:nvPr/>
        </p:nvGrpSpPr>
        <p:grpSpPr>
          <a:xfrm>
            <a:off x="0" y="2786062"/>
            <a:ext cx="8382000" cy="4714875"/>
            <a:chOff x="0" y="0"/>
            <a:chExt cx="11176000" cy="6286500"/>
          </a:xfrm>
        </p:grpSpPr>
        <p:sp>
          <p:nvSpPr>
            <p:cNvPr id="11" name="Freeform 11"/>
            <p:cNvSpPr/>
            <p:nvPr/>
          </p:nvSpPr>
          <p:spPr>
            <a:xfrm>
              <a:off x="0" y="0"/>
              <a:ext cx="11176000" cy="6286500"/>
            </a:xfrm>
            <a:custGeom>
              <a:avLst/>
              <a:gdLst/>
              <a:ahLst/>
              <a:cxnLst/>
              <a:rect l="l" t="t" r="r" b="b"/>
              <a:pathLst>
                <a:path w="11176000" h="6286500">
                  <a:moveTo>
                    <a:pt x="0" y="0"/>
                  </a:moveTo>
                  <a:lnTo>
                    <a:pt x="11176000" y="0"/>
                  </a:lnTo>
                  <a:lnTo>
                    <a:pt x="11176000" y="6286500"/>
                  </a:lnTo>
                  <a:lnTo>
                    <a:pt x="0" y="6286500"/>
                  </a:lnTo>
                  <a:lnTo>
                    <a:pt x="0" y="0"/>
                  </a:lnTo>
                  <a:close/>
                </a:path>
              </a:pathLst>
            </a:custGeom>
            <a:blipFill>
              <a:blip r:embed="rId4"/>
              <a:stretch>
                <a:fillRect/>
              </a:stretch>
            </a:blipFill>
          </p:spPr>
          <p:txBody>
            <a:bodyPr/>
            <a:lstStyle/>
            <a:p>
              <a:endParaRPr lang="en-US"/>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5740683" y="1096825"/>
            <a:ext cx="2167222" cy="2167222"/>
            <a:chOff x="0" y="0"/>
            <a:chExt cx="2889629" cy="2889629"/>
          </a:xfrm>
        </p:grpSpPr>
        <p:sp>
          <p:nvSpPr>
            <p:cNvPr id="5" name="Freeform 5" descr="A yellow star with black background  Description automatically generated"/>
            <p:cNvSpPr/>
            <p:nvPr/>
          </p:nvSpPr>
          <p:spPr>
            <a:xfrm>
              <a:off x="0" y="0"/>
              <a:ext cx="2889631" cy="2889631"/>
            </a:xfrm>
            <a:custGeom>
              <a:avLst/>
              <a:gdLst/>
              <a:ahLst/>
              <a:cxnLst/>
              <a:rect l="l" t="t" r="r" b="b"/>
              <a:pathLst>
                <a:path w="2889631" h="2889631">
                  <a:moveTo>
                    <a:pt x="0" y="0"/>
                  </a:moveTo>
                  <a:lnTo>
                    <a:pt x="2889631" y="0"/>
                  </a:lnTo>
                  <a:lnTo>
                    <a:pt x="2889631" y="2889631"/>
                  </a:lnTo>
                  <a:lnTo>
                    <a:pt x="0" y="2889631"/>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1437415" y="1704648"/>
            <a:ext cx="7706585" cy="8822928"/>
          </a:xfrm>
          <a:prstGeom prst="rect">
            <a:avLst/>
          </a:prstGeom>
        </p:spPr>
        <p:txBody>
          <a:bodyPr wrap="square" lIns="0" tIns="0" rIns="0" bIns="0" rtlCol="0" anchor="t">
            <a:spAutoFit/>
          </a:bodyPr>
          <a:lstStyle/>
          <a:p>
            <a:pPr algn="ctr">
              <a:lnSpc>
                <a:spcPts val="8640"/>
              </a:lnSpc>
            </a:pPr>
            <a:r>
              <a:rPr lang="en-US" sz="7200" dirty="0">
                <a:solidFill>
                  <a:srgbClr val="17375E"/>
                </a:solidFill>
                <a:latin typeface="Rubik"/>
                <a:ea typeface="Rubik"/>
                <a:cs typeface="Rubik"/>
                <a:sym typeface="Rubik"/>
              </a:rPr>
              <a:t>“Every mistake is just part of getting better. You learn, you adjust, and you keep going.”</a:t>
            </a:r>
          </a:p>
          <a:p>
            <a:pPr algn="ctr">
              <a:lnSpc>
                <a:spcPts val="8640"/>
              </a:lnSpc>
            </a:pPr>
            <a:r>
              <a:rPr lang="en-US" sz="7200" dirty="0">
                <a:solidFill>
                  <a:srgbClr val="1F497D"/>
                </a:solidFill>
                <a:latin typeface="Rubik"/>
                <a:ea typeface="Rubik"/>
                <a:cs typeface="Rubik"/>
                <a:sym typeface="Rubik"/>
              </a:rPr>
              <a:t>Connor McDavid</a:t>
            </a:r>
          </a:p>
          <a:p>
            <a:pPr algn="l">
              <a:lnSpc>
                <a:spcPts val="8640"/>
              </a:lnSpc>
            </a:pPr>
            <a:endParaRPr lang="en-US" sz="7200" dirty="0">
              <a:solidFill>
                <a:srgbClr val="1F497D"/>
              </a:solidFill>
              <a:latin typeface="Rubik"/>
              <a:ea typeface="Rubik"/>
              <a:cs typeface="Rubik"/>
              <a:sym typeface="Rubik"/>
            </a:endParaRPr>
          </a:p>
        </p:txBody>
      </p:sp>
      <p:grpSp>
        <p:nvGrpSpPr>
          <p:cNvPr id="7" name="Group 7"/>
          <p:cNvGrpSpPr>
            <a:grpSpLocks noChangeAspect="1"/>
          </p:cNvGrpSpPr>
          <p:nvPr/>
        </p:nvGrpSpPr>
        <p:grpSpPr>
          <a:xfrm>
            <a:off x="9877118" y="4686300"/>
            <a:ext cx="8390562" cy="5600700"/>
            <a:chOff x="0" y="0"/>
            <a:chExt cx="13813033" cy="9220200"/>
          </a:xfrm>
        </p:grpSpPr>
        <p:sp>
          <p:nvSpPr>
            <p:cNvPr id="8" name="Freeform 8"/>
            <p:cNvSpPr/>
            <p:nvPr/>
          </p:nvSpPr>
          <p:spPr>
            <a:xfrm>
              <a:off x="0" y="0"/>
              <a:ext cx="13813028" cy="9220200"/>
            </a:xfrm>
            <a:custGeom>
              <a:avLst/>
              <a:gdLst/>
              <a:ahLst/>
              <a:cxnLst/>
              <a:rect l="l" t="t" r="r" b="b"/>
              <a:pathLst>
                <a:path w="13813028" h="9220200">
                  <a:moveTo>
                    <a:pt x="0" y="0"/>
                  </a:moveTo>
                  <a:lnTo>
                    <a:pt x="13813028" y="0"/>
                  </a:lnTo>
                  <a:lnTo>
                    <a:pt x="13813028" y="9220200"/>
                  </a:lnTo>
                  <a:lnTo>
                    <a:pt x="0" y="9220200"/>
                  </a:lnTo>
                  <a:lnTo>
                    <a:pt x="0" y="0"/>
                  </a:lnTo>
                  <a:close/>
                </a:path>
              </a:pathLst>
            </a:custGeom>
            <a:blipFill>
              <a:blip r:embed="rId4"/>
              <a:stretch>
                <a:fillRect/>
              </a:stretch>
            </a:blipFill>
          </p:spPr>
          <p:txBody>
            <a:bodyPr/>
            <a:lstStyle/>
            <a:p>
              <a:endParaRPr lang="en-US"/>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3F1E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806541"/>
            <a:chOff x="0" y="0"/>
            <a:chExt cx="24384000" cy="14408721"/>
          </a:xfrm>
        </p:grpSpPr>
        <p:sp>
          <p:nvSpPr>
            <p:cNvPr id="3" name="Freeform 3"/>
            <p:cNvSpPr/>
            <p:nvPr/>
          </p:nvSpPr>
          <p:spPr>
            <a:xfrm>
              <a:off x="0" y="0"/>
              <a:ext cx="24384000" cy="14408658"/>
            </a:xfrm>
            <a:custGeom>
              <a:avLst/>
              <a:gdLst/>
              <a:ahLst/>
              <a:cxnLst/>
              <a:rect l="l" t="t" r="r" b="b"/>
              <a:pathLst>
                <a:path w="24384000" h="14408658">
                  <a:moveTo>
                    <a:pt x="0" y="0"/>
                  </a:moveTo>
                  <a:lnTo>
                    <a:pt x="24384000" y="0"/>
                  </a:lnTo>
                  <a:lnTo>
                    <a:pt x="24384000" y="14408658"/>
                  </a:lnTo>
                  <a:lnTo>
                    <a:pt x="0" y="14408658"/>
                  </a:lnTo>
                  <a:lnTo>
                    <a:pt x="0" y="0"/>
                  </a:lnTo>
                  <a:close/>
                </a:path>
              </a:pathLst>
            </a:custGeom>
            <a:blipFill>
              <a:blip r:embed="rId2"/>
              <a:stretch>
                <a:fillRect l="-2778" r="-2778"/>
              </a:stretch>
            </a:blipFill>
          </p:spPr>
          <p:txBody>
            <a:bodyPr/>
            <a:lstStyle/>
            <a:p>
              <a:endParaRPr lang="en-US"/>
            </a:p>
          </p:txBody>
        </p:sp>
      </p:grpSp>
      <p:grpSp>
        <p:nvGrpSpPr>
          <p:cNvPr id="4" name="Group 4"/>
          <p:cNvGrpSpPr/>
          <p:nvPr/>
        </p:nvGrpSpPr>
        <p:grpSpPr>
          <a:xfrm>
            <a:off x="12233243" y="2098973"/>
            <a:ext cx="6054757" cy="2174044"/>
            <a:chOff x="0" y="0"/>
            <a:chExt cx="8073009" cy="2898725"/>
          </a:xfrm>
        </p:grpSpPr>
        <p:sp>
          <p:nvSpPr>
            <p:cNvPr id="5" name="Freeform 5"/>
            <p:cNvSpPr/>
            <p:nvPr/>
          </p:nvSpPr>
          <p:spPr>
            <a:xfrm>
              <a:off x="0" y="0"/>
              <a:ext cx="8073009" cy="2898775"/>
            </a:xfrm>
            <a:custGeom>
              <a:avLst/>
              <a:gdLst/>
              <a:ahLst/>
              <a:cxnLst/>
              <a:rect l="l" t="t" r="r" b="b"/>
              <a:pathLst>
                <a:path w="8073009" h="2898775">
                  <a:moveTo>
                    <a:pt x="0" y="0"/>
                  </a:moveTo>
                  <a:lnTo>
                    <a:pt x="8073009" y="0"/>
                  </a:lnTo>
                  <a:lnTo>
                    <a:pt x="8073009" y="2898775"/>
                  </a:lnTo>
                  <a:lnTo>
                    <a:pt x="0" y="2898775"/>
                  </a:lnTo>
                  <a:lnTo>
                    <a:pt x="0" y="0"/>
                  </a:lnTo>
                  <a:close/>
                </a:path>
              </a:pathLst>
            </a:custGeom>
            <a:blipFill>
              <a:blip r:embed="rId3"/>
              <a:stretch>
                <a:fillRect t="-2641" b="-2639"/>
              </a:stretch>
            </a:blipFill>
          </p:spPr>
          <p:txBody>
            <a:bodyPr/>
            <a:lstStyle/>
            <a:p>
              <a:endParaRPr lang="en-US"/>
            </a:p>
          </p:txBody>
        </p:sp>
      </p:grpSp>
      <p:grpSp>
        <p:nvGrpSpPr>
          <p:cNvPr id="6" name="Group 6"/>
          <p:cNvGrpSpPr/>
          <p:nvPr/>
        </p:nvGrpSpPr>
        <p:grpSpPr>
          <a:xfrm>
            <a:off x="-12700" y="0"/>
            <a:ext cx="15704457" cy="1111109"/>
            <a:chOff x="0" y="0"/>
            <a:chExt cx="20939276" cy="1481479"/>
          </a:xfrm>
        </p:grpSpPr>
        <p:sp>
          <p:nvSpPr>
            <p:cNvPr id="7" name="Freeform 7"/>
            <p:cNvSpPr/>
            <p:nvPr/>
          </p:nvSpPr>
          <p:spPr>
            <a:xfrm>
              <a:off x="0" y="0"/>
              <a:ext cx="20939252" cy="1481455"/>
            </a:xfrm>
            <a:custGeom>
              <a:avLst/>
              <a:gdLst/>
              <a:ahLst/>
              <a:cxnLst/>
              <a:rect l="l" t="t" r="r" b="b"/>
              <a:pathLst>
                <a:path w="20939252" h="1481455">
                  <a:moveTo>
                    <a:pt x="0" y="0"/>
                  </a:moveTo>
                  <a:lnTo>
                    <a:pt x="20939252" y="0"/>
                  </a:lnTo>
                  <a:lnTo>
                    <a:pt x="20939252" y="1481455"/>
                  </a:lnTo>
                  <a:lnTo>
                    <a:pt x="0" y="1481455"/>
                  </a:lnTo>
                  <a:close/>
                </a:path>
              </a:pathLst>
            </a:custGeom>
            <a:solidFill>
              <a:srgbClr val="F5F1E6"/>
            </a:solidFill>
            <a:ln w="12700">
              <a:solidFill>
                <a:srgbClr val="000000"/>
              </a:solidFill>
            </a:ln>
          </p:spPr>
          <p:txBody>
            <a:bodyPr/>
            <a:lstStyle/>
            <a:p>
              <a:endParaRPr lang="en-US"/>
            </a:p>
          </p:txBody>
        </p:sp>
      </p:grpSp>
      <p:grpSp>
        <p:nvGrpSpPr>
          <p:cNvPr id="8" name="Group 8"/>
          <p:cNvGrpSpPr>
            <a:grpSpLocks noChangeAspect="1"/>
          </p:cNvGrpSpPr>
          <p:nvPr/>
        </p:nvGrpSpPr>
        <p:grpSpPr>
          <a:xfrm>
            <a:off x="-2" y="439557"/>
            <a:ext cx="2591068" cy="614614"/>
            <a:chOff x="0" y="0"/>
            <a:chExt cx="3454757" cy="819485"/>
          </a:xfrm>
        </p:grpSpPr>
        <p:sp>
          <p:nvSpPr>
            <p:cNvPr id="9" name="Freeform 9"/>
            <p:cNvSpPr/>
            <p:nvPr/>
          </p:nvSpPr>
          <p:spPr>
            <a:xfrm>
              <a:off x="0" y="0"/>
              <a:ext cx="3454781" cy="819531"/>
            </a:xfrm>
            <a:custGeom>
              <a:avLst/>
              <a:gdLst/>
              <a:ahLst/>
              <a:cxnLst/>
              <a:rect l="l" t="t" r="r" b="b"/>
              <a:pathLst>
                <a:path w="3454781" h="819531">
                  <a:moveTo>
                    <a:pt x="0" y="0"/>
                  </a:moveTo>
                  <a:lnTo>
                    <a:pt x="3454781" y="0"/>
                  </a:lnTo>
                  <a:lnTo>
                    <a:pt x="3454781" y="819531"/>
                  </a:lnTo>
                  <a:lnTo>
                    <a:pt x="0" y="819531"/>
                  </a:lnTo>
                  <a:lnTo>
                    <a:pt x="0" y="0"/>
                  </a:lnTo>
                  <a:close/>
                </a:path>
              </a:pathLst>
            </a:custGeom>
            <a:blipFill>
              <a:blip r:embed="rId4"/>
              <a:stretch>
                <a:fillRect t="-34526" b="-100570"/>
              </a:stretch>
            </a:blipFill>
          </p:spPr>
          <p:txBody>
            <a:bodyPr/>
            <a:lstStyle/>
            <a:p>
              <a:endParaRPr lang="en-US"/>
            </a:p>
          </p:txBody>
        </p:sp>
      </p:grpSp>
      <p:grpSp>
        <p:nvGrpSpPr>
          <p:cNvPr id="10" name="Group 10"/>
          <p:cNvGrpSpPr>
            <a:grpSpLocks noChangeAspect="1"/>
          </p:cNvGrpSpPr>
          <p:nvPr/>
        </p:nvGrpSpPr>
        <p:grpSpPr>
          <a:xfrm>
            <a:off x="1942292" y="498266"/>
            <a:ext cx="1848257" cy="612843"/>
            <a:chOff x="0" y="0"/>
            <a:chExt cx="2464343" cy="817124"/>
          </a:xfrm>
        </p:grpSpPr>
        <p:sp>
          <p:nvSpPr>
            <p:cNvPr id="11" name="Freeform 11"/>
            <p:cNvSpPr/>
            <p:nvPr/>
          </p:nvSpPr>
          <p:spPr>
            <a:xfrm>
              <a:off x="0" y="0"/>
              <a:ext cx="2464308" cy="817118"/>
            </a:xfrm>
            <a:custGeom>
              <a:avLst/>
              <a:gdLst/>
              <a:ahLst/>
              <a:cxnLst/>
              <a:rect l="l" t="t" r="r" b="b"/>
              <a:pathLst>
                <a:path w="2464308" h="817118">
                  <a:moveTo>
                    <a:pt x="0" y="0"/>
                  </a:moveTo>
                  <a:lnTo>
                    <a:pt x="2464308" y="0"/>
                  </a:lnTo>
                  <a:lnTo>
                    <a:pt x="2464308" y="817118"/>
                  </a:lnTo>
                  <a:lnTo>
                    <a:pt x="0" y="817118"/>
                  </a:lnTo>
                  <a:lnTo>
                    <a:pt x="0" y="0"/>
                  </a:lnTo>
                  <a:close/>
                </a:path>
              </a:pathLst>
            </a:custGeom>
            <a:blipFill>
              <a:blip r:embed="rId5"/>
              <a:stretch>
                <a:fillRect l="-53864" t="-151141" r="-4784" b="-15445"/>
              </a:stretch>
            </a:blipFill>
          </p:spPr>
          <p:txBody>
            <a:bodyPr/>
            <a:lstStyle/>
            <a:p>
              <a:endParaRPr lang="en-US"/>
            </a:p>
          </p:txBody>
        </p:sp>
      </p:grpSp>
      <p:sp>
        <p:nvSpPr>
          <p:cNvPr id="12" name="TextBox 12"/>
          <p:cNvSpPr txBox="1"/>
          <p:nvPr/>
        </p:nvSpPr>
        <p:spPr>
          <a:xfrm>
            <a:off x="13683763" y="527739"/>
            <a:ext cx="5086447" cy="595193"/>
          </a:xfrm>
          <a:prstGeom prst="rect">
            <a:avLst/>
          </a:prstGeom>
        </p:spPr>
        <p:txBody>
          <a:bodyPr lIns="0" tIns="0" rIns="0" bIns="0" rtlCol="0" anchor="t">
            <a:spAutoFit/>
          </a:bodyPr>
          <a:lstStyle/>
          <a:p>
            <a:pPr algn="l">
              <a:lnSpc>
                <a:spcPts val="4560"/>
              </a:lnSpc>
            </a:pPr>
            <a:r>
              <a:rPr lang="en-US" sz="3800">
                <a:solidFill>
                  <a:srgbClr val="000000"/>
                </a:solidFill>
                <a:latin typeface="Rubik"/>
                <a:ea typeface="Rubik"/>
                <a:cs typeface="Rubik"/>
                <a:sym typeface="Rubik"/>
              </a:rPr>
              <a:t>LESSON   </a:t>
            </a:r>
            <a:r>
              <a:rPr lang="en-US" sz="3800" b="1">
                <a:solidFill>
                  <a:srgbClr val="000000"/>
                </a:solidFill>
                <a:latin typeface="Rubik Bold"/>
                <a:ea typeface="Rubik Bold"/>
                <a:cs typeface="Rubik Bold"/>
                <a:sym typeface="Rubik Bold"/>
              </a:rPr>
              <a:t>FOUR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245892"/>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Freeform 5"/>
          <p:cNvSpPr/>
          <p:nvPr/>
        </p:nvSpPr>
        <p:spPr>
          <a:xfrm>
            <a:off x="-361685" y="668655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457200" y="-61331"/>
            <a:ext cx="8853648" cy="1675892"/>
          </a:xfrm>
          <a:prstGeom prst="rect">
            <a:avLst/>
          </a:prstGeom>
        </p:spPr>
        <p:txBody>
          <a:bodyPr lIns="0" tIns="0" rIns="0" bIns="0" rtlCol="0" anchor="t">
            <a:spAutoFit/>
          </a:bodyPr>
          <a:lstStyle/>
          <a:p>
            <a:pPr algn="l">
              <a:lnSpc>
                <a:spcPts val="13677"/>
              </a:lnSpc>
            </a:pPr>
            <a:r>
              <a:rPr lang="en-US" sz="9769" b="1" spc="273">
                <a:solidFill>
                  <a:srgbClr val="133959"/>
                </a:solidFill>
                <a:latin typeface="Gazpacho Bold"/>
                <a:ea typeface="Gazpacho Bold"/>
                <a:cs typeface="Gazpacho Bold"/>
                <a:sym typeface="Gazpacho Bold"/>
              </a:rPr>
              <a:t>Try again!</a:t>
            </a:r>
          </a:p>
        </p:txBody>
      </p:sp>
      <p:sp>
        <p:nvSpPr>
          <p:cNvPr id="7" name="TextBox 7"/>
          <p:cNvSpPr txBox="1"/>
          <p:nvPr/>
        </p:nvSpPr>
        <p:spPr>
          <a:xfrm>
            <a:off x="2570709" y="2636355"/>
            <a:ext cx="7862595" cy="4698086"/>
          </a:xfrm>
          <a:prstGeom prst="rect">
            <a:avLst/>
          </a:prstGeom>
        </p:spPr>
        <p:txBody>
          <a:bodyPr lIns="0" tIns="0" rIns="0" bIns="0" rtlCol="0" anchor="t">
            <a:spAutoFit/>
          </a:bodyPr>
          <a:lstStyle/>
          <a:p>
            <a:pPr algn="l">
              <a:lnSpc>
                <a:spcPts val="9323"/>
              </a:lnSpc>
            </a:pPr>
            <a:r>
              <a:rPr lang="en-US" sz="6659" b="1">
                <a:solidFill>
                  <a:srgbClr val="83CFAC"/>
                </a:solidFill>
                <a:latin typeface="Gazpacho Bold"/>
                <a:ea typeface="Gazpacho Bold"/>
                <a:cs typeface="Gazpacho Bold"/>
                <a:sym typeface="Gazpacho Bold"/>
              </a:rPr>
              <a:t>Improve on your first design.</a:t>
            </a:r>
          </a:p>
          <a:p>
            <a:pPr algn="l">
              <a:lnSpc>
                <a:spcPts val="9323"/>
              </a:lnSpc>
            </a:pPr>
            <a:r>
              <a:rPr lang="en-US" sz="6659" b="1">
                <a:solidFill>
                  <a:srgbClr val="83CFAC"/>
                </a:solidFill>
                <a:latin typeface="Gazpacho Bold"/>
                <a:ea typeface="Gazpacho Bold"/>
                <a:cs typeface="Gazpacho Bold"/>
                <a:sym typeface="Gazpacho Bold"/>
              </a:rPr>
              <a:t>Try a new approach! </a:t>
            </a:r>
          </a:p>
        </p:txBody>
      </p:sp>
      <p:sp>
        <p:nvSpPr>
          <p:cNvPr id="8" name="TextBox 8"/>
          <p:cNvSpPr txBox="1"/>
          <p:nvPr/>
        </p:nvSpPr>
        <p:spPr>
          <a:xfrm>
            <a:off x="11168090" y="9221481"/>
            <a:ext cx="9144000" cy="755015"/>
          </a:xfrm>
          <a:prstGeom prst="rect">
            <a:avLst/>
          </a:prstGeom>
        </p:spPr>
        <p:txBody>
          <a:bodyPr lIns="0" tIns="0" rIns="0" bIns="0" rtlCol="0" anchor="t">
            <a:spAutoFit/>
          </a:bodyPr>
          <a:lstStyle/>
          <a:p>
            <a:pPr algn="ctr">
              <a:lnSpc>
                <a:spcPts val="6159"/>
              </a:lnSpc>
            </a:pPr>
            <a:r>
              <a:rPr lang="en-US" sz="4400" b="1" u="sng">
                <a:solidFill>
                  <a:srgbClr val="0000FF"/>
                </a:solidFill>
                <a:latin typeface="Gazpacho Bold"/>
                <a:ea typeface="Gazpacho Bold"/>
                <a:cs typeface="Gazpacho Bold"/>
                <a:sym typeface="Gazpacho Bold"/>
                <a:hlinkClick r:id="rId5" tooltip="https://www.youtube.com/watch?v=yIwCqx5RESM"/>
              </a:rPr>
              <a:t>5 minute timer</a:t>
            </a:r>
          </a:p>
        </p:txBody>
      </p:sp>
      <p:grpSp>
        <p:nvGrpSpPr>
          <p:cNvPr id="9" name="Group 9"/>
          <p:cNvGrpSpPr>
            <a:grpSpLocks noChangeAspect="1"/>
          </p:cNvGrpSpPr>
          <p:nvPr/>
        </p:nvGrpSpPr>
        <p:grpSpPr>
          <a:xfrm>
            <a:off x="9723823" y="2396985"/>
            <a:ext cx="7531535" cy="5487504"/>
            <a:chOff x="0" y="0"/>
            <a:chExt cx="10042047" cy="7316672"/>
          </a:xfrm>
        </p:grpSpPr>
        <p:sp>
          <p:nvSpPr>
            <p:cNvPr id="10" name="Freeform 10"/>
            <p:cNvSpPr/>
            <p:nvPr/>
          </p:nvSpPr>
          <p:spPr>
            <a:xfrm>
              <a:off x="0" y="0"/>
              <a:ext cx="10042017" cy="7316724"/>
            </a:xfrm>
            <a:custGeom>
              <a:avLst/>
              <a:gdLst/>
              <a:ahLst/>
              <a:cxnLst/>
              <a:rect l="l" t="t" r="r" b="b"/>
              <a:pathLst>
                <a:path w="10042017" h="7316724">
                  <a:moveTo>
                    <a:pt x="0" y="0"/>
                  </a:moveTo>
                  <a:lnTo>
                    <a:pt x="10042017" y="0"/>
                  </a:lnTo>
                  <a:lnTo>
                    <a:pt x="10042017" y="7316724"/>
                  </a:lnTo>
                  <a:lnTo>
                    <a:pt x="0" y="7316724"/>
                  </a:lnTo>
                  <a:lnTo>
                    <a:pt x="0" y="0"/>
                  </a:lnTo>
                  <a:close/>
                </a:path>
              </a:pathLst>
            </a:custGeom>
            <a:blipFill>
              <a:blip r:embed="rId6"/>
              <a:stretch>
                <a:fillRect/>
              </a:stretch>
            </a:blipFill>
          </p:spPr>
          <p:txBody>
            <a:bodyPr/>
            <a:lstStyle/>
            <a:p>
              <a:endParaRPr lang="en-US"/>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1028700" y="144473"/>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
        <p:nvSpPr>
          <p:cNvPr id="6" name="TextBox 6"/>
          <p:cNvSpPr txBox="1"/>
          <p:nvPr/>
        </p:nvSpPr>
        <p:spPr>
          <a:xfrm>
            <a:off x="419100" y="2320984"/>
            <a:ext cx="17449799" cy="6937316"/>
          </a:xfrm>
          <a:prstGeom prst="rect">
            <a:avLst/>
          </a:prstGeom>
        </p:spPr>
        <p:txBody>
          <a:bodyPr lIns="0" tIns="0" rIns="0" bIns="0" rtlCol="0" anchor="t">
            <a:spAutoFit/>
          </a:bodyPr>
          <a:lstStyle/>
          <a:p>
            <a:pPr marL="973676" lvl="2" indent="-324559" algn="l">
              <a:lnSpc>
                <a:spcPts val="5963"/>
              </a:lnSpc>
              <a:buFont typeface="Arial"/>
              <a:buChar char="⚬"/>
            </a:pPr>
            <a:r>
              <a:rPr lang="en-US" sz="4259">
                <a:solidFill>
                  <a:srgbClr val="133959"/>
                </a:solidFill>
                <a:latin typeface="Rubik"/>
                <a:ea typeface="Rubik"/>
                <a:cs typeface="Rubik"/>
                <a:sym typeface="Rubik"/>
              </a:rPr>
              <a:t>Identify a current issue/challenge within the school environment</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Create a solution for the issue/challenge</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Implement the solution</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Reflect on your failure during the implementation</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683"/>
              </a:lnSpc>
            </a:pPr>
            <a:endParaRPr lang="en-US" sz="4259">
              <a:solidFill>
                <a:srgbClr val="133959"/>
              </a:solidFill>
              <a:latin typeface="Rubik"/>
              <a:ea typeface="Rubik"/>
              <a:cs typeface="Rubik"/>
              <a:sym typeface="Rubik"/>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163432" y="-48731"/>
            <a:ext cx="16996903" cy="1140460"/>
          </a:xfrm>
          <a:prstGeom prst="rect">
            <a:avLst/>
          </a:prstGeom>
        </p:spPr>
        <p:txBody>
          <a:bodyPr lIns="0" tIns="0" rIns="0" bIns="0" rtlCol="0" anchor="t">
            <a:spAutoFit/>
          </a:bodyPr>
          <a:lstStyle/>
          <a:p>
            <a:pPr algn="l">
              <a:lnSpc>
                <a:spcPts val="9800"/>
              </a:lnSpc>
            </a:pPr>
            <a:r>
              <a:rPr lang="en-US" sz="5400" b="1">
                <a:solidFill>
                  <a:srgbClr val="000000"/>
                </a:solidFill>
                <a:latin typeface="Gazpacho Bold"/>
                <a:ea typeface="Gazpacho Bold"/>
                <a:cs typeface="Gazpacho Bold"/>
                <a:sym typeface="Gazpacho Bold"/>
              </a:rPr>
              <a:t>Think about our school environment</a:t>
            </a:r>
          </a:p>
        </p:txBody>
      </p:sp>
      <p:sp>
        <p:nvSpPr>
          <p:cNvPr id="5" name="TextBox 5"/>
          <p:cNvSpPr txBox="1"/>
          <p:nvPr/>
        </p:nvSpPr>
        <p:spPr>
          <a:xfrm>
            <a:off x="1936253" y="1361316"/>
            <a:ext cx="12352174" cy="758191"/>
          </a:xfrm>
          <a:prstGeom prst="rect">
            <a:avLst/>
          </a:prstGeom>
        </p:spPr>
        <p:txBody>
          <a:bodyPr lIns="0" tIns="0" rIns="0" bIns="0" rtlCol="0" anchor="t">
            <a:spAutoFit/>
          </a:bodyPr>
          <a:lstStyle/>
          <a:p>
            <a:pPr algn="l">
              <a:lnSpc>
                <a:spcPts val="5458"/>
              </a:lnSpc>
            </a:pPr>
            <a:r>
              <a:rPr lang="en-US" sz="3898" b="1">
                <a:solidFill>
                  <a:srgbClr val="97E7F0"/>
                </a:solidFill>
                <a:latin typeface="Rubik Bold"/>
                <a:ea typeface="Rubik Bold"/>
                <a:cs typeface="Rubik Bold"/>
                <a:sym typeface="Rubik Bold"/>
              </a:rPr>
              <a:t>What are some issues/challenges that we face?</a:t>
            </a:r>
          </a:p>
        </p:txBody>
      </p:sp>
      <p:sp>
        <p:nvSpPr>
          <p:cNvPr id="6" name="TextBox 6"/>
          <p:cNvSpPr txBox="1"/>
          <p:nvPr/>
        </p:nvSpPr>
        <p:spPr>
          <a:xfrm>
            <a:off x="2283740" y="3258605"/>
            <a:ext cx="4034589" cy="611190"/>
          </a:xfrm>
          <a:prstGeom prst="rect">
            <a:avLst/>
          </a:prstGeom>
        </p:spPr>
        <p:txBody>
          <a:bodyPr lIns="0" tIns="0" rIns="0" bIns="0" rtlCol="0" anchor="t">
            <a:spAutoFit/>
          </a:bodyPr>
          <a:lstStyle/>
          <a:p>
            <a:pPr algn="l">
              <a:lnSpc>
                <a:spcPts val="4713"/>
              </a:lnSpc>
            </a:pPr>
            <a:r>
              <a:rPr lang="en-US" sz="4061" b="1">
                <a:solidFill>
                  <a:srgbClr val="B6A9D3"/>
                </a:solidFill>
                <a:latin typeface="Rubik Bold"/>
                <a:ea typeface="Rubik Bold"/>
                <a:cs typeface="Rubik Bold"/>
                <a:sym typeface="Rubik Bold"/>
              </a:rPr>
              <a:t>Academics</a:t>
            </a:r>
          </a:p>
        </p:txBody>
      </p:sp>
      <p:sp>
        <p:nvSpPr>
          <p:cNvPr id="7" name="TextBox 7"/>
          <p:cNvSpPr txBox="1"/>
          <p:nvPr/>
        </p:nvSpPr>
        <p:spPr>
          <a:xfrm>
            <a:off x="438008" y="3942764"/>
            <a:ext cx="7726054" cy="1301751"/>
          </a:xfrm>
          <a:prstGeom prst="rect">
            <a:avLst/>
          </a:prstGeom>
        </p:spPr>
        <p:txBody>
          <a:bodyPr lIns="0" tIns="0" rIns="0" bIns="0" rtlCol="0" anchor="t">
            <a:spAutoFit/>
          </a:bodyPr>
          <a:lstStyle/>
          <a:p>
            <a:pPr algn="l">
              <a:lnSpc>
                <a:spcPts val="4898"/>
              </a:lnSpc>
            </a:pPr>
            <a:r>
              <a:rPr lang="en-US" sz="3499">
                <a:solidFill>
                  <a:srgbClr val="000000"/>
                </a:solidFill>
                <a:latin typeface="Rubik"/>
                <a:ea typeface="Rubik"/>
                <a:cs typeface="Rubik"/>
                <a:sym typeface="Rubik"/>
              </a:rPr>
              <a:t>Can everyone learn in a way that works for them?</a:t>
            </a:r>
          </a:p>
        </p:txBody>
      </p:sp>
      <p:sp>
        <p:nvSpPr>
          <p:cNvPr id="8" name="TextBox 8"/>
          <p:cNvSpPr txBox="1"/>
          <p:nvPr/>
        </p:nvSpPr>
        <p:spPr>
          <a:xfrm>
            <a:off x="2667000" y="5749855"/>
            <a:ext cx="7726054" cy="611190"/>
          </a:xfrm>
          <a:prstGeom prst="rect">
            <a:avLst/>
          </a:prstGeom>
        </p:spPr>
        <p:txBody>
          <a:bodyPr lIns="0" tIns="0" rIns="0" bIns="0" rtlCol="0" anchor="t">
            <a:spAutoFit/>
          </a:bodyPr>
          <a:lstStyle/>
          <a:p>
            <a:pPr algn="l">
              <a:lnSpc>
                <a:spcPts val="4713"/>
              </a:lnSpc>
            </a:pPr>
            <a:r>
              <a:rPr lang="en-US" sz="4061" b="1">
                <a:solidFill>
                  <a:srgbClr val="B6A9D3"/>
                </a:solidFill>
                <a:latin typeface="Rubik Bold"/>
                <a:ea typeface="Rubik Bold"/>
                <a:cs typeface="Rubik Bold"/>
                <a:sym typeface="Rubik Bold"/>
              </a:rPr>
              <a:t>Safety</a:t>
            </a:r>
          </a:p>
        </p:txBody>
      </p:sp>
      <p:sp>
        <p:nvSpPr>
          <p:cNvPr id="9" name="TextBox 9"/>
          <p:cNvSpPr txBox="1"/>
          <p:nvPr/>
        </p:nvSpPr>
        <p:spPr>
          <a:xfrm>
            <a:off x="438008" y="6320970"/>
            <a:ext cx="7726054" cy="1920876"/>
          </a:xfrm>
          <a:prstGeom prst="rect">
            <a:avLst/>
          </a:prstGeom>
        </p:spPr>
        <p:txBody>
          <a:bodyPr lIns="0" tIns="0" rIns="0" bIns="0" rtlCol="0" anchor="t">
            <a:spAutoFit/>
          </a:bodyPr>
          <a:lstStyle/>
          <a:p>
            <a:pPr algn="l">
              <a:lnSpc>
                <a:spcPts val="4898"/>
              </a:lnSpc>
            </a:pPr>
            <a:r>
              <a:rPr lang="en-US" sz="3499">
                <a:solidFill>
                  <a:srgbClr val="000000"/>
                </a:solidFill>
                <a:latin typeface="Rubik"/>
                <a:ea typeface="Rubik"/>
                <a:cs typeface="Rubik"/>
                <a:sym typeface="Rubik"/>
              </a:rPr>
              <a:t>Does everyone feel safe and free of violence or comfortable expressing their opinions?</a:t>
            </a:r>
          </a:p>
        </p:txBody>
      </p:sp>
      <p:sp>
        <p:nvSpPr>
          <p:cNvPr id="10" name="TextBox 10"/>
          <p:cNvSpPr txBox="1"/>
          <p:nvPr/>
        </p:nvSpPr>
        <p:spPr>
          <a:xfrm>
            <a:off x="13106400" y="3113101"/>
            <a:ext cx="7726054" cy="611190"/>
          </a:xfrm>
          <a:prstGeom prst="rect">
            <a:avLst/>
          </a:prstGeom>
        </p:spPr>
        <p:txBody>
          <a:bodyPr lIns="0" tIns="0" rIns="0" bIns="0" rtlCol="0" anchor="t">
            <a:spAutoFit/>
          </a:bodyPr>
          <a:lstStyle/>
          <a:p>
            <a:pPr algn="l">
              <a:lnSpc>
                <a:spcPts val="4713"/>
              </a:lnSpc>
            </a:pPr>
            <a:r>
              <a:rPr lang="en-US" sz="4061" b="1">
                <a:solidFill>
                  <a:srgbClr val="B6A9D3"/>
                </a:solidFill>
                <a:latin typeface="Rubik Bold"/>
                <a:ea typeface="Rubik Bold"/>
                <a:cs typeface="Rubik Bold"/>
                <a:sym typeface="Rubik Bold"/>
              </a:rPr>
              <a:t>Comfort</a:t>
            </a:r>
          </a:p>
        </p:txBody>
      </p:sp>
      <p:sp>
        <p:nvSpPr>
          <p:cNvPr id="11" name="TextBox 11"/>
          <p:cNvSpPr txBox="1"/>
          <p:nvPr/>
        </p:nvSpPr>
        <p:spPr>
          <a:xfrm>
            <a:off x="13297308" y="5827697"/>
            <a:ext cx="7726054" cy="611190"/>
          </a:xfrm>
          <a:prstGeom prst="rect">
            <a:avLst/>
          </a:prstGeom>
        </p:spPr>
        <p:txBody>
          <a:bodyPr lIns="0" tIns="0" rIns="0" bIns="0" rtlCol="0" anchor="t">
            <a:spAutoFit/>
          </a:bodyPr>
          <a:lstStyle/>
          <a:p>
            <a:pPr algn="l">
              <a:lnSpc>
                <a:spcPts val="4713"/>
              </a:lnSpc>
            </a:pPr>
            <a:r>
              <a:rPr lang="en-US" sz="4061" b="1">
                <a:solidFill>
                  <a:srgbClr val="B6A9D3"/>
                </a:solidFill>
                <a:latin typeface="Rubik Bold"/>
                <a:ea typeface="Rubik Bold"/>
                <a:cs typeface="Rubik Bold"/>
                <a:sym typeface="Rubik Bold"/>
              </a:rPr>
              <a:t>Time</a:t>
            </a:r>
            <a:r>
              <a:rPr lang="en-US" sz="4061" b="1">
                <a:solidFill>
                  <a:srgbClr val="B6A9D3"/>
                </a:solidFill>
                <a:latin typeface="Rubik Heavy"/>
                <a:ea typeface="Rubik Heavy"/>
                <a:cs typeface="Rubik Heavy"/>
                <a:sym typeface="Rubik Heavy"/>
              </a:rPr>
              <a:t> </a:t>
            </a:r>
          </a:p>
        </p:txBody>
      </p:sp>
      <p:sp>
        <p:nvSpPr>
          <p:cNvPr id="12" name="TextBox 12"/>
          <p:cNvSpPr txBox="1"/>
          <p:nvPr/>
        </p:nvSpPr>
        <p:spPr>
          <a:xfrm>
            <a:off x="10134601" y="3711607"/>
            <a:ext cx="8153400" cy="1841658"/>
          </a:xfrm>
          <a:prstGeom prst="rect">
            <a:avLst/>
          </a:prstGeom>
        </p:spPr>
        <p:txBody>
          <a:bodyPr wrap="square" lIns="0" tIns="0" rIns="0" bIns="0" rtlCol="0" anchor="t">
            <a:spAutoFit/>
          </a:bodyPr>
          <a:lstStyle/>
          <a:p>
            <a:pPr algn="l">
              <a:lnSpc>
                <a:spcPts val="4898"/>
              </a:lnSpc>
            </a:pPr>
            <a:r>
              <a:rPr lang="en-US" sz="3499" dirty="0">
                <a:solidFill>
                  <a:srgbClr val="000000"/>
                </a:solidFill>
                <a:latin typeface="Rubik"/>
                <a:ea typeface="Rubik"/>
                <a:cs typeface="Rubik"/>
                <a:sym typeface="Rubik"/>
              </a:rPr>
              <a:t>Are the classrooms the right temperature or do they have seating that allows for positive learning?</a:t>
            </a:r>
          </a:p>
        </p:txBody>
      </p:sp>
      <p:sp>
        <p:nvSpPr>
          <p:cNvPr id="13" name="TextBox 13"/>
          <p:cNvSpPr txBox="1"/>
          <p:nvPr/>
        </p:nvSpPr>
        <p:spPr>
          <a:xfrm>
            <a:off x="10134600" y="6320839"/>
            <a:ext cx="7726054" cy="1841658"/>
          </a:xfrm>
          <a:prstGeom prst="rect">
            <a:avLst/>
          </a:prstGeom>
        </p:spPr>
        <p:txBody>
          <a:bodyPr lIns="0" tIns="0" rIns="0" bIns="0" rtlCol="0" anchor="t">
            <a:spAutoFit/>
          </a:bodyPr>
          <a:lstStyle/>
          <a:p>
            <a:pPr algn="l">
              <a:lnSpc>
                <a:spcPts val="4898"/>
              </a:lnSpc>
            </a:pPr>
            <a:r>
              <a:rPr lang="en-US" sz="3499" dirty="0">
                <a:solidFill>
                  <a:srgbClr val="000000"/>
                </a:solidFill>
                <a:latin typeface="Rubik"/>
                <a:ea typeface="Rubik"/>
                <a:cs typeface="Rubik"/>
                <a:sym typeface="Rubik"/>
              </a:rPr>
              <a:t>Do students have time to take classes that they enjoy like </a:t>
            </a:r>
            <a:r>
              <a:rPr lang="en-US" sz="3499" dirty="0" err="1">
                <a:solidFill>
                  <a:srgbClr val="000000"/>
                </a:solidFill>
                <a:latin typeface="Rubik"/>
                <a:ea typeface="Rubik"/>
                <a:cs typeface="Rubik"/>
                <a:sym typeface="Rubik"/>
              </a:rPr>
              <a:t>music,science</a:t>
            </a:r>
            <a:r>
              <a:rPr lang="en-US" sz="3499" dirty="0">
                <a:solidFill>
                  <a:srgbClr val="000000"/>
                </a:solidFill>
                <a:latin typeface="Rubik"/>
                <a:ea typeface="Rubik"/>
                <a:cs typeface="Rubik"/>
                <a:sym typeface="Rubik"/>
              </a:rPr>
              <a:t>, PE or art?</a:t>
            </a:r>
          </a:p>
        </p:txBody>
      </p:sp>
      <p:grpSp>
        <p:nvGrpSpPr>
          <p:cNvPr id="14" name="Group 14"/>
          <p:cNvGrpSpPr/>
          <p:nvPr/>
        </p:nvGrpSpPr>
        <p:grpSpPr>
          <a:xfrm>
            <a:off x="0" y="9258300"/>
            <a:ext cx="18288000" cy="1028700"/>
            <a:chOff x="0" y="0"/>
            <a:chExt cx="24384000" cy="1371600"/>
          </a:xfrm>
        </p:grpSpPr>
        <p:sp>
          <p:nvSpPr>
            <p:cNvPr id="15" name="Freeform 15"/>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0" y="9258300"/>
            <a:ext cx="18288000" cy="1028700"/>
            <a:chOff x="0" y="0"/>
            <a:chExt cx="24384000" cy="1371600"/>
          </a:xfrm>
        </p:grpSpPr>
        <p:sp>
          <p:nvSpPr>
            <p:cNvPr id="5" name="Freeform 5"/>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
        <p:nvSpPr>
          <p:cNvPr id="6" name="TextBox 6"/>
          <p:cNvSpPr txBox="1"/>
          <p:nvPr/>
        </p:nvSpPr>
        <p:spPr>
          <a:xfrm>
            <a:off x="175414" y="-101415"/>
            <a:ext cx="6489502" cy="1203300"/>
          </a:xfrm>
          <a:prstGeom prst="rect">
            <a:avLst/>
          </a:prstGeom>
        </p:spPr>
        <p:txBody>
          <a:bodyPr lIns="0" tIns="0" rIns="0" bIns="0" rtlCol="0" anchor="t">
            <a:spAutoFit/>
          </a:bodyPr>
          <a:lstStyle/>
          <a:p>
            <a:pPr algn="ctr">
              <a:lnSpc>
                <a:spcPts val="9799"/>
              </a:lnSpc>
            </a:pPr>
            <a:r>
              <a:rPr lang="en-US" sz="6998" b="1">
                <a:solidFill>
                  <a:srgbClr val="000000"/>
                </a:solidFill>
                <a:latin typeface="Gazpacho Bold"/>
                <a:ea typeface="Gazpacho Bold"/>
                <a:cs typeface="Gazpacho Bold"/>
                <a:sym typeface="Gazpacho Bold"/>
              </a:rPr>
              <a:t>The Challenge</a:t>
            </a:r>
          </a:p>
        </p:txBody>
      </p:sp>
      <p:sp>
        <p:nvSpPr>
          <p:cNvPr id="7" name="TextBox 7"/>
          <p:cNvSpPr txBox="1"/>
          <p:nvPr/>
        </p:nvSpPr>
        <p:spPr>
          <a:xfrm>
            <a:off x="2209800" y="802975"/>
            <a:ext cx="10623385" cy="1018195"/>
          </a:xfrm>
          <a:prstGeom prst="rect">
            <a:avLst/>
          </a:prstGeom>
        </p:spPr>
        <p:txBody>
          <a:bodyPr lIns="0" tIns="0" rIns="0" bIns="0" rtlCol="0" anchor="t">
            <a:spAutoFit/>
          </a:bodyPr>
          <a:lstStyle/>
          <a:p>
            <a:pPr algn="l">
              <a:lnSpc>
                <a:spcPts val="6394"/>
              </a:lnSpc>
            </a:pPr>
            <a:r>
              <a:rPr lang="en-US" sz="2799" b="1" dirty="0">
                <a:solidFill>
                  <a:srgbClr val="83CFAC"/>
                </a:solidFill>
                <a:latin typeface="Rubik Bold"/>
                <a:ea typeface="Rubik Bold"/>
                <a:cs typeface="Rubik Bold"/>
                <a:sym typeface="Rubik Bold"/>
              </a:rPr>
              <a:t>CREATING AN ACTION PLAN</a:t>
            </a:r>
          </a:p>
        </p:txBody>
      </p:sp>
      <p:sp>
        <p:nvSpPr>
          <p:cNvPr id="8" name="TextBox 8"/>
          <p:cNvSpPr txBox="1"/>
          <p:nvPr/>
        </p:nvSpPr>
        <p:spPr>
          <a:xfrm>
            <a:off x="1918245" y="2173247"/>
            <a:ext cx="15181729" cy="1604509"/>
          </a:xfrm>
          <a:prstGeom prst="rect">
            <a:avLst/>
          </a:prstGeom>
        </p:spPr>
        <p:txBody>
          <a:bodyPr lIns="0" tIns="0" rIns="0" bIns="0" rtlCol="0" anchor="t">
            <a:spAutoFit/>
          </a:bodyPr>
          <a:lstStyle/>
          <a:p>
            <a:pPr algn="l">
              <a:lnSpc>
                <a:spcPts val="6052"/>
              </a:lnSpc>
            </a:pPr>
            <a:r>
              <a:rPr lang="en-US" sz="4322">
                <a:solidFill>
                  <a:srgbClr val="000000"/>
                </a:solidFill>
                <a:latin typeface="Rubik"/>
                <a:ea typeface="Rubik"/>
                <a:cs typeface="Rubik"/>
                <a:sym typeface="Rubik"/>
              </a:rPr>
              <a:t>You will choose one issue/challenge currently present within your school and do your best to solve it.</a:t>
            </a:r>
          </a:p>
        </p:txBody>
      </p:sp>
      <p:sp>
        <p:nvSpPr>
          <p:cNvPr id="9" name="TextBox 9"/>
          <p:cNvSpPr txBox="1"/>
          <p:nvPr/>
        </p:nvSpPr>
        <p:spPr>
          <a:xfrm>
            <a:off x="1601917" y="4972050"/>
            <a:ext cx="8748432" cy="2563900"/>
          </a:xfrm>
          <a:prstGeom prst="rect">
            <a:avLst/>
          </a:prstGeom>
        </p:spPr>
        <p:txBody>
          <a:bodyPr lIns="0" tIns="0" rIns="0" bIns="0" rtlCol="0" anchor="t">
            <a:spAutoFit/>
          </a:bodyPr>
          <a:lstStyle/>
          <a:p>
            <a:pPr algn="l">
              <a:lnSpc>
                <a:spcPts val="6440"/>
              </a:lnSpc>
            </a:pPr>
            <a:r>
              <a:rPr lang="en-US" sz="4000" b="1">
                <a:solidFill>
                  <a:srgbClr val="FF5331"/>
                </a:solidFill>
                <a:latin typeface="Rubik Bold"/>
                <a:ea typeface="Rubik Bold"/>
                <a:cs typeface="Rubik Bold"/>
                <a:sym typeface="Rubik Bold"/>
              </a:rPr>
              <a:t>Remember....it may be hard, you may be unsuccessful the first few times, but you will learn from each failure.</a:t>
            </a:r>
          </a:p>
        </p:txBody>
      </p:sp>
      <p:grpSp>
        <p:nvGrpSpPr>
          <p:cNvPr id="10" name="Group 10"/>
          <p:cNvGrpSpPr>
            <a:grpSpLocks noChangeAspect="1"/>
          </p:cNvGrpSpPr>
          <p:nvPr/>
        </p:nvGrpSpPr>
        <p:grpSpPr>
          <a:xfrm>
            <a:off x="10054340" y="3543300"/>
            <a:ext cx="7828250" cy="5218833"/>
            <a:chOff x="0" y="0"/>
            <a:chExt cx="10437667" cy="6958444"/>
          </a:xfrm>
        </p:grpSpPr>
        <p:sp>
          <p:nvSpPr>
            <p:cNvPr id="11" name="Freeform 11"/>
            <p:cNvSpPr/>
            <p:nvPr/>
          </p:nvSpPr>
          <p:spPr>
            <a:xfrm>
              <a:off x="0" y="0"/>
              <a:ext cx="10437622" cy="6958457"/>
            </a:xfrm>
            <a:custGeom>
              <a:avLst/>
              <a:gdLst/>
              <a:ahLst/>
              <a:cxnLst/>
              <a:rect l="l" t="t" r="r" b="b"/>
              <a:pathLst>
                <a:path w="10437622" h="6958457">
                  <a:moveTo>
                    <a:pt x="0" y="0"/>
                  </a:moveTo>
                  <a:lnTo>
                    <a:pt x="10437622" y="0"/>
                  </a:lnTo>
                  <a:lnTo>
                    <a:pt x="10437622" y="6958457"/>
                  </a:lnTo>
                  <a:lnTo>
                    <a:pt x="0" y="6958457"/>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182674" y="7214092"/>
            <a:ext cx="3402618" cy="3402618"/>
          </a:xfrm>
          <a:custGeom>
            <a:avLst/>
            <a:gdLst/>
            <a:ahLst/>
            <a:cxnLst/>
            <a:rect l="l" t="t" r="r" b="b"/>
            <a:pathLst>
              <a:path w="3402618" h="3402618">
                <a:moveTo>
                  <a:pt x="0" y="0"/>
                </a:moveTo>
                <a:lnTo>
                  <a:pt x="3402618" y="0"/>
                </a:lnTo>
                <a:lnTo>
                  <a:pt x="3402618" y="3402618"/>
                </a:lnTo>
                <a:lnTo>
                  <a:pt x="0" y="340261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0" y="-101415"/>
            <a:ext cx="13091707" cy="1203300"/>
          </a:xfrm>
          <a:prstGeom prst="rect">
            <a:avLst/>
          </a:prstGeom>
        </p:spPr>
        <p:txBody>
          <a:bodyPr lIns="0" tIns="0" rIns="0" bIns="0" rtlCol="0" anchor="t">
            <a:spAutoFit/>
          </a:bodyPr>
          <a:lstStyle/>
          <a:p>
            <a:pPr algn="ctr">
              <a:lnSpc>
                <a:spcPts val="9799"/>
              </a:lnSpc>
            </a:pPr>
            <a:r>
              <a:rPr lang="en-US" sz="6998" b="1">
                <a:solidFill>
                  <a:srgbClr val="000000"/>
                </a:solidFill>
                <a:latin typeface="Gazpacho Bold"/>
                <a:ea typeface="Gazpacho Bold"/>
                <a:cs typeface="Gazpacho Bold"/>
                <a:sym typeface="Gazpacho Bold"/>
              </a:rPr>
              <a:t>Research Process Overview</a:t>
            </a:r>
          </a:p>
        </p:txBody>
      </p:sp>
      <p:sp>
        <p:nvSpPr>
          <p:cNvPr id="6" name="TextBox 6"/>
          <p:cNvSpPr txBox="1"/>
          <p:nvPr/>
        </p:nvSpPr>
        <p:spPr>
          <a:xfrm>
            <a:off x="281234" y="1303677"/>
            <a:ext cx="13206166" cy="754178"/>
          </a:xfrm>
          <a:prstGeom prst="rect">
            <a:avLst/>
          </a:prstGeom>
        </p:spPr>
        <p:txBody>
          <a:bodyPr lIns="0" tIns="0" rIns="0" bIns="0" rtlCol="0" anchor="t">
            <a:spAutoFit/>
          </a:bodyPr>
          <a:lstStyle/>
          <a:p>
            <a:pPr algn="l">
              <a:lnSpc>
                <a:spcPts val="5598"/>
              </a:lnSpc>
            </a:pPr>
            <a:r>
              <a:rPr lang="en-US" sz="3999">
                <a:solidFill>
                  <a:srgbClr val="000000"/>
                </a:solidFill>
                <a:latin typeface="Rubik"/>
                <a:ea typeface="Rubik"/>
                <a:cs typeface="Rubik"/>
                <a:sym typeface="Rubik"/>
              </a:rPr>
              <a:t>Once you have selected your issue/challenge:</a:t>
            </a:r>
          </a:p>
        </p:txBody>
      </p:sp>
      <p:sp>
        <p:nvSpPr>
          <p:cNvPr id="7" name="TextBox 7"/>
          <p:cNvSpPr txBox="1"/>
          <p:nvPr/>
        </p:nvSpPr>
        <p:spPr>
          <a:xfrm>
            <a:off x="2730388" y="2634277"/>
            <a:ext cx="13865659" cy="1498599"/>
          </a:xfrm>
          <a:prstGeom prst="rect">
            <a:avLst/>
          </a:prstGeom>
        </p:spPr>
        <p:txBody>
          <a:bodyPr lIns="0" tIns="0" rIns="0" bIns="0" rtlCol="0" anchor="t">
            <a:spAutoFit/>
          </a:bodyPr>
          <a:lstStyle/>
          <a:p>
            <a:pPr algn="ctr">
              <a:lnSpc>
                <a:spcPts val="5600"/>
              </a:lnSpc>
            </a:pPr>
            <a:r>
              <a:rPr lang="en-US" sz="4000" b="1">
                <a:solidFill>
                  <a:srgbClr val="17375E"/>
                </a:solidFill>
                <a:latin typeface="Rubik Bold"/>
                <a:ea typeface="Rubik Bold"/>
                <a:cs typeface="Rubik Bold"/>
                <a:sym typeface="Rubik Bold"/>
              </a:rPr>
              <a:t>Create NEED-TO-KNOW questions -</a:t>
            </a:r>
          </a:p>
          <a:p>
            <a:pPr algn="ctr">
              <a:lnSpc>
                <a:spcPts val="5600"/>
              </a:lnSpc>
            </a:pPr>
            <a:endParaRPr lang="en-US" sz="4000" b="1">
              <a:solidFill>
                <a:srgbClr val="17375E"/>
              </a:solidFill>
              <a:latin typeface="Rubik Bold"/>
              <a:ea typeface="Rubik Bold"/>
              <a:cs typeface="Rubik Bold"/>
              <a:sym typeface="Rubik Bold"/>
            </a:endParaRPr>
          </a:p>
        </p:txBody>
      </p:sp>
      <p:sp>
        <p:nvSpPr>
          <p:cNvPr id="8" name="TextBox 8"/>
          <p:cNvSpPr txBox="1"/>
          <p:nvPr/>
        </p:nvSpPr>
        <p:spPr>
          <a:xfrm>
            <a:off x="4452588" y="4047151"/>
            <a:ext cx="9901254" cy="1085266"/>
          </a:xfrm>
          <a:prstGeom prst="rect">
            <a:avLst/>
          </a:prstGeom>
        </p:spPr>
        <p:txBody>
          <a:bodyPr lIns="0" tIns="0" rIns="0" bIns="0" rtlCol="0" anchor="t">
            <a:spAutoFit/>
          </a:bodyPr>
          <a:lstStyle/>
          <a:p>
            <a:pPr marL="837239" lvl="2" indent="-279080" algn="l">
              <a:lnSpc>
                <a:spcPts val="4248"/>
              </a:lnSpc>
              <a:buFont typeface="Arial"/>
              <a:buChar char="⚬"/>
            </a:pPr>
            <a:r>
              <a:rPr lang="en-US" sz="3661">
                <a:solidFill>
                  <a:srgbClr val="FF5331"/>
                </a:solidFill>
                <a:latin typeface="Gazpacho Bold"/>
                <a:ea typeface="Gazpacho Bold"/>
                <a:cs typeface="Gazpacho Bold"/>
                <a:sym typeface="Gazpacho Bold"/>
              </a:rPr>
              <a:t>What do you NEED TO KNOW to understand the issue in depth?</a:t>
            </a:r>
          </a:p>
        </p:txBody>
      </p:sp>
      <p:sp>
        <p:nvSpPr>
          <p:cNvPr id="9" name="TextBox 9"/>
          <p:cNvSpPr txBox="1"/>
          <p:nvPr/>
        </p:nvSpPr>
        <p:spPr>
          <a:xfrm>
            <a:off x="4452588" y="5631770"/>
            <a:ext cx="9901254" cy="1056183"/>
          </a:xfrm>
          <a:prstGeom prst="rect">
            <a:avLst/>
          </a:prstGeom>
        </p:spPr>
        <p:txBody>
          <a:bodyPr lIns="0" tIns="0" rIns="0" bIns="0" rtlCol="0" anchor="t">
            <a:spAutoFit/>
          </a:bodyPr>
          <a:lstStyle/>
          <a:p>
            <a:pPr marL="814378" lvl="2" indent="-271459" algn="l">
              <a:lnSpc>
                <a:spcPts val="4132"/>
              </a:lnSpc>
              <a:buFont typeface="Arial"/>
              <a:buChar char="⚬"/>
            </a:pPr>
            <a:r>
              <a:rPr lang="en-US" sz="3561">
                <a:solidFill>
                  <a:srgbClr val="FF5331"/>
                </a:solidFill>
                <a:latin typeface="Gazpacho Bold"/>
                <a:ea typeface="Gazpacho Bold"/>
                <a:cs typeface="Gazpacho Bold"/>
                <a:sym typeface="Gazpacho Bold"/>
              </a:rPr>
              <a:t>What research do you NEED TO CONDUCT to learn more?</a:t>
            </a:r>
          </a:p>
        </p:txBody>
      </p:sp>
      <p:sp>
        <p:nvSpPr>
          <p:cNvPr id="10" name="TextBox 10"/>
          <p:cNvSpPr txBox="1"/>
          <p:nvPr/>
        </p:nvSpPr>
        <p:spPr>
          <a:xfrm>
            <a:off x="4193373" y="7806183"/>
            <a:ext cx="9901254" cy="743016"/>
          </a:xfrm>
          <a:prstGeom prst="rect">
            <a:avLst/>
          </a:prstGeom>
        </p:spPr>
        <p:txBody>
          <a:bodyPr lIns="0" tIns="0" rIns="0" bIns="0" rtlCol="0" anchor="t">
            <a:spAutoFit/>
          </a:bodyPr>
          <a:lstStyle/>
          <a:p>
            <a:pPr algn="l">
              <a:lnSpc>
                <a:spcPts val="4365"/>
              </a:lnSpc>
            </a:pPr>
            <a:r>
              <a:rPr lang="en-US" sz="3761" b="1">
                <a:solidFill>
                  <a:srgbClr val="000000"/>
                </a:solidFill>
                <a:latin typeface="Agrandir Heavy"/>
                <a:ea typeface="Agrandir Heavy"/>
                <a:cs typeface="Agrandir Heavy"/>
                <a:sym typeface="Agrandir Heavy"/>
              </a:rPr>
              <a:t>Try to come up with at least 5 questions.</a:t>
            </a:r>
          </a:p>
        </p:txBody>
      </p:sp>
      <p:grpSp>
        <p:nvGrpSpPr>
          <p:cNvPr id="11" name="Group 11"/>
          <p:cNvGrpSpPr/>
          <p:nvPr/>
        </p:nvGrpSpPr>
        <p:grpSpPr>
          <a:xfrm>
            <a:off x="0" y="9258300"/>
            <a:ext cx="18288000" cy="1028700"/>
            <a:chOff x="0" y="0"/>
            <a:chExt cx="24384000" cy="1371600"/>
          </a:xfrm>
        </p:grpSpPr>
        <p:sp>
          <p:nvSpPr>
            <p:cNvPr id="12" name="Freeform 12"/>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615767" y="56043"/>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Conducting Research</a:t>
            </a:r>
          </a:p>
        </p:txBody>
      </p:sp>
      <p:sp>
        <p:nvSpPr>
          <p:cNvPr id="5" name="TextBox 5"/>
          <p:cNvSpPr txBox="1"/>
          <p:nvPr/>
        </p:nvSpPr>
        <p:spPr>
          <a:xfrm>
            <a:off x="615766" y="1653586"/>
            <a:ext cx="14090833" cy="869664"/>
          </a:xfrm>
          <a:prstGeom prst="rect">
            <a:avLst/>
          </a:prstGeom>
        </p:spPr>
        <p:txBody>
          <a:bodyPr lIns="0" tIns="0" rIns="0" bIns="0" rtlCol="0" anchor="t">
            <a:spAutoFit/>
          </a:bodyPr>
          <a:lstStyle/>
          <a:p>
            <a:pPr algn="l">
              <a:lnSpc>
                <a:spcPts val="6439"/>
              </a:lnSpc>
            </a:pPr>
            <a:r>
              <a:rPr lang="en-US" sz="4599">
                <a:solidFill>
                  <a:srgbClr val="000000"/>
                </a:solidFill>
                <a:latin typeface="Rubik"/>
                <a:ea typeface="Rubik"/>
                <a:cs typeface="Rubik"/>
                <a:sym typeface="Rubik"/>
              </a:rPr>
              <a:t>There are many sources you can use to help you:</a:t>
            </a:r>
          </a:p>
        </p:txBody>
      </p:sp>
      <p:sp>
        <p:nvSpPr>
          <p:cNvPr id="6" name="TextBox 6"/>
          <p:cNvSpPr txBox="1"/>
          <p:nvPr/>
        </p:nvSpPr>
        <p:spPr>
          <a:xfrm>
            <a:off x="2895600" y="2914307"/>
            <a:ext cx="13909198" cy="5449366"/>
          </a:xfrm>
          <a:prstGeom prst="rect">
            <a:avLst/>
          </a:prstGeom>
        </p:spPr>
        <p:txBody>
          <a:bodyPr lIns="0" tIns="0" rIns="0" bIns="0" rtlCol="0" anchor="t">
            <a:spAutoFit/>
          </a:bodyPr>
          <a:lstStyle/>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 Books</a:t>
            </a:r>
          </a:p>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 Internet</a:t>
            </a:r>
          </a:p>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Talking to people - both students and teachers</a:t>
            </a:r>
          </a:p>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Contacting experts in the field</a:t>
            </a:r>
          </a:p>
          <a:p>
            <a:pPr marL="974397" lvl="2" indent="-324799" algn="l">
              <a:lnSpc>
                <a:spcPts val="4944"/>
              </a:lnSpc>
            </a:pPr>
            <a:r>
              <a:rPr lang="en-US" sz="4262" b="1">
                <a:solidFill>
                  <a:srgbClr val="FF5331"/>
                </a:solidFill>
                <a:latin typeface="Rubik Bold"/>
                <a:ea typeface="Rubik Bold"/>
                <a:cs typeface="Rubik Bold"/>
                <a:sym typeface="Rubik Bold"/>
              </a:rPr>
              <a:t>                     </a:t>
            </a:r>
          </a:p>
          <a:p>
            <a:pPr marL="974397" lvl="2" indent="-324799" algn="l">
              <a:lnSpc>
                <a:spcPts val="4944"/>
              </a:lnSpc>
            </a:pPr>
            <a:endParaRPr lang="en-US" sz="4262" b="1">
              <a:solidFill>
                <a:srgbClr val="FF5331"/>
              </a:solidFill>
              <a:latin typeface="Rubik Bold"/>
              <a:ea typeface="Rubik Bold"/>
              <a:cs typeface="Rubik Bold"/>
              <a:sym typeface="Rubik Bold"/>
            </a:endParaRPr>
          </a:p>
        </p:txBody>
      </p:sp>
      <p:sp>
        <p:nvSpPr>
          <p:cNvPr id="7" name="Freeform 7"/>
          <p:cNvSpPr/>
          <p:nvPr/>
        </p:nvSpPr>
        <p:spPr>
          <a:xfrm>
            <a:off x="-182674" y="7214092"/>
            <a:ext cx="3402618" cy="3402618"/>
          </a:xfrm>
          <a:custGeom>
            <a:avLst/>
            <a:gdLst/>
            <a:ahLst/>
            <a:cxnLst/>
            <a:rect l="l" t="t" r="r" b="b"/>
            <a:pathLst>
              <a:path w="3402618" h="3402618">
                <a:moveTo>
                  <a:pt x="0" y="0"/>
                </a:moveTo>
                <a:lnTo>
                  <a:pt x="3402618" y="0"/>
                </a:lnTo>
                <a:lnTo>
                  <a:pt x="3402618" y="3402618"/>
                </a:lnTo>
                <a:lnTo>
                  <a:pt x="0" y="340261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0" y="9258300"/>
            <a:ext cx="18288000" cy="1028700"/>
            <a:chOff x="0" y="0"/>
            <a:chExt cx="24384000" cy="1371600"/>
          </a:xfrm>
        </p:grpSpPr>
        <p:sp>
          <p:nvSpPr>
            <p:cNvPr id="9" name="Freeform 9"/>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14047" y="-19735"/>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Research Process</a:t>
            </a:r>
          </a:p>
        </p:txBody>
      </p:sp>
      <p:sp>
        <p:nvSpPr>
          <p:cNvPr id="5" name="TextBox 5"/>
          <p:cNvSpPr txBox="1"/>
          <p:nvPr/>
        </p:nvSpPr>
        <p:spPr>
          <a:xfrm>
            <a:off x="533400" y="1391399"/>
            <a:ext cx="10877376" cy="902336"/>
          </a:xfrm>
          <a:prstGeom prst="rect">
            <a:avLst/>
          </a:prstGeom>
        </p:spPr>
        <p:txBody>
          <a:bodyPr lIns="0" tIns="0" rIns="0" bIns="0" rtlCol="0" anchor="t">
            <a:spAutoFit/>
          </a:bodyPr>
          <a:lstStyle/>
          <a:p>
            <a:pPr algn="l">
              <a:lnSpc>
                <a:spcPts val="6439"/>
              </a:lnSpc>
            </a:pPr>
            <a:r>
              <a:rPr lang="en-US" sz="4599" b="1">
                <a:solidFill>
                  <a:srgbClr val="97E7F0"/>
                </a:solidFill>
                <a:latin typeface="Rubik Bold"/>
                <a:ea typeface="Rubik Bold"/>
                <a:cs typeface="Rubik Bold"/>
                <a:sym typeface="Rubik Bold"/>
              </a:rPr>
              <a:t>Creating an Outline:</a:t>
            </a:r>
          </a:p>
        </p:txBody>
      </p:sp>
      <p:sp>
        <p:nvSpPr>
          <p:cNvPr id="6" name="TextBox 6"/>
          <p:cNvSpPr txBox="1"/>
          <p:nvPr/>
        </p:nvSpPr>
        <p:spPr>
          <a:xfrm>
            <a:off x="2909538" y="3261006"/>
            <a:ext cx="13397262" cy="1298514"/>
          </a:xfrm>
          <a:prstGeom prst="rect">
            <a:avLst/>
          </a:prstGeom>
        </p:spPr>
        <p:txBody>
          <a:bodyPr lIns="0" tIns="0" rIns="0" bIns="0" rtlCol="0" anchor="t">
            <a:spAutoFit/>
          </a:bodyPr>
          <a:lstStyle/>
          <a:p>
            <a:pPr algn="l">
              <a:lnSpc>
                <a:spcPts val="5060"/>
              </a:lnSpc>
            </a:pPr>
            <a:r>
              <a:rPr lang="en-US" sz="4362">
                <a:solidFill>
                  <a:srgbClr val="000000"/>
                </a:solidFill>
                <a:latin typeface="Rubik"/>
                <a:ea typeface="Rubik"/>
                <a:cs typeface="Rubik"/>
                <a:sym typeface="Rubik"/>
              </a:rPr>
              <a:t>Outline a step-by step process of how you will solve the issue/challenge</a:t>
            </a:r>
          </a:p>
        </p:txBody>
      </p:sp>
      <p:sp>
        <p:nvSpPr>
          <p:cNvPr id="7" name="TextBox 7"/>
          <p:cNvSpPr txBox="1"/>
          <p:nvPr/>
        </p:nvSpPr>
        <p:spPr>
          <a:xfrm>
            <a:off x="2909538" y="5231403"/>
            <a:ext cx="14311662" cy="654025"/>
          </a:xfrm>
          <a:prstGeom prst="rect">
            <a:avLst/>
          </a:prstGeom>
        </p:spPr>
        <p:txBody>
          <a:bodyPr lIns="0" tIns="0" rIns="0" bIns="0" rtlCol="0" anchor="t">
            <a:spAutoFit/>
          </a:bodyPr>
          <a:lstStyle/>
          <a:p>
            <a:pPr algn="l">
              <a:lnSpc>
                <a:spcPts val="5060"/>
              </a:lnSpc>
            </a:pPr>
            <a:r>
              <a:rPr lang="en-US" sz="4362">
                <a:solidFill>
                  <a:srgbClr val="000000"/>
                </a:solidFill>
                <a:latin typeface="Rubik"/>
                <a:ea typeface="Rubik"/>
                <a:cs typeface="Rubik"/>
                <a:sym typeface="Rubik"/>
              </a:rPr>
              <a:t>What obstacles do you think you might encounter?</a:t>
            </a:r>
          </a:p>
        </p:txBody>
      </p:sp>
      <p:sp>
        <p:nvSpPr>
          <p:cNvPr id="8" name="TextBox 8"/>
          <p:cNvSpPr txBox="1"/>
          <p:nvPr/>
        </p:nvSpPr>
        <p:spPr>
          <a:xfrm>
            <a:off x="214047" y="7975601"/>
            <a:ext cx="18877947" cy="1282699"/>
          </a:xfrm>
          <a:prstGeom prst="rect">
            <a:avLst/>
          </a:prstGeom>
        </p:spPr>
        <p:txBody>
          <a:bodyPr lIns="0" tIns="0" rIns="0" bIns="0" rtlCol="0" anchor="t">
            <a:spAutoFit/>
          </a:bodyPr>
          <a:lstStyle/>
          <a:p>
            <a:pPr algn="l">
              <a:lnSpc>
                <a:spcPts val="4900"/>
              </a:lnSpc>
            </a:pPr>
            <a:r>
              <a:rPr lang="en-US" sz="3500" b="1">
                <a:solidFill>
                  <a:srgbClr val="FF5331"/>
                </a:solidFill>
                <a:latin typeface="Canva Sans Bold"/>
                <a:ea typeface="Canva Sans Bold"/>
                <a:cs typeface="Canva Sans Bold"/>
                <a:sym typeface="Canva Sans Bold"/>
              </a:rPr>
              <a:t>Remember - you may fail the first few times you try to solve your problem, </a:t>
            </a:r>
          </a:p>
          <a:p>
            <a:pPr algn="l">
              <a:lnSpc>
                <a:spcPts val="4900"/>
              </a:lnSpc>
            </a:pPr>
            <a:r>
              <a:rPr lang="en-US" sz="3500" b="1">
                <a:solidFill>
                  <a:srgbClr val="FF5331"/>
                </a:solidFill>
                <a:latin typeface="Canva Sans Bold"/>
                <a:ea typeface="Canva Sans Bold"/>
                <a:cs typeface="Canva Sans Bold"/>
                <a:sym typeface="Canva Sans Bold"/>
              </a:rPr>
              <a:t>but reflect and adapt based on what you learned.</a:t>
            </a:r>
          </a:p>
        </p:txBody>
      </p:sp>
      <p:grpSp>
        <p:nvGrpSpPr>
          <p:cNvPr id="9" name="Group 9"/>
          <p:cNvGrpSpPr/>
          <p:nvPr/>
        </p:nvGrpSpPr>
        <p:grpSpPr>
          <a:xfrm>
            <a:off x="0" y="9258300"/>
            <a:ext cx="18288000" cy="1028700"/>
            <a:chOff x="0" y="0"/>
            <a:chExt cx="24384000" cy="1371600"/>
          </a:xfrm>
        </p:grpSpPr>
        <p:sp>
          <p:nvSpPr>
            <p:cNvPr id="10" name="Freeform 10"/>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9258300"/>
            <a:ext cx="18288000" cy="1028700"/>
            <a:chOff x="0" y="0"/>
            <a:chExt cx="24384000" cy="1371600"/>
          </a:xfrm>
        </p:grpSpPr>
        <p:sp>
          <p:nvSpPr>
            <p:cNvPr id="3" name="Freeform 3"/>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
        <p:nvSpPr>
          <p:cNvPr id="4" name="TextBox 4"/>
          <p:cNvSpPr txBox="1"/>
          <p:nvPr/>
        </p:nvSpPr>
        <p:spPr>
          <a:xfrm>
            <a:off x="423541" y="-142875"/>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Make a Plan</a:t>
            </a:r>
          </a:p>
        </p:txBody>
      </p:sp>
      <p:grpSp>
        <p:nvGrpSpPr>
          <p:cNvPr id="5" name="Group 5"/>
          <p:cNvGrpSpPr/>
          <p:nvPr/>
        </p:nvGrpSpPr>
        <p:grpSpPr>
          <a:xfrm>
            <a:off x="9677399" y="0"/>
            <a:ext cx="8582025" cy="10287000"/>
            <a:chOff x="0" y="0"/>
            <a:chExt cx="11442700" cy="13716000"/>
          </a:xfrm>
        </p:grpSpPr>
        <p:sp>
          <p:nvSpPr>
            <p:cNvPr id="6" name="Freeform 6"/>
            <p:cNvSpPr/>
            <p:nvPr/>
          </p:nvSpPr>
          <p:spPr>
            <a:xfrm>
              <a:off x="0" y="0"/>
              <a:ext cx="11442700" cy="13716000"/>
            </a:xfrm>
            <a:custGeom>
              <a:avLst/>
              <a:gdLst/>
              <a:ahLst/>
              <a:cxnLst/>
              <a:rect l="l" t="t" r="r" b="b"/>
              <a:pathLst>
                <a:path w="11442700" h="13716000">
                  <a:moveTo>
                    <a:pt x="0" y="0"/>
                  </a:moveTo>
                  <a:lnTo>
                    <a:pt x="11442700" y="0"/>
                  </a:lnTo>
                  <a:lnTo>
                    <a:pt x="11442700" y="13716000"/>
                  </a:lnTo>
                  <a:lnTo>
                    <a:pt x="0" y="13716000"/>
                  </a:lnTo>
                  <a:lnTo>
                    <a:pt x="0" y="0"/>
                  </a:lnTo>
                  <a:close/>
                </a:path>
              </a:pathLst>
            </a:custGeom>
            <a:blipFill>
              <a:blip r:embed="rId2"/>
              <a:stretch>
                <a:fillRect t="-3598" b="-3598"/>
              </a:stretch>
            </a:blipFill>
          </p:spPr>
          <p:txBody>
            <a:bodyPr/>
            <a:lstStyle/>
            <a:p>
              <a:endParaRPr lang="en-US"/>
            </a:p>
          </p:txBody>
        </p:sp>
      </p:grpSp>
      <p:sp>
        <p:nvSpPr>
          <p:cNvPr id="7" name="TextBox 7"/>
          <p:cNvSpPr txBox="1"/>
          <p:nvPr/>
        </p:nvSpPr>
        <p:spPr>
          <a:xfrm>
            <a:off x="121023" y="6819900"/>
            <a:ext cx="4140366" cy="473776"/>
          </a:xfrm>
          <a:prstGeom prst="rect">
            <a:avLst/>
          </a:prstGeom>
        </p:spPr>
        <p:txBody>
          <a:bodyPr lIns="0" tIns="0" rIns="0" bIns="0" rtlCol="0" anchor="t">
            <a:spAutoFit/>
          </a:bodyPr>
          <a:lstStyle/>
          <a:p>
            <a:pPr algn="l">
              <a:lnSpc>
                <a:spcPts val="3784"/>
              </a:lnSpc>
            </a:pPr>
            <a:r>
              <a:rPr lang="en-US" sz="3261" b="1" dirty="0">
                <a:solidFill>
                  <a:srgbClr val="1B1B1B"/>
                </a:solidFill>
                <a:latin typeface="Rubik Heavy"/>
                <a:ea typeface="Rubik Heavy"/>
                <a:cs typeface="Rubik Heavy"/>
                <a:sym typeface="Rubik Heavy"/>
              </a:rPr>
              <a:t>Making it work</a:t>
            </a:r>
          </a:p>
        </p:txBody>
      </p:sp>
      <p:sp>
        <p:nvSpPr>
          <p:cNvPr id="8" name="TextBox 8"/>
          <p:cNvSpPr txBox="1"/>
          <p:nvPr/>
        </p:nvSpPr>
        <p:spPr>
          <a:xfrm>
            <a:off x="121023" y="7688906"/>
            <a:ext cx="9883588" cy="587081"/>
          </a:xfrm>
          <a:prstGeom prst="rect">
            <a:avLst/>
          </a:prstGeom>
        </p:spPr>
        <p:txBody>
          <a:bodyPr lIns="0" tIns="0" rIns="0" bIns="0" rtlCol="0" anchor="t">
            <a:spAutoFit/>
          </a:bodyPr>
          <a:lstStyle/>
          <a:p>
            <a:pPr algn="l">
              <a:lnSpc>
                <a:spcPts val="4200"/>
              </a:lnSpc>
            </a:pPr>
            <a:r>
              <a:rPr lang="en-US" sz="2799" dirty="0">
                <a:solidFill>
                  <a:srgbClr val="000000"/>
                </a:solidFill>
                <a:latin typeface="Rubik"/>
                <a:ea typeface="Rubik"/>
                <a:cs typeface="Rubik"/>
                <a:sym typeface="Rubik"/>
              </a:rPr>
              <a:t>Can your solution be implemented in school? Is it realistic?</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9258300"/>
            <a:ext cx="18288000" cy="1028700"/>
            <a:chOff x="0" y="0"/>
            <a:chExt cx="24384000" cy="1371600"/>
          </a:xfrm>
        </p:grpSpPr>
        <p:sp>
          <p:nvSpPr>
            <p:cNvPr id="3" name="Freeform 3"/>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grpSp>
        <p:nvGrpSpPr>
          <p:cNvPr id="4" name="Group 4"/>
          <p:cNvGrpSpPr/>
          <p:nvPr/>
        </p:nvGrpSpPr>
        <p:grpSpPr>
          <a:xfrm>
            <a:off x="10058400" y="33336"/>
            <a:ext cx="8229600" cy="10253663"/>
            <a:chOff x="0" y="0"/>
            <a:chExt cx="10972800" cy="13671551"/>
          </a:xfrm>
        </p:grpSpPr>
        <p:sp>
          <p:nvSpPr>
            <p:cNvPr id="5" name="Freeform 5"/>
            <p:cNvSpPr/>
            <p:nvPr/>
          </p:nvSpPr>
          <p:spPr>
            <a:xfrm>
              <a:off x="0" y="0"/>
              <a:ext cx="10972800" cy="13671550"/>
            </a:xfrm>
            <a:custGeom>
              <a:avLst/>
              <a:gdLst/>
              <a:ahLst/>
              <a:cxnLst/>
              <a:rect l="l" t="t" r="r" b="b"/>
              <a:pathLst>
                <a:path w="10972800" h="13671550">
                  <a:moveTo>
                    <a:pt x="0" y="0"/>
                  </a:moveTo>
                  <a:lnTo>
                    <a:pt x="10972800" y="0"/>
                  </a:lnTo>
                  <a:lnTo>
                    <a:pt x="10972800" y="13671550"/>
                  </a:lnTo>
                  <a:lnTo>
                    <a:pt x="0" y="13671550"/>
                  </a:lnTo>
                  <a:lnTo>
                    <a:pt x="0" y="0"/>
                  </a:lnTo>
                  <a:close/>
                </a:path>
              </a:pathLst>
            </a:custGeom>
            <a:blipFill>
              <a:blip r:embed="rId2"/>
              <a:stretch>
                <a:fillRect t="-2049" b="-2049"/>
              </a:stretch>
            </a:blipFill>
          </p:spPr>
          <p:txBody>
            <a:bodyPr/>
            <a:lstStyle/>
            <a:p>
              <a:endParaRPr lang="en-US"/>
            </a:p>
          </p:txBody>
        </p:sp>
        <p:sp>
          <p:nvSpPr>
            <p:cNvPr id="6" name="Freeform 6"/>
            <p:cNvSpPr/>
            <p:nvPr/>
          </p:nvSpPr>
          <p:spPr>
            <a:xfrm>
              <a:off x="-1524" y="-1524"/>
              <a:ext cx="10975848" cy="13674598"/>
            </a:xfrm>
            <a:custGeom>
              <a:avLst/>
              <a:gdLst/>
              <a:ahLst/>
              <a:cxnLst/>
              <a:rect l="l" t="t" r="r" b="b"/>
              <a:pathLst>
                <a:path w="10975848" h="13674598">
                  <a:moveTo>
                    <a:pt x="1524" y="0"/>
                  </a:moveTo>
                  <a:lnTo>
                    <a:pt x="10974324" y="0"/>
                  </a:lnTo>
                  <a:cubicBezTo>
                    <a:pt x="10975213" y="0"/>
                    <a:pt x="10975848" y="762"/>
                    <a:pt x="10975848" y="1524"/>
                  </a:cubicBezTo>
                  <a:lnTo>
                    <a:pt x="10975848" y="13673074"/>
                  </a:lnTo>
                  <a:cubicBezTo>
                    <a:pt x="10975848" y="13673964"/>
                    <a:pt x="10975086" y="13674598"/>
                    <a:pt x="10974324" y="13674598"/>
                  </a:cubicBezTo>
                  <a:lnTo>
                    <a:pt x="1524" y="13674598"/>
                  </a:lnTo>
                  <a:cubicBezTo>
                    <a:pt x="635" y="13674598"/>
                    <a:pt x="0" y="13673837"/>
                    <a:pt x="0" y="13673074"/>
                  </a:cubicBezTo>
                  <a:lnTo>
                    <a:pt x="0" y="1524"/>
                  </a:lnTo>
                  <a:cubicBezTo>
                    <a:pt x="0" y="635"/>
                    <a:pt x="762" y="0"/>
                    <a:pt x="1524" y="0"/>
                  </a:cubicBezTo>
                  <a:moveTo>
                    <a:pt x="1524" y="3048"/>
                  </a:moveTo>
                  <a:lnTo>
                    <a:pt x="1524" y="1524"/>
                  </a:lnTo>
                  <a:lnTo>
                    <a:pt x="3048" y="1524"/>
                  </a:lnTo>
                  <a:lnTo>
                    <a:pt x="3048" y="13673074"/>
                  </a:lnTo>
                  <a:lnTo>
                    <a:pt x="1524" y="13673074"/>
                  </a:lnTo>
                  <a:lnTo>
                    <a:pt x="1524" y="13671550"/>
                  </a:lnTo>
                  <a:lnTo>
                    <a:pt x="10974324" y="13671550"/>
                  </a:lnTo>
                  <a:lnTo>
                    <a:pt x="10974324" y="13673074"/>
                  </a:lnTo>
                  <a:lnTo>
                    <a:pt x="10972800" y="13673074"/>
                  </a:lnTo>
                  <a:lnTo>
                    <a:pt x="10972800" y="1524"/>
                  </a:lnTo>
                  <a:lnTo>
                    <a:pt x="10974324" y="1524"/>
                  </a:lnTo>
                  <a:lnTo>
                    <a:pt x="10974324" y="3048"/>
                  </a:lnTo>
                  <a:lnTo>
                    <a:pt x="1524" y="3048"/>
                  </a:lnTo>
                  <a:close/>
                </a:path>
              </a:pathLst>
            </a:custGeom>
            <a:solidFill>
              <a:srgbClr val="D9D9D9"/>
            </a:solidFill>
            <a:ln w="12700">
              <a:solidFill>
                <a:srgbClr val="000000"/>
              </a:solidFill>
            </a:ln>
          </p:spPr>
          <p:txBody>
            <a:bodyPr/>
            <a:lstStyle/>
            <a:p>
              <a:endParaRPr lang="en-US"/>
            </a:p>
          </p:txBody>
        </p:sp>
      </p:grpSp>
      <p:sp>
        <p:nvSpPr>
          <p:cNvPr id="7" name="TextBox 7"/>
          <p:cNvSpPr txBox="1"/>
          <p:nvPr/>
        </p:nvSpPr>
        <p:spPr>
          <a:xfrm>
            <a:off x="298579" y="33056"/>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Let’s Do It!</a:t>
            </a:r>
          </a:p>
        </p:txBody>
      </p:sp>
      <p:sp>
        <p:nvSpPr>
          <p:cNvPr id="8" name="TextBox 8"/>
          <p:cNvSpPr txBox="1"/>
          <p:nvPr/>
        </p:nvSpPr>
        <p:spPr>
          <a:xfrm>
            <a:off x="117178" y="7056862"/>
            <a:ext cx="4140366" cy="473776"/>
          </a:xfrm>
          <a:prstGeom prst="rect">
            <a:avLst/>
          </a:prstGeom>
        </p:spPr>
        <p:txBody>
          <a:bodyPr lIns="0" tIns="0" rIns="0" bIns="0" rtlCol="0" anchor="t">
            <a:spAutoFit/>
          </a:bodyPr>
          <a:lstStyle/>
          <a:p>
            <a:pPr algn="l">
              <a:lnSpc>
                <a:spcPts val="3784"/>
              </a:lnSpc>
            </a:pPr>
            <a:r>
              <a:rPr lang="en-US" sz="3261" b="1">
                <a:solidFill>
                  <a:srgbClr val="1B1B1B"/>
                </a:solidFill>
                <a:latin typeface="Rubik Heavy"/>
                <a:ea typeface="Rubik Heavy"/>
                <a:cs typeface="Rubik Heavy"/>
                <a:sym typeface="Rubik Heavy"/>
              </a:rPr>
              <a:t>Making it work</a:t>
            </a:r>
          </a:p>
        </p:txBody>
      </p:sp>
      <p:sp>
        <p:nvSpPr>
          <p:cNvPr id="9" name="TextBox 9"/>
          <p:cNvSpPr txBox="1"/>
          <p:nvPr/>
        </p:nvSpPr>
        <p:spPr>
          <a:xfrm>
            <a:off x="117749" y="7688921"/>
            <a:ext cx="9940079" cy="1020472"/>
          </a:xfrm>
          <a:prstGeom prst="rect">
            <a:avLst/>
          </a:prstGeom>
        </p:spPr>
        <p:txBody>
          <a:bodyPr wrap="square" lIns="0" tIns="0" rIns="0" bIns="0" rtlCol="0" anchor="t">
            <a:spAutoFit/>
          </a:bodyPr>
          <a:lstStyle/>
          <a:p>
            <a:pPr algn="l">
              <a:lnSpc>
                <a:spcPts val="4200"/>
              </a:lnSpc>
            </a:pPr>
            <a:r>
              <a:rPr lang="en-US" sz="2400" dirty="0">
                <a:solidFill>
                  <a:srgbClr val="000000"/>
                </a:solidFill>
                <a:latin typeface="Rubik"/>
                <a:ea typeface="Rubik"/>
                <a:cs typeface="Rubik"/>
                <a:sym typeface="Rubik"/>
              </a:rPr>
              <a:t>Are there any more resources you need? Is the result what you wanted?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0" y="9258300"/>
            <a:ext cx="18288000" cy="1028700"/>
            <a:chOff x="0" y="0"/>
            <a:chExt cx="24384000" cy="1371600"/>
          </a:xfrm>
        </p:grpSpPr>
        <p:sp>
          <p:nvSpPr>
            <p:cNvPr id="5" name="Freeform 5"/>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
        <p:nvSpPr>
          <p:cNvPr id="6" name="TextBox 6"/>
          <p:cNvSpPr txBox="1"/>
          <p:nvPr/>
        </p:nvSpPr>
        <p:spPr>
          <a:xfrm>
            <a:off x="253654" y="-101415"/>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Presenting Your Research</a:t>
            </a:r>
          </a:p>
        </p:txBody>
      </p:sp>
      <p:sp>
        <p:nvSpPr>
          <p:cNvPr id="7" name="TextBox 7"/>
          <p:cNvSpPr txBox="1"/>
          <p:nvPr/>
        </p:nvSpPr>
        <p:spPr>
          <a:xfrm>
            <a:off x="564675" y="1807620"/>
            <a:ext cx="17535066" cy="1356361"/>
          </a:xfrm>
          <a:prstGeom prst="rect">
            <a:avLst/>
          </a:prstGeom>
        </p:spPr>
        <p:txBody>
          <a:bodyPr lIns="0" tIns="0" rIns="0" bIns="0" rtlCol="0" anchor="t">
            <a:spAutoFit/>
          </a:bodyPr>
          <a:lstStyle/>
          <a:p>
            <a:pPr algn="l">
              <a:lnSpc>
                <a:spcPts val="5038"/>
              </a:lnSpc>
            </a:pPr>
            <a:r>
              <a:rPr lang="en-US" sz="3598">
                <a:solidFill>
                  <a:srgbClr val="000000"/>
                </a:solidFill>
                <a:latin typeface="Rubik"/>
                <a:ea typeface="Rubik"/>
                <a:cs typeface="Rubik"/>
                <a:sym typeface="Rubik"/>
              </a:rPr>
              <a:t>You will create a 5-minute presentation about your project.  You can use any method that your group agrees on:</a:t>
            </a:r>
          </a:p>
        </p:txBody>
      </p:sp>
      <p:sp>
        <p:nvSpPr>
          <p:cNvPr id="8" name="TextBox 8"/>
          <p:cNvSpPr txBox="1"/>
          <p:nvPr/>
        </p:nvSpPr>
        <p:spPr>
          <a:xfrm>
            <a:off x="3780234" y="3206912"/>
            <a:ext cx="11638431" cy="4917314"/>
          </a:xfrm>
          <a:prstGeom prst="rect">
            <a:avLst/>
          </a:prstGeom>
        </p:spPr>
        <p:txBody>
          <a:bodyPr lIns="0" tIns="0" rIns="0" bIns="0" rtlCol="0" anchor="t">
            <a:spAutoFit/>
          </a:bodyPr>
          <a:lstStyle/>
          <a:p>
            <a:pPr marL="791519" lvl="2" indent="-263840" algn="l">
              <a:lnSpc>
                <a:spcPts val="6231"/>
              </a:lnSpc>
              <a:buFont typeface="Arial"/>
              <a:buChar char="⚬"/>
            </a:pPr>
            <a:r>
              <a:rPr lang="en-US" sz="3461">
                <a:solidFill>
                  <a:srgbClr val="000000"/>
                </a:solidFill>
                <a:latin typeface="Rubik"/>
                <a:ea typeface="Rubik"/>
                <a:cs typeface="Rubik"/>
                <a:sym typeface="Rubik"/>
              </a:rPr>
              <a:t>Microsoft Power Point , Sway or Google Slides</a:t>
            </a:r>
          </a:p>
          <a:p>
            <a:pPr marL="791519" lvl="2" indent="-263840" algn="l">
              <a:lnSpc>
                <a:spcPts val="6231"/>
              </a:lnSpc>
              <a:buFont typeface="Arial"/>
              <a:buChar char="⚬"/>
            </a:pPr>
            <a:r>
              <a:rPr lang="en-US" sz="3461">
                <a:solidFill>
                  <a:srgbClr val="000000"/>
                </a:solidFill>
                <a:latin typeface="Rubik"/>
                <a:ea typeface="Rubik"/>
                <a:cs typeface="Rubik"/>
                <a:sym typeface="Rubik"/>
              </a:rPr>
              <a:t>Prezi</a:t>
            </a:r>
          </a:p>
          <a:p>
            <a:pPr marL="791519" lvl="2" indent="-263840" algn="l">
              <a:lnSpc>
                <a:spcPts val="6231"/>
              </a:lnSpc>
              <a:buFont typeface="Arial"/>
              <a:buChar char="⚬"/>
            </a:pPr>
            <a:r>
              <a:rPr lang="en-US" sz="3461">
                <a:solidFill>
                  <a:srgbClr val="000000"/>
                </a:solidFill>
                <a:latin typeface="Rubik"/>
                <a:ea typeface="Rubik"/>
                <a:cs typeface="Rubik"/>
                <a:sym typeface="Rubik"/>
              </a:rPr>
              <a:t>Poster</a:t>
            </a:r>
          </a:p>
          <a:p>
            <a:pPr marL="791519" lvl="2" indent="-263840" algn="l">
              <a:lnSpc>
                <a:spcPts val="6231"/>
              </a:lnSpc>
              <a:buFont typeface="Arial"/>
              <a:buChar char="⚬"/>
            </a:pPr>
            <a:r>
              <a:rPr lang="en-US" sz="3461">
                <a:solidFill>
                  <a:srgbClr val="000000"/>
                </a:solidFill>
                <a:latin typeface="Rubik"/>
                <a:ea typeface="Rubik"/>
                <a:cs typeface="Rubik"/>
                <a:sym typeface="Rubik"/>
              </a:rPr>
              <a:t>Tik Tok video</a:t>
            </a:r>
          </a:p>
          <a:p>
            <a:pPr marL="791519" lvl="2" indent="-263840" algn="l">
              <a:lnSpc>
                <a:spcPts val="6231"/>
              </a:lnSpc>
              <a:buFont typeface="Arial"/>
              <a:buChar char="⚬"/>
            </a:pPr>
            <a:r>
              <a:rPr lang="en-US" sz="3461">
                <a:solidFill>
                  <a:srgbClr val="000000"/>
                </a:solidFill>
                <a:latin typeface="Rubik"/>
                <a:ea typeface="Rubik"/>
                <a:cs typeface="Rubik"/>
                <a:sym typeface="Rubik"/>
              </a:rPr>
              <a:t>Blog Post</a:t>
            </a:r>
          </a:p>
          <a:p>
            <a:pPr marL="791519" lvl="2" indent="-263840" algn="l">
              <a:lnSpc>
                <a:spcPts val="6231"/>
              </a:lnSpc>
              <a:buFont typeface="Arial"/>
              <a:buChar char="⚬"/>
            </a:pPr>
            <a:r>
              <a:rPr lang="en-US" sz="3461">
                <a:solidFill>
                  <a:srgbClr val="000000"/>
                </a:solidFill>
                <a:latin typeface="Rubik"/>
                <a:ea typeface="Rubik"/>
                <a:cs typeface="Rubik"/>
                <a:sym typeface="Rubik"/>
              </a:rPr>
              <a:t>Play, Readers Theatre or Mock Debate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0" y="9258300"/>
            <a:ext cx="18288000" cy="1028700"/>
            <a:chOff x="0" y="0"/>
            <a:chExt cx="24384000" cy="1371600"/>
          </a:xfrm>
        </p:grpSpPr>
        <p:sp>
          <p:nvSpPr>
            <p:cNvPr id="5" name="Freeform 5"/>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
        <p:nvSpPr>
          <p:cNvPr id="6" name="TextBox 6"/>
          <p:cNvSpPr txBox="1"/>
          <p:nvPr/>
        </p:nvSpPr>
        <p:spPr>
          <a:xfrm>
            <a:off x="201706" y="-257434"/>
            <a:ext cx="16818736" cy="2329942"/>
          </a:xfrm>
          <a:prstGeom prst="rect">
            <a:avLst/>
          </a:prstGeom>
        </p:spPr>
        <p:txBody>
          <a:bodyPr lIns="0" tIns="0" rIns="0" bIns="0" rtlCol="0" anchor="t">
            <a:spAutoFit/>
          </a:bodyPr>
          <a:lstStyle/>
          <a:p>
            <a:pPr algn="l">
              <a:lnSpc>
                <a:spcPts val="9519"/>
              </a:lnSpc>
            </a:pPr>
            <a:r>
              <a:rPr lang="en-US" sz="5400" b="1">
                <a:solidFill>
                  <a:srgbClr val="000000"/>
                </a:solidFill>
                <a:latin typeface="Gazpacho Bold"/>
                <a:ea typeface="Gazpacho Bold"/>
                <a:cs typeface="Gazpacho Bold"/>
                <a:sym typeface="Gazpacho Bold"/>
              </a:rPr>
              <a:t>What to Include in Your Presentation</a:t>
            </a:r>
          </a:p>
          <a:p>
            <a:pPr algn="l">
              <a:lnSpc>
                <a:spcPts val="9799"/>
              </a:lnSpc>
            </a:pPr>
            <a:endParaRPr lang="en-US" sz="5400" b="1">
              <a:solidFill>
                <a:srgbClr val="000000"/>
              </a:solidFill>
              <a:latin typeface="Gazpacho Bold"/>
              <a:ea typeface="Gazpacho Bold"/>
              <a:cs typeface="Gazpacho Bold"/>
              <a:sym typeface="Gazpacho Bold"/>
            </a:endParaRPr>
          </a:p>
        </p:txBody>
      </p:sp>
      <p:sp>
        <p:nvSpPr>
          <p:cNvPr id="7" name="TextBox 7"/>
          <p:cNvSpPr txBox="1"/>
          <p:nvPr/>
        </p:nvSpPr>
        <p:spPr>
          <a:xfrm>
            <a:off x="391935" y="2287263"/>
            <a:ext cx="5473400"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was the issue/challenge your group decided to solve?</a:t>
            </a:r>
          </a:p>
        </p:txBody>
      </p:sp>
      <p:sp>
        <p:nvSpPr>
          <p:cNvPr id="8" name="TextBox 8"/>
          <p:cNvSpPr txBox="1"/>
          <p:nvPr/>
        </p:nvSpPr>
        <p:spPr>
          <a:xfrm>
            <a:off x="7043530" y="2287263"/>
            <a:ext cx="4556531"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solution was created? Explain your step-by-step process.</a:t>
            </a:r>
          </a:p>
        </p:txBody>
      </p:sp>
      <p:sp>
        <p:nvSpPr>
          <p:cNvPr id="9" name="TextBox 9"/>
          <p:cNvSpPr txBox="1"/>
          <p:nvPr/>
        </p:nvSpPr>
        <p:spPr>
          <a:xfrm>
            <a:off x="12474341" y="2287263"/>
            <a:ext cx="5473400"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obstacles came up during the solution? </a:t>
            </a:r>
          </a:p>
          <a:p>
            <a:pPr algn="ctr">
              <a:lnSpc>
                <a:spcPts val="3784"/>
              </a:lnSpc>
            </a:pPr>
            <a:r>
              <a:rPr lang="en-US" sz="3261">
                <a:solidFill>
                  <a:srgbClr val="000000"/>
                </a:solidFill>
                <a:latin typeface="Rubik"/>
                <a:ea typeface="Rubik"/>
                <a:cs typeface="Rubik"/>
                <a:sym typeface="Rubik"/>
              </a:rPr>
              <a:t>Did you expect these?</a:t>
            </a:r>
          </a:p>
        </p:txBody>
      </p:sp>
      <p:sp>
        <p:nvSpPr>
          <p:cNvPr id="10" name="TextBox 10"/>
          <p:cNvSpPr txBox="1"/>
          <p:nvPr/>
        </p:nvSpPr>
        <p:spPr>
          <a:xfrm>
            <a:off x="973334" y="5175322"/>
            <a:ext cx="3959594" cy="95002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Did the solution work the first time?</a:t>
            </a:r>
          </a:p>
        </p:txBody>
      </p:sp>
      <p:sp>
        <p:nvSpPr>
          <p:cNvPr id="11" name="TextBox 11"/>
          <p:cNvSpPr txBox="1"/>
          <p:nvPr/>
        </p:nvSpPr>
        <p:spPr>
          <a:xfrm>
            <a:off x="7164203" y="4994984"/>
            <a:ext cx="3959594"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did you learn each time you tried to solve the issue?</a:t>
            </a:r>
          </a:p>
        </p:txBody>
      </p:sp>
      <p:sp>
        <p:nvSpPr>
          <p:cNvPr id="12" name="TextBox 12"/>
          <p:cNvSpPr txBox="1"/>
          <p:nvPr/>
        </p:nvSpPr>
        <p:spPr>
          <a:xfrm>
            <a:off x="12612893" y="4946945"/>
            <a:ext cx="5196293"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Did you update your initial solution idea after learning from each attempt?</a:t>
            </a:r>
          </a:p>
        </p:txBody>
      </p:sp>
      <p:sp>
        <p:nvSpPr>
          <p:cNvPr id="13" name="TextBox 13"/>
          <p:cNvSpPr txBox="1"/>
          <p:nvPr/>
        </p:nvSpPr>
        <p:spPr>
          <a:xfrm>
            <a:off x="2685380" y="7739203"/>
            <a:ext cx="12917239" cy="611429"/>
          </a:xfrm>
          <a:prstGeom prst="rect">
            <a:avLst/>
          </a:prstGeom>
        </p:spPr>
        <p:txBody>
          <a:bodyPr lIns="0" tIns="0" rIns="0" bIns="0" rtlCol="0" anchor="t">
            <a:spAutoFit/>
          </a:bodyPr>
          <a:lstStyle/>
          <a:p>
            <a:pPr algn="ctr">
              <a:lnSpc>
                <a:spcPts val="4770"/>
              </a:lnSpc>
            </a:pPr>
            <a:r>
              <a:rPr lang="en-US" sz="4112" dirty="0">
                <a:solidFill>
                  <a:srgbClr val="FF5331"/>
                </a:solidFill>
                <a:latin typeface="Gazpacho Bold"/>
                <a:ea typeface="Gazpacho Bold"/>
                <a:cs typeface="Gazpacho Bold"/>
                <a:sym typeface="Gazpacho Bold"/>
              </a:rPr>
              <a:t>How does failing create an opportunity to grow?</a:t>
            </a:r>
          </a:p>
        </p:txBody>
      </p:sp>
      <p:grpSp>
        <p:nvGrpSpPr>
          <p:cNvPr id="14" name="Group 14"/>
          <p:cNvGrpSpPr/>
          <p:nvPr/>
        </p:nvGrpSpPr>
        <p:grpSpPr>
          <a:xfrm>
            <a:off x="341406" y="1936368"/>
            <a:ext cx="5536629" cy="2230718"/>
            <a:chOff x="0" y="0"/>
            <a:chExt cx="7382172" cy="2974291"/>
          </a:xfrm>
        </p:grpSpPr>
        <p:sp>
          <p:nvSpPr>
            <p:cNvPr id="15" name="Freeform 15"/>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16" name="Group 16"/>
          <p:cNvGrpSpPr/>
          <p:nvPr/>
        </p:nvGrpSpPr>
        <p:grpSpPr>
          <a:xfrm>
            <a:off x="6553480" y="1971528"/>
            <a:ext cx="5536629" cy="2230718"/>
            <a:chOff x="0" y="0"/>
            <a:chExt cx="7382172" cy="2974291"/>
          </a:xfrm>
        </p:grpSpPr>
        <p:sp>
          <p:nvSpPr>
            <p:cNvPr id="17" name="Freeform 17"/>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18" name="Group 18"/>
          <p:cNvGrpSpPr/>
          <p:nvPr/>
        </p:nvGrpSpPr>
        <p:grpSpPr>
          <a:xfrm>
            <a:off x="12442726" y="2000893"/>
            <a:ext cx="5536629" cy="2230718"/>
            <a:chOff x="0" y="0"/>
            <a:chExt cx="7382172" cy="2974291"/>
          </a:xfrm>
        </p:grpSpPr>
        <p:sp>
          <p:nvSpPr>
            <p:cNvPr id="19" name="Freeform 19"/>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20" name="Group 20"/>
          <p:cNvGrpSpPr/>
          <p:nvPr/>
        </p:nvGrpSpPr>
        <p:grpSpPr>
          <a:xfrm>
            <a:off x="341405" y="4588001"/>
            <a:ext cx="5536629" cy="2230718"/>
            <a:chOff x="0" y="0"/>
            <a:chExt cx="7382172" cy="2974291"/>
          </a:xfrm>
        </p:grpSpPr>
        <p:sp>
          <p:nvSpPr>
            <p:cNvPr id="21" name="Freeform 21"/>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22" name="Group 22"/>
          <p:cNvGrpSpPr/>
          <p:nvPr/>
        </p:nvGrpSpPr>
        <p:grpSpPr>
          <a:xfrm>
            <a:off x="6553480" y="4588001"/>
            <a:ext cx="5536629" cy="2230718"/>
            <a:chOff x="0" y="0"/>
            <a:chExt cx="7382172" cy="2974291"/>
          </a:xfrm>
        </p:grpSpPr>
        <p:sp>
          <p:nvSpPr>
            <p:cNvPr id="23" name="Freeform 23"/>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24" name="Group 24"/>
          <p:cNvGrpSpPr/>
          <p:nvPr/>
        </p:nvGrpSpPr>
        <p:grpSpPr>
          <a:xfrm>
            <a:off x="12444159" y="4588001"/>
            <a:ext cx="5536629" cy="2230718"/>
            <a:chOff x="0" y="0"/>
            <a:chExt cx="7382172" cy="2974291"/>
          </a:xfrm>
        </p:grpSpPr>
        <p:sp>
          <p:nvSpPr>
            <p:cNvPr id="25" name="Freeform 25"/>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2423"/>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713252" y="1261071"/>
            <a:ext cx="7622060" cy="6862956"/>
            <a:chOff x="0" y="0"/>
            <a:chExt cx="10162747" cy="9150608"/>
          </a:xfrm>
        </p:grpSpPr>
        <p:sp>
          <p:nvSpPr>
            <p:cNvPr id="5" name="Freeform 5"/>
            <p:cNvSpPr/>
            <p:nvPr/>
          </p:nvSpPr>
          <p:spPr>
            <a:xfrm>
              <a:off x="0" y="0"/>
              <a:ext cx="10162794" cy="9150604"/>
            </a:xfrm>
            <a:custGeom>
              <a:avLst/>
              <a:gdLst/>
              <a:ahLst/>
              <a:cxnLst/>
              <a:rect l="l" t="t" r="r" b="b"/>
              <a:pathLst>
                <a:path w="10162794" h="9150604">
                  <a:moveTo>
                    <a:pt x="0" y="0"/>
                  </a:moveTo>
                  <a:lnTo>
                    <a:pt x="10162794" y="0"/>
                  </a:lnTo>
                  <a:lnTo>
                    <a:pt x="10162794" y="9150604"/>
                  </a:lnTo>
                  <a:lnTo>
                    <a:pt x="0" y="9150604"/>
                  </a:lnTo>
                  <a:lnTo>
                    <a:pt x="0" y="0"/>
                  </a:lnTo>
                  <a:close/>
                </a:path>
              </a:pathLst>
            </a:custGeom>
            <a:blipFill>
              <a:blip r:embed="rId3"/>
              <a:stretch>
                <a:fillRect l="-13716" r="-13716"/>
              </a:stretch>
            </a:blipFill>
          </p:spPr>
          <p:txBody>
            <a:bodyPr/>
            <a:lstStyle/>
            <a:p>
              <a:endParaRPr lang="en-US"/>
            </a:p>
          </p:txBody>
        </p:sp>
      </p:grpSp>
      <p:sp>
        <p:nvSpPr>
          <p:cNvPr id="6" name="Freeform 6"/>
          <p:cNvSpPr/>
          <p:nvPr/>
        </p:nvSpPr>
        <p:spPr>
          <a:xfrm rot="-2905740" flipV="1">
            <a:off x="7841000" y="-1134846"/>
            <a:ext cx="4613816" cy="4737899"/>
          </a:xfrm>
          <a:custGeom>
            <a:avLst/>
            <a:gdLst/>
            <a:ahLst/>
            <a:cxnLst/>
            <a:rect l="l" t="t" r="r" b="b"/>
            <a:pathLst>
              <a:path w="4613816" h="4737899">
                <a:moveTo>
                  <a:pt x="0" y="4737899"/>
                </a:moveTo>
                <a:lnTo>
                  <a:pt x="4613816" y="4737899"/>
                </a:lnTo>
                <a:lnTo>
                  <a:pt x="4613816" y="0"/>
                </a:lnTo>
                <a:lnTo>
                  <a:pt x="0" y="0"/>
                </a:lnTo>
                <a:lnTo>
                  <a:pt x="0" y="4737899"/>
                </a:lnTo>
                <a:close/>
              </a:path>
            </a:pathLst>
          </a:custGeom>
          <a:blipFill>
            <a:blip>
              <a:extLst>
                <a:ext uri="{96DAC541-7B7A-43D3-8B79-37D633B846F1}">
                  <asvg:svgBlip xmlns:asvg="http://schemas.microsoft.com/office/drawing/2016/SVG/main" r:embed="rId4"/>
                </a:ext>
              </a:extLst>
            </a:blip>
            <a:stretch>
              <a:fillRect l="-1344" r="-1344"/>
            </a:stretch>
          </a:blipFill>
        </p:spPr>
        <p:txBody>
          <a:bodyPr/>
          <a:lstStyle/>
          <a:p>
            <a:endParaRPr lang="en-US"/>
          </a:p>
        </p:txBody>
      </p:sp>
      <p:grpSp>
        <p:nvGrpSpPr>
          <p:cNvPr id="7" name="Group 7"/>
          <p:cNvGrpSpPr/>
          <p:nvPr/>
        </p:nvGrpSpPr>
        <p:grpSpPr>
          <a:xfrm>
            <a:off x="13510191" y="745042"/>
            <a:ext cx="2786008" cy="2494708"/>
            <a:chOff x="0" y="0"/>
            <a:chExt cx="3714677" cy="3326277"/>
          </a:xfrm>
        </p:grpSpPr>
        <p:sp>
          <p:nvSpPr>
            <p:cNvPr id="8" name="Freeform 8"/>
            <p:cNvSpPr/>
            <p:nvPr/>
          </p:nvSpPr>
          <p:spPr>
            <a:xfrm>
              <a:off x="0" y="0"/>
              <a:ext cx="3714623" cy="3326257"/>
            </a:xfrm>
            <a:custGeom>
              <a:avLst/>
              <a:gdLst/>
              <a:ahLst/>
              <a:cxnLst/>
              <a:rect l="l" t="t" r="r" b="b"/>
              <a:pathLst>
                <a:path w="3714623" h="3326257">
                  <a:moveTo>
                    <a:pt x="0" y="0"/>
                  </a:moveTo>
                  <a:lnTo>
                    <a:pt x="3714623" y="0"/>
                  </a:lnTo>
                  <a:lnTo>
                    <a:pt x="3714623" y="3326257"/>
                  </a:lnTo>
                  <a:lnTo>
                    <a:pt x="0" y="3326257"/>
                  </a:lnTo>
                  <a:lnTo>
                    <a:pt x="0" y="0"/>
                  </a:lnTo>
                  <a:close/>
                </a:path>
              </a:pathLst>
            </a:custGeom>
            <a:blipFill>
              <a:blip r:embed="rId5"/>
              <a:stretch>
                <a:fillRect t="-5838" r="-1" b="-5839"/>
              </a:stretch>
            </a:blipFill>
          </p:spPr>
          <p:txBody>
            <a:bodyPr/>
            <a:lstStyle/>
            <a:p>
              <a:endParaRPr lang="en-US"/>
            </a:p>
          </p:txBody>
        </p:sp>
      </p:grpSp>
      <p:sp>
        <p:nvSpPr>
          <p:cNvPr id="9" name="TextBox 9"/>
          <p:cNvSpPr txBox="1"/>
          <p:nvPr/>
        </p:nvSpPr>
        <p:spPr>
          <a:xfrm>
            <a:off x="9453862" y="2905987"/>
            <a:ext cx="7994163" cy="6143602"/>
          </a:xfrm>
          <a:prstGeom prst="rect">
            <a:avLst/>
          </a:prstGeom>
        </p:spPr>
        <p:txBody>
          <a:bodyPr lIns="0" tIns="0" rIns="0" bIns="0" rtlCol="0" anchor="t">
            <a:spAutoFit/>
          </a:bodyPr>
          <a:lstStyle/>
          <a:p>
            <a:pPr algn="ctr">
              <a:lnSpc>
                <a:spcPts val="5312"/>
              </a:lnSpc>
            </a:pPr>
            <a:r>
              <a:rPr lang="en-US" sz="3794">
                <a:solidFill>
                  <a:srgbClr val="000000"/>
                </a:solidFill>
                <a:latin typeface="Rubik"/>
                <a:ea typeface="Rubik"/>
                <a:cs typeface="Rubik"/>
                <a:sym typeface="Rubik"/>
              </a:rPr>
              <a:t>How did you feel while trying to recreate the origami?</a:t>
            </a:r>
          </a:p>
          <a:p>
            <a:pPr algn="ctr">
              <a:lnSpc>
                <a:spcPts val="5312"/>
              </a:lnSpc>
            </a:pPr>
            <a:endParaRPr lang="en-US" sz="3794">
              <a:solidFill>
                <a:srgbClr val="000000"/>
              </a:solidFill>
              <a:latin typeface="Rubik"/>
              <a:ea typeface="Rubik"/>
              <a:cs typeface="Rubik"/>
              <a:sym typeface="Rubik"/>
            </a:endParaRPr>
          </a:p>
          <a:p>
            <a:pPr algn="ctr">
              <a:lnSpc>
                <a:spcPts val="5312"/>
              </a:lnSpc>
            </a:pPr>
            <a:r>
              <a:rPr lang="en-US" sz="3794">
                <a:solidFill>
                  <a:srgbClr val="000000"/>
                </a:solidFill>
                <a:latin typeface="Rubik"/>
                <a:ea typeface="Rubik"/>
                <a:cs typeface="Rubik"/>
                <a:sym typeface="Rubik"/>
              </a:rPr>
              <a:t>What could have made the process more achievable?</a:t>
            </a:r>
          </a:p>
          <a:p>
            <a:pPr algn="ctr">
              <a:lnSpc>
                <a:spcPts val="5312"/>
              </a:lnSpc>
            </a:pPr>
            <a:endParaRPr lang="en-US" sz="3794">
              <a:solidFill>
                <a:srgbClr val="000000"/>
              </a:solidFill>
              <a:latin typeface="Rubik"/>
              <a:ea typeface="Rubik"/>
              <a:cs typeface="Rubik"/>
              <a:sym typeface="Rubik"/>
            </a:endParaRPr>
          </a:p>
          <a:p>
            <a:pPr algn="ctr">
              <a:lnSpc>
                <a:spcPts val="5312"/>
              </a:lnSpc>
            </a:pPr>
            <a:r>
              <a:rPr lang="en-US" sz="3794">
                <a:solidFill>
                  <a:srgbClr val="000000"/>
                </a:solidFill>
                <a:latin typeface="Rubik"/>
                <a:ea typeface="Rubik"/>
                <a:cs typeface="Rubik"/>
                <a:sym typeface="Rubik"/>
              </a:rPr>
              <a:t>Ask a partner, what did they do? Was their approach different from yours? Are you willing to try their way? </a:t>
            </a:r>
          </a:p>
        </p:txBody>
      </p:sp>
      <p:sp>
        <p:nvSpPr>
          <p:cNvPr id="10" name="TextBox 10"/>
          <p:cNvSpPr txBox="1"/>
          <p:nvPr/>
        </p:nvSpPr>
        <p:spPr>
          <a:xfrm>
            <a:off x="10147907" y="1550933"/>
            <a:ext cx="6438494" cy="1313256"/>
          </a:xfrm>
          <a:prstGeom prst="rect">
            <a:avLst/>
          </a:prstGeom>
        </p:spPr>
        <p:txBody>
          <a:bodyPr lIns="0" tIns="0" rIns="0" bIns="0" rtlCol="0" anchor="t">
            <a:spAutoFit/>
          </a:bodyPr>
          <a:lstStyle/>
          <a:p>
            <a:pPr algn="ctr">
              <a:lnSpc>
                <a:spcPts val="5317"/>
              </a:lnSpc>
            </a:pPr>
            <a:r>
              <a:rPr lang="en-US" sz="3798" b="1">
                <a:solidFill>
                  <a:srgbClr val="000000"/>
                </a:solidFill>
                <a:latin typeface="Gazpacho Bold"/>
                <a:ea typeface="Gazpacho Bold"/>
                <a:cs typeface="Gazpacho Bold"/>
                <a:sym typeface="Gazpacho Bold"/>
              </a:rPr>
              <a:t>Record your second attempt.</a:t>
            </a:r>
          </a:p>
        </p:txBody>
      </p:sp>
      <p:sp>
        <p:nvSpPr>
          <p:cNvPr id="11" name="Freeform 11"/>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9258300"/>
            <a:ext cx="18288000" cy="1028700"/>
            <a:chOff x="0" y="0"/>
            <a:chExt cx="24384000" cy="1371600"/>
          </a:xfrm>
        </p:grpSpPr>
        <p:sp>
          <p:nvSpPr>
            <p:cNvPr id="3" name="Freeform 3"/>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grpSp>
        <p:nvGrpSpPr>
          <p:cNvPr id="4" name="Group 4"/>
          <p:cNvGrpSpPr/>
          <p:nvPr/>
        </p:nvGrpSpPr>
        <p:grpSpPr>
          <a:xfrm>
            <a:off x="10153028" y="0"/>
            <a:ext cx="8134972" cy="10286999"/>
            <a:chOff x="0" y="0"/>
            <a:chExt cx="10846629" cy="13715999"/>
          </a:xfrm>
        </p:grpSpPr>
        <p:sp>
          <p:nvSpPr>
            <p:cNvPr id="5" name="Freeform 5"/>
            <p:cNvSpPr/>
            <p:nvPr/>
          </p:nvSpPr>
          <p:spPr>
            <a:xfrm>
              <a:off x="0" y="0"/>
              <a:ext cx="10846689" cy="13716000"/>
            </a:xfrm>
            <a:custGeom>
              <a:avLst/>
              <a:gdLst/>
              <a:ahLst/>
              <a:cxnLst/>
              <a:rect l="l" t="t" r="r" b="b"/>
              <a:pathLst>
                <a:path w="10846689" h="13716000">
                  <a:moveTo>
                    <a:pt x="0" y="0"/>
                  </a:moveTo>
                  <a:lnTo>
                    <a:pt x="10846689" y="0"/>
                  </a:lnTo>
                  <a:lnTo>
                    <a:pt x="10846689" y="13716000"/>
                  </a:lnTo>
                  <a:lnTo>
                    <a:pt x="0" y="13716000"/>
                  </a:lnTo>
                  <a:lnTo>
                    <a:pt x="0" y="0"/>
                  </a:lnTo>
                  <a:close/>
                </a:path>
              </a:pathLst>
            </a:custGeom>
            <a:blipFill>
              <a:blip r:embed="rId2"/>
              <a:stretch>
                <a:fillRect l="-176" r="-175"/>
              </a:stretch>
            </a:blipFill>
          </p:spPr>
          <p:txBody>
            <a:bodyPr/>
            <a:lstStyle/>
            <a:p>
              <a:endParaRPr lang="en-US"/>
            </a:p>
          </p:txBody>
        </p:sp>
      </p:grpSp>
      <p:sp>
        <p:nvSpPr>
          <p:cNvPr id="6" name="TextBox 6"/>
          <p:cNvSpPr txBox="1"/>
          <p:nvPr/>
        </p:nvSpPr>
        <p:spPr>
          <a:xfrm>
            <a:off x="309776" y="-35273"/>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The Rubric</a:t>
            </a:r>
          </a:p>
        </p:txBody>
      </p:sp>
      <p:sp>
        <p:nvSpPr>
          <p:cNvPr id="7" name="TextBox 7"/>
          <p:cNvSpPr txBox="1"/>
          <p:nvPr/>
        </p:nvSpPr>
        <p:spPr>
          <a:xfrm>
            <a:off x="1143351" y="1858062"/>
            <a:ext cx="15328339" cy="3797287"/>
          </a:xfrm>
          <a:prstGeom prst="rect">
            <a:avLst/>
          </a:prstGeom>
        </p:spPr>
        <p:txBody>
          <a:bodyPr lIns="0" tIns="0" rIns="0" bIns="0" rtlCol="0" anchor="t">
            <a:spAutoFit/>
          </a:bodyPr>
          <a:lstStyle/>
          <a:p>
            <a:pPr marL="974146" lvl="2" indent="-324715" algn="l">
              <a:lnSpc>
                <a:spcPts val="7000"/>
              </a:lnSpc>
              <a:buFont typeface="Arial"/>
              <a:buChar char="⚬"/>
            </a:pPr>
            <a:r>
              <a:rPr lang="en-US" sz="3600">
                <a:solidFill>
                  <a:srgbClr val="000000"/>
                </a:solidFill>
                <a:latin typeface="Rubik"/>
                <a:ea typeface="Rubik"/>
                <a:cs typeface="Rubik"/>
                <a:sym typeface="Rubik"/>
              </a:rPr>
              <a:t>Delivery</a:t>
            </a:r>
          </a:p>
          <a:p>
            <a:pPr marL="974146" lvl="2" indent="-324715" algn="just">
              <a:lnSpc>
                <a:spcPts val="7000"/>
              </a:lnSpc>
              <a:buFont typeface="Arial"/>
              <a:buChar char="⚬"/>
            </a:pPr>
            <a:r>
              <a:rPr lang="en-US" sz="3600">
                <a:solidFill>
                  <a:srgbClr val="000000"/>
                </a:solidFill>
                <a:latin typeface="Rubik"/>
                <a:ea typeface="Rubik"/>
                <a:cs typeface="Rubik"/>
                <a:sym typeface="Rubik"/>
              </a:rPr>
              <a:t>Content/organization</a:t>
            </a:r>
          </a:p>
          <a:p>
            <a:pPr marL="974146" lvl="2" indent="-324715" algn="just">
              <a:lnSpc>
                <a:spcPts val="7000"/>
              </a:lnSpc>
              <a:buFont typeface="Arial"/>
              <a:buChar char="⚬"/>
            </a:pPr>
            <a:r>
              <a:rPr lang="en-US" sz="3600">
                <a:solidFill>
                  <a:srgbClr val="000000"/>
                </a:solidFill>
                <a:latin typeface="Rubik"/>
                <a:ea typeface="Rubik"/>
                <a:cs typeface="Rubik"/>
                <a:sym typeface="Rubik"/>
              </a:rPr>
              <a:t>Enthusiasm/audience awareness</a:t>
            </a:r>
          </a:p>
          <a:p>
            <a:pPr marL="1352981" lvl="2" indent="-450994" algn="just">
              <a:lnSpc>
                <a:spcPts val="7000"/>
              </a:lnSpc>
            </a:pPr>
            <a:r>
              <a:rPr lang="en-US" sz="4999">
                <a:solidFill>
                  <a:srgbClr val="000000"/>
                </a:solidFill>
                <a:latin typeface="Rubik"/>
                <a:ea typeface="Rubik"/>
                <a:cs typeface="Rubik"/>
                <a:sym typeface="Rubik"/>
              </a:rPr>
              <a:t>       </a:t>
            </a:r>
          </a:p>
        </p:txBody>
      </p:sp>
      <p:sp>
        <p:nvSpPr>
          <p:cNvPr id="8" name="TextBox 8"/>
          <p:cNvSpPr txBox="1"/>
          <p:nvPr/>
        </p:nvSpPr>
        <p:spPr>
          <a:xfrm>
            <a:off x="-456706" y="664261"/>
            <a:ext cx="10609734" cy="976603"/>
          </a:xfrm>
          <a:prstGeom prst="rect">
            <a:avLst/>
          </a:prstGeom>
        </p:spPr>
        <p:txBody>
          <a:bodyPr lIns="0" tIns="0" rIns="0" bIns="0" rtlCol="0" anchor="t">
            <a:spAutoFit/>
          </a:bodyPr>
          <a:lstStyle/>
          <a:p>
            <a:pPr algn="ctr">
              <a:lnSpc>
                <a:spcPts val="6440"/>
              </a:lnSpc>
            </a:pPr>
            <a:r>
              <a:rPr lang="en-US" sz="3200">
                <a:solidFill>
                  <a:srgbClr val="000000"/>
                </a:solidFill>
                <a:latin typeface="Rubik"/>
                <a:ea typeface="Rubik"/>
                <a:cs typeface="Rubik"/>
                <a:sym typeface="Rubik"/>
              </a:rPr>
              <a:t>What makes a successful presentation:</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0" y="9258300"/>
            <a:ext cx="18288000" cy="1028700"/>
            <a:chOff x="0" y="0"/>
            <a:chExt cx="24384000" cy="1371600"/>
          </a:xfrm>
        </p:grpSpPr>
        <p:sp>
          <p:nvSpPr>
            <p:cNvPr id="5" name="Freeform 5"/>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
        <p:nvSpPr>
          <p:cNvPr id="6" name="TextBox 6"/>
          <p:cNvSpPr txBox="1"/>
          <p:nvPr/>
        </p:nvSpPr>
        <p:spPr>
          <a:xfrm>
            <a:off x="250894" y="-101415"/>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Learning From Others</a:t>
            </a:r>
          </a:p>
        </p:txBody>
      </p:sp>
      <p:sp>
        <p:nvSpPr>
          <p:cNvPr id="7" name="TextBox 7"/>
          <p:cNvSpPr txBox="1"/>
          <p:nvPr/>
        </p:nvSpPr>
        <p:spPr>
          <a:xfrm>
            <a:off x="699247" y="4142088"/>
            <a:ext cx="17181763" cy="1833835"/>
          </a:xfrm>
          <a:prstGeom prst="rect">
            <a:avLst/>
          </a:prstGeom>
        </p:spPr>
        <p:txBody>
          <a:bodyPr lIns="0" tIns="0" rIns="0" bIns="0" rtlCol="0" anchor="t">
            <a:spAutoFit/>
          </a:bodyPr>
          <a:lstStyle/>
          <a:p>
            <a:pPr algn="l">
              <a:lnSpc>
                <a:spcPts val="4828"/>
              </a:lnSpc>
            </a:pPr>
            <a:r>
              <a:rPr lang="en-US" sz="4161" b="1">
                <a:solidFill>
                  <a:srgbClr val="17375E"/>
                </a:solidFill>
                <a:latin typeface="Rubik Bold"/>
                <a:ea typeface="Rubik Bold"/>
                <a:cs typeface="Rubik Bold"/>
                <a:sym typeface="Rubik Bold"/>
              </a:rPr>
              <a:t>As you listen to the other groups present:</a:t>
            </a:r>
          </a:p>
          <a:p>
            <a:pPr algn="l">
              <a:lnSpc>
                <a:spcPts val="4829"/>
              </a:lnSpc>
            </a:pPr>
            <a:endParaRPr lang="en-US" sz="4161" b="1">
              <a:solidFill>
                <a:srgbClr val="17375E"/>
              </a:solidFill>
              <a:latin typeface="Rubik Bold"/>
              <a:ea typeface="Rubik Bold"/>
              <a:cs typeface="Rubik Bold"/>
              <a:sym typeface="Rubik Bold"/>
            </a:endParaRPr>
          </a:p>
          <a:p>
            <a:pPr algn="l">
              <a:lnSpc>
                <a:spcPts val="4713"/>
              </a:lnSpc>
            </a:pPr>
            <a:r>
              <a:rPr lang="en-US" sz="4061" b="1">
                <a:solidFill>
                  <a:srgbClr val="17375E"/>
                </a:solidFill>
                <a:latin typeface="Rubik Bold"/>
                <a:ea typeface="Rubik Bold"/>
                <a:cs typeface="Rubik Bold"/>
                <a:sym typeface="Rubik Bold"/>
              </a:rPr>
              <a:t>What did each group learn from the failure of their initial attempt?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36392" y="197758"/>
            <a:ext cx="15786416" cy="1543812"/>
          </a:xfrm>
          <a:prstGeom prst="rect">
            <a:avLst/>
          </a:prstGeom>
        </p:spPr>
        <p:txBody>
          <a:bodyPr lIns="0" tIns="0" rIns="0" bIns="0" rtlCol="0" anchor="t">
            <a:spAutoFit/>
          </a:bodyPr>
          <a:lstStyle/>
          <a:p>
            <a:pPr algn="l">
              <a:lnSpc>
                <a:spcPts val="12557"/>
              </a:lnSpc>
            </a:pPr>
            <a:r>
              <a:rPr lang="en-US" sz="8969" b="1"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7162800" y="2087402"/>
            <a:ext cx="10738399" cy="6396944"/>
          </a:xfrm>
          <a:prstGeom prst="rect">
            <a:avLst/>
          </a:prstGeom>
        </p:spPr>
        <p:txBody>
          <a:bodyPr lIns="0" tIns="0" rIns="0" bIns="0" rtlCol="0" anchor="t">
            <a:spAutoFit/>
          </a:bodyPr>
          <a:lstStyle/>
          <a:p>
            <a:pPr algn="ctr">
              <a:lnSpc>
                <a:spcPts val="7278"/>
              </a:lnSpc>
            </a:pPr>
            <a:r>
              <a:rPr lang="en-US" sz="2400" dirty="0">
                <a:solidFill>
                  <a:srgbClr val="133959"/>
                </a:solidFill>
                <a:latin typeface="Rubik" panose="020B0604020202020204" charset="-79"/>
                <a:ea typeface="Gazpacho Bold"/>
                <a:cs typeface="Rubik" panose="020B0604020202020204" charset="-79"/>
                <a:sym typeface="Gazpacho Bold"/>
              </a:rPr>
              <a:t>Bianca Andreescu, one of Canada’s top tennis players, rose to fame after winning the U.S. Open in 2019 — but her journey hasn’t been easy. After her historic win, she faced multiple injuries and long breaks from competition that tested her confidence and patience. Bianca often speaks about how setbacks helped her grow, showing young people that success is not about avoiding failure, but learning from it.</a:t>
            </a:r>
          </a:p>
          <a:p>
            <a:pPr algn="ctr">
              <a:lnSpc>
                <a:spcPts val="7278"/>
              </a:lnSpc>
            </a:pPr>
            <a:r>
              <a:rPr lang="en-US" sz="2400" dirty="0">
                <a:solidFill>
                  <a:srgbClr val="133959"/>
                </a:solidFill>
                <a:latin typeface="Rubik Bold" panose="020B0604020202020204" pitchFamily="34" charset="-79"/>
                <a:ea typeface="Gazpacho Bold"/>
                <a:cs typeface="Rubik Bold" panose="020B0604020202020204" pitchFamily="34" charset="-79"/>
                <a:sym typeface="Gazpacho Bold"/>
              </a:rPr>
              <a:t>“Every setback is a setup for a comeback”</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a:grpSpLocks noChangeAspect="1"/>
          </p:cNvGrpSpPr>
          <p:nvPr/>
        </p:nvGrpSpPr>
        <p:grpSpPr>
          <a:xfrm>
            <a:off x="0" y="1978794"/>
            <a:ext cx="6614160" cy="6614160"/>
            <a:chOff x="0" y="0"/>
            <a:chExt cx="8818880" cy="8818880"/>
          </a:xfrm>
        </p:grpSpPr>
        <p:sp>
          <p:nvSpPr>
            <p:cNvPr id="9" name="Freeform 9"/>
            <p:cNvSpPr/>
            <p:nvPr/>
          </p:nvSpPr>
          <p:spPr>
            <a:xfrm>
              <a:off x="0" y="0"/>
              <a:ext cx="8818880" cy="8818880"/>
            </a:xfrm>
            <a:custGeom>
              <a:avLst/>
              <a:gdLst/>
              <a:ahLst/>
              <a:cxnLst/>
              <a:rect l="l" t="t" r="r" b="b"/>
              <a:pathLst>
                <a:path w="8818880" h="8818880">
                  <a:moveTo>
                    <a:pt x="0" y="0"/>
                  </a:moveTo>
                  <a:lnTo>
                    <a:pt x="8818880" y="0"/>
                  </a:lnTo>
                  <a:lnTo>
                    <a:pt x="8818880" y="8818880"/>
                  </a:lnTo>
                  <a:lnTo>
                    <a:pt x="0" y="8818880"/>
                  </a:lnTo>
                  <a:lnTo>
                    <a:pt x="0" y="0"/>
                  </a:lnTo>
                  <a:close/>
                </a:path>
              </a:pathLst>
            </a:custGeom>
            <a:blipFill>
              <a:blip r:embed="rId3"/>
              <a:stretch>
                <a:fillRect/>
              </a:stretch>
            </a:blipFill>
          </p:spPr>
          <p:txBody>
            <a:bodyPr/>
            <a:lstStyle/>
            <a:p>
              <a:endParaRPr lang="en-US"/>
            </a:p>
          </p:txBody>
        </p:sp>
      </p:grpSp>
      <p:grpSp>
        <p:nvGrpSpPr>
          <p:cNvPr id="10" name="Group 10"/>
          <p:cNvGrpSpPr/>
          <p:nvPr/>
        </p:nvGrpSpPr>
        <p:grpSpPr>
          <a:xfrm rot="-1558638">
            <a:off x="120101" y="8323131"/>
            <a:ext cx="1600200" cy="1521675"/>
            <a:chOff x="0" y="0"/>
            <a:chExt cx="2133600" cy="2028900"/>
          </a:xfrm>
        </p:grpSpPr>
        <p:sp>
          <p:nvSpPr>
            <p:cNvPr id="11" name="Freeform 11"/>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4"/>
              <a:stretch>
                <a:fillRect t="-2167" b="-2164"/>
              </a:stretch>
            </a:blipFill>
          </p:spPr>
          <p:txBody>
            <a:bodyPr/>
            <a:lstStyle/>
            <a:p>
              <a:endParaRPr lang="en-US"/>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0" y="0"/>
            <a:ext cx="8444610" cy="10287000"/>
            <a:chOff x="0" y="0"/>
            <a:chExt cx="11259480" cy="13716000"/>
          </a:xfrm>
        </p:grpSpPr>
        <p:sp>
          <p:nvSpPr>
            <p:cNvPr id="5" name="Freeform 5"/>
            <p:cNvSpPr/>
            <p:nvPr/>
          </p:nvSpPr>
          <p:spPr>
            <a:xfrm>
              <a:off x="0" y="0"/>
              <a:ext cx="11259439" cy="13716000"/>
            </a:xfrm>
            <a:custGeom>
              <a:avLst/>
              <a:gdLst/>
              <a:ahLst/>
              <a:cxnLst/>
              <a:rect l="l" t="t" r="r" b="b"/>
              <a:pathLst>
                <a:path w="11259439" h="13716000">
                  <a:moveTo>
                    <a:pt x="0" y="0"/>
                  </a:moveTo>
                  <a:lnTo>
                    <a:pt x="11259439" y="0"/>
                  </a:lnTo>
                  <a:lnTo>
                    <a:pt x="11259439" y="13716000"/>
                  </a:lnTo>
                  <a:lnTo>
                    <a:pt x="0" y="13716000"/>
                  </a:lnTo>
                  <a:lnTo>
                    <a:pt x="0" y="0"/>
                  </a:lnTo>
                  <a:close/>
                </a:path>
              </a:pathLst>
            </a:custGeom>
            <a:blipFill>
              <a:blip r:embed="rId3"/>
              <a:stretch>
                <a:fillRect l="-11944" r="-8099"/>
              </a:stretch>
            </a:blipFill>
          </p:spPr>
          <p:txBody>
            <a:bodyPr/>
            <a:lstStyle/>
            <a:p>
              <a:endParaRPr lang="en-US"/>
            </a:p>
          </p:txBody>
        </p:sp>
      </p:grpSp>
      <p:grpSp>
        <p:nvGrpSpPr>
          <p:cNvPr id="6" name="Group 6"/>
          <p:cNvGrpSpPr>
            <a:grpSpLocks noChangeAspect="1"/>
          </p:cNvGrpSpPr>
          <p:nvPr/>
        </p:nvGrpSpPr>
        <p:grpSpPr>
          <a:xfrm>
            <a:off x="7492798" y="-134597"/>
            <a:ext cx="2106710" cy="2106710"/>
            <a:chOff x="0" y="0"/>
            <a:chExt cx="2808947" cy="2808947"/>
          </a:xfrm>
        </p:grpSpPr>
        <p:sp>
          <p:nvSpPr>
            <p:cNvPr id="7" name="Freeform 7" descr="A yellow circle with black background  Description automatically generated"/>
            <p:cNvSpPr/>
            <p:nvPr/>
          </p:nvSpPr>
          <p:spPr>
            <a:xfrm>
              <a:off x="0" y="0"/>
              <a:ext cx="2808986" cy="2808986"/>
            </a:xfrm>
            <a:custGeom>
              <a:avLst/>
              <a:gdLst/>
              <a:ahLst/>
              <a:cxnLst/>
              <a:rect l="l" t="t" r="r" b="b"/>
              <a:pathLst>
                <a:path w="2808986" h="2808986">
                  <a:moveTo>
                    <a:pt x="0" y="0"/>
                  </a:moveTo>
                  <a:lnTo>
                    <a:pt x="2808986" y="0"/>
                  </a:lnTo>
                  <a:lnTo>
                    <a:pt x="2808986" y="2808986"/>
                  </a:lnTo>
                  <a:lnTo>
                    <a:pt x="0" y="2808986"/>
                  </a:lnTo>
                  <a:lnTo>
                    <a:pt x="0" y="0"/>
                  </a:lnTo>
                  <a:close/>
                </a:path>
              </a:pathLst>
            </a:custGeom>
            <a:blipFill>
              <a:blip r:embed="rId4"/>
              <a:stretch>
                <a:fillRect r="1" b="1"/>
              </a:stretch>
            </a:blipFill>
          </p:spPr>
          <p:txBody>
            <a:bodyPr/>
            <a:lstStyle/>
            <a:p>
              <a:endParaRPr lang="en-US"/>
            </a:p>
          </p:txBody>
        </p:sp>
      </p:grpSp>
      <p:sp>
        <p:nvSpPr>
          <p:cNvPr id="8" name="TextBox 8"/>
          <p:cNvSpPr txBox="1"/>
          <p:nvPr/>
        </p:nvSpPr>
        <p:spPr>
          <a:xfrm>
            <a:off x="8637593" y="663040"/>
            <a:ext cx="9109344" cy="9696450"/>
          </a:xfrm>
          <a:prstGeom prst="rect">
            <a:avLst/>
          </a:prstGeom>
        </p:spPr>
        <p:txBody>
          <a:bodyPr lIns="0" tIns="0" rIns="0" bIns="0" rtlCol="0" anchor="t">
            <a:spAutoFit/>
          </a:bodyPr>
          <a:lstStyle/>
          <a:p>
            <a:pPr algn="l">
              <a:lnSpc>
                <a:spcPts val="9600"/>
              </a:lnSpc>
            </a:pPr>
            <a:r>
              <a:rPr lang="en-US" sz="8000">
                <a:solidFill>
                  <a:srgbClr val="133959"/>
                </a:solidFill>
                <a:latin typeface="Gazpacho Bold"/>
                <a:ea typeface="Gazpacho Bold"/>
                <a:cs typeface="Gazpacho Bold"/>
                <a:sym typeface="Gazpacho Bold"/>
              </a:rPr>
              <a:t>“You grow the most in the uncomfortable places — the moments when things don’t go as planned.”- Sandra Oh</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DCA8CD"/>
        </a:solidFill>
        <a:effectLst/>
      </p:bgPr>
    </p:bg>
    <p:spTree>
      <p:nvGrpSpPr>
        <p:cNvPr id="1" name=""/>
        <p:cNvGrpSpPr/>
        <p:nvPr/>
      </p:nvGrpSpPr>
      <p:grpSpPr>
        <a:xfrm>
          <a:off x="0" y="0"/>
          <a:ext cx="0" cy="0"/>
          <a:chOff x="0" y="0"/>
          <a:chExt cx="0" cy="0"/>
        </a:xfrm>
      </p:grpSpPr>
      <p:grpSp>
        <p:nvGrpSpPr>
          <p:cNvPr id="2" name="Group 2"/>
          <p:cNvGrpSpPr/>
          <p:nvPr/>
        </p:nvGrpSpPr>
        <p:grpSpPr>
          <a:xfrm>
            <a:off x="0" y="1400272"/>
            <a:ext cx="18288000" cy="8030106"/>
            <a:chOff x="0" y="0"/>
            <a:chExt cx="24384000" cy="10706808"/>
          </a:xfrm>
        </p:grpSpPr>
        <p:sp>
          <p:nvSpPr>
            <p:cNvPr id="3" name="Freeform 3"/>
            <p:cNvSpPr/>
            <p:nvPr/>
          </p:nvSpPr>
          <p:spPr>
            <a:xfrm>
              <a:off x="0" y="0"/>
              <a:ext cx="24384000" cy="10706862"/>
            </a:xfrm>
            <a:custGeom>
              <a:avLst/>
              <a:gdLst/>
              <a:ahLst/>
              <a:cxnLst/>
              <a:rect l="l" t="t" r="r" b="b"/>
              <a:pathLst>
                <a:path w="24384000" h="10706862">
                  <a:moveTo>
                    <a:pt x="0" y="0"/>
                  </a:moveTo>
                  <a:lnTo>
                    <a:pt x="24384000" y="0"/>
                  </a:lnTo>
                  <a:lnTo>
                    <a:pt x="24384000" y="10706862"/>
                  </a:lnTo>
                  <a:lnTo>
                    <a:pt x="0" y="10706862"/>
                  </a:lnTo>
                  <a:lnTo>
                    <a:pt x="0" y="0"/>
                  </a:lnTo>
                  <a:close/>
                </a:path>
              </a:pathLst>
            </a:custGeom>
            <a:blipFill>
              <a:blip r:embed="rId2"/>
              <a:stretch>
                <a:fillRect t="-8718" b="-8718"/>
              </a:stretch>
            </a:blipFill>
          </p:spPr>
          <p:txBody>
            <a:bodyPr/>
            <a:lstStyle/>
            <a:p>
              <a:endParaRPr lang="en-US"/>
            </a:p>
          </p:txBody>
        </p:sp>
      </p:grpSp>
      <p:grpSp>
        <p:nvGrpSpPr>
          <p:cNvPr id="4" name="Group 4"/>
          <p:cNvGrpSpPr/>
          <p:nvPr/>
        </p:nvGrpSpPr>
        <p:grpSpPr>
          <a:xfrm>
            <a:off x="11916229" y="1427688"/>
            <a:ext cx="6371771" cy="2563741"/>
            <a:chOff x="0" y="0"/>
            <a:chExt cx="8495695" cy="3418321"/>
          </a:xfrm>
        </p:grpSpPr>
        <p:sp>
          <p:nvSpPr>
            <p:cNvPr id="5" name="Freeform 5"/>
            <p:cNvSpPr/>
            <p:nvPr/>
          </p:nvSpPr>
          <p:spPr>
            <a:xfrm>
              <a:off x="0" y="0"/>
              <a:ext cx="8495665" cy="3418332"/>
            </a:xfrm>
            <a:custGeom>
              <a:avLst/>
              <a:gdLst/>
              <a:ahLst/>
              <a:cxnLst/>
              <a:rect l="l" t="t" r="r" b="b"/>
              <a:pathLst>
                <a:path w="8495665" h="3418332">
                  <a:moveTo>
                    <a:pt x="0" y="0"/>
                  </a:moveTo>
                  <a:lnTo>
                    <a:pt x="8495665" y="0"/>
                  </a:lnTo>
                  <a:lnTo>
                    <a:pt x="8495665" y="3418332"/>
                  </a:lnTo>
                  <a:lnTo>
                    <a:pt x="0" y="3418332"/>
                  </a:lnTo>
                  <a:lnTo>
                    <a:pt x="0" y="0"/>
                  </a:lnTo>
                  <a:close/>
                </a:path>
              </a:pathLst>
            </a:custGeom>
            <a:blipFill>
              <a:blip r:embed="rId3"/>
              <a:stretch>
                <a:fillRect l="-5350" r="-5350"/>
              </a:stretch>
            </a:blipFill>
          </p:spPr>
          <p:txBody>
            <a:bodyPr/>
            <a:lstStyle/>
            <a:p>
              <a:endParaRPr lang="en-US"/>
            </a:p>
          </p:txBody>
        </p:sp>
      </p:grpSp>
      <p:grpSp>
        <p:nvGrpSpPr>
          <p:cNvPr id="6" name="Group 6"/>
          <p:cNvGrpSpPr/>
          <p:nvPr/>
        </p:nvGrpSpPr>
        <p:grpSpPr>
          <a:xfrm>
            <a:off x="-12700" y="0"/>
            <a:ext cx="15704457" cy="1111109"/>
            <a:chOff x="0" y="0"/>
            <a:chExt cx="20939276" cy="1481479"/>
          </a:xfrm>
        </p:grpSpPr>
        <p:sp>
          <p:nvSpPr>
            <p:cNvPr id="7" name="Freeform 7"/>
            <p:cNvSpPr/>
            <p:nvPr/>
          </p:nvSpPr>
          <p:spPr>
            <a:xfrm>
              <a:off x="0" y="0"/>
              <a:ext cx="20939252" cy="1481455"/>
            </a:xfrm>
            <a:custGeom>
              <a:avLst/>
              <a:gdLst/>
              <a:ahLst/>
              <a:cxnLst/>
              <a:rect l="l" t="t" r="r" b="b"/>
              <a:pathLst>
                <a:path w="20939252" h="1481455">
                  <a:moveTo>
                    <a:pt x="0" y="0"/>
                  </a:moveTo>
                  <a:lnTo>
                    <a:pt x="20939252" y="0"/>
                  </a:lnTo>
                  <a:lnTo>
                    <a:pt x="20939252" y="1481455"/>
                  </a:lnTo>
                  <a:lnTo>
                    <a:pt x="0" y="1481455"/>
                  </a:lnTo>
                  <a:close/>
                </a:path>
              </a:pathLst>
            </a:custGeom>
            <a:solidFill>
              <a:srgbClr val="F5F1E6"/>
            </a:solidFill>
            <a:ln w="12700">
              <a:solidFill>
                <a:srgbClr val="000000"/>
              </a:solidFill>
            </a:ln>
          </p:spPr>
          <p:txBody>
            <a:bodyPr/>
            <a:lstStyle/>
            <a:p>
              <a:endParaRPr lang="en-US"/>
            </a:p>
          </p:txBody>
        </p:sp>
      </p:grpSp>
      <p:grpSp>
        <p:nvGrpSpPr>
          <p:cNvPr id="8" name="Group 8"/>
          <p:cNvGrpSpPr>
            <a:grpSpLocks noChangeAspect="1"/>
          </p:cNvGrpSpPr>
          <p:nvPr/>
        </p:nvGrpSpPr>
        <p:grpSpPr>
          <a:xfrm>
            <a:off x="-2" y="439557"/>
            <a:ext cx="2591068" cy="614614"/>
            <a:chOff x="0" y="0"/>
            <a:chExt cx="3454757" cy="819485"/>
          </a:xfrm>
        </p:grpSpPr>
        <p:sp>
          <p:nvSpPr>
            <p:cNvPr id="9" name="Freeform 9"/>
            <p:cNvSpPr/>
            <p:nvPr/>
          </p:nvSpPr>
          <p:spPr>
            <a:xfrm>
              <a:off x="0" y="0"/>
              <a:ext cx="3454781" cy="819531"/>
            </a:xfrm>
            <a:custGeom>
              <a:avLst/>
              <a:gdLst/>
              <a:ahLst/>
              <a:cxnLst/>
              <a:rect l="l" t="t" r="r" b="b"/>
              <a:pathLst>
                <a:path w="3454781" h="819531">
                  <a:moveTo>
                    <a:pt x="0" y="0"/>
                  </a:moveTo>
                  <a:lnTo>
                    <a:pt x="3454781" y="0"/>
                  </a:lnTo>
                  <a:lnTo>
                    <a:pt x="3454781" y="819531"/>
                  </a:lnTo>
                  <a:lnTo>
                    <a:pt x="0" y="819531"/>
                  </a:lnTo>
                  <a:lnTo>
                    <a:pt x="0" y="0"/>
                  </a:lnTo>
                  <a:close/>
                </a:path>
              </a:pathLst>
            </a:custGeom>
            <a:blipFill>
              <a:blip r:embed="rId4"/>
              <a:stretch>
                <a:fillRect t="-34526" b="-100570"/>
              </a:stretch>
            </a:blipFill>
          </p:spPr>
          <p:txBody>
            <a:bodyPr/>
            <a:lstStyle/>
            <a:p>
              <a:endParaRPr lang="en-US"/>
            </a:p>
          </p:txBody>
        </p:sp>
      </p:grpSp>
      <p:grpSp>
        <p:nvGrpSpPr>
          <p:cNvPr id="10" name="Group 10"/>
          <p:cNvGrpSpPr>
            <a:grpSpLocks noChangeAspect="1"/>
          </p:cNvGrpSpPr>
          <p:nvPr/>
        </p:nvGrpSpPr>
        <p:grpSpPr>
          <a:xfrm>
            <a:off x="1942292" y="498266"/>
            <a:ext cx="1848257" cy="612843"/>
            <a:chOff x="0" y="0"/>
            <a:chExt cx="2464343" cy="817124"/>
          </a:xfrm>
        </p:grpSpPr>
        <p:sp>
          <p:nvSpPr>
            <p:cNvPr id="11" name="Freeform 11"/>
            <p:cNvSpPr/>
            <p:nvPr/>
          </p:nvSpPr>
          <p:spPr>
            <a:xfrm>
              <a:off x="0" y="0"/>
              <a:ext cx="2464308" cy="817118"/>
            </a:xfrm>
            <a:custGeom>
              <a:avLst/>
              <a:gdLst/>
              <a:ahLst/>
              <a:cxnLst/>
              <a:rect l="l" t="t" r="r" b="b"/>
              <a:pathLst>
                <a:path w="2464308" h="817118">
                  <a:moveTo>
                    <a:pt x="0" y="0"/>
                  </a:moveTo>
                  <a:lnTo>
                    <a:pt x="2464308" y="0"/>
                  </a:lnTo>
                  <a:lnTo>
                    <a:pt x="2464308" y="817118"/>
                  </a:lnTo>
                  <a:lnTo>
                    <a:pt x="0" y="817118"/>
                  </a:lnTo>
                  <a:lnTo>
                    <a:pt x="0" y="0"/>
                  </a:lnTo>
                  <a:close/>
                </a:path>
              </a:pathLst>
            </a:custGeom>
            <a:blipFill>
              <a:blip r:embed="rId5"/>
              <a:stretch>
                <a:fillRect l="-53864" t="-151141" r="-4784" b="-15445"/>
              </a:stretch>
            </a:blipFill>
          </p:spPr>
          <p:txBody>
            <a:bodyPr/>
            <a:lstStyle/>
            <a:p>
              <a:endParaRPr lang="en-US"/>
            </a:p>
          </p:txBody>
        </p:sp>
      </p:grpSp>
      <p:sp>
        <p:nvSpPr>
          <p:cNvPr id="12" name="TextBox 12"/>
          <p:cNvSpPr txBox="1"/>
          <p:nvPr/>
        </p:nvSpPr>
        <p:spPr>
          <a:xfrm>
            <a:off x="13683763" y="502328"/>
            <a:ext cx="5086447" cy="595193"/>
          </a:xfrm>
          <a:prstGeom prst="rect">
            <a:avLst/>
          </a:prstGeom>
        </p:spPr>
        <p:txBody>
          <a:bodyPr lIns="0" tIns="0" rIns="0" bIns="0" rtlCol="0" anchor="t">
            <a:spAutoFit/>
          </a:bodyPr>
          <a:lstStyle/>
          <a:p>
            <a:pPr algn="l">
              <a:lnSpc>
                <a:spcPts val="4560"/>
              </a:lnSpc>
            </a:pPr>
            <a:r>
              <a:rPr lang="en-US" sz="3800">
                <a:solidFill>
                  <a:srgbClr val="000000"/>
                </a:solidFill>
                <a:latin typeface="Rubik"/>
                <a:ea typeface="Rubik"/>
                <a:cs typeface="Rubik"/>
                <a:sym typeface="Rubik"/>
              </a:rPr>
              <a:t>LESSON   </a:t>
            </a:r>
            <a:r>
              <a:rPr lang="en-US" sz="3800" b="1">
                <a:solidFill>
                  <a:srgbClr val="000000"/>
                </a:solidFill>
                <a:latin typeface="Rubik Bold"/>
                <a:ea typeface="Rubik Bold"/>
                <a:cs typeface="Rubik Bold"/>
                <a:sym typeface="Rubik Bold"/>
              </a:rPr>
              <a:t>FIVE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40124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b="1" spc="218">
                <a:solidFill>
                  <a:srgbClr val="133959"/>
                </a:solidFill>
                <a:latin typeface="Gazpacho Bold"/>
                <a:ea typeface="Gazpacho Bold"/>
                <a:cs typeface="Gazpacho Bold"/>
                <a:sym typeface="Gazpacho Bold"/>
              </a:rPr>
              <a:t>Learning Goals:</a:t>
            </a:r>
          </a:p>
        </p:txBody>
      </p:sp>
      <p:sp>
        <p:nvSpPr>
          <p:cNvPr id="6" name="TextBox 6"/>
          <p:cNvSpPr txBox="1"/>
          <p:nvPr/>
        </p:nvSpPr>
        <p:spPr>
          <a:xfrm>
            <a:off x="1517823" y="2946379"/>
            <a:ext cx="15127830" cy="2905058"/>
          </a:xfrm>
          <a:prstGeom prst="rect">
            <a:avLst/>
          </a:prstGeom>
        </p:spPr>
        <p:txBody>
          <a:bodyPr lIns="0" tIns="0" rIns="0" bIns="0" rtlCol="0" anchor="t">
            <a:spAutoFit/>
          </a:bodyPr>
          <a:lstStyle/>
          <a:p>
            <a:pPr marL="914406" lvl="2" indent="-304802" algn="l">
              <a:lnSpc>
                <a:spcPts val="5600"/>
              </a:lnSpc>
              <a:buFont typeface="Arial"/>
              <a:buChar char="⚬"/>
            </a:pPr>
            <a:r>
              <a:rPr lang="en-US" sz="4000">
                <a:solidFill>
                  <a:srgbClr val="000000"/>
                </a:solidFill>
                <a:latin typeface="Rubik"/>
                <a:ea typeface="Rubik"/>
                <a:cs typeface="Rubik"/>
                <a:sym typeface="Rubik"/>
              </a:rPr>
              <a:t>Understand that failure is not always negative</a:t>
            </a:r>
          </a:p>
          <a:p>
            <a:pPr marL="914406" lvl="2" indent="-304802" algn="l">
              <a:lnSpc>
                <a:spcPts val="5600"/>
              </a:lnSpc>
            </a:pPr>
            <a:endParaRPr lang="en-US" sz="4000">
              <a:solidFill>
                <a:srgbClr val="000000"/>
              </a:solidFill>
              <a:latin typeface="Rubik"/>
              <a:ea typeface="Rubik"/>
              <a:cs typeface="Rubik"/>
              <a:sym typeface="Rubik"/>
            </a:endParaRPr>
          </a:p>
          <a:p>
            <a:pPr marL="914406" lvl="2" indent="-304802" algn="l">
              <a:lnSpc>
                <a:spcPts val="5600"/>
              </a:lnSpc>
              <a:buFont typeface="Arial"/>
              <a:buChar char="⚬"/>
            </a:pPr>
            <a:r>
              <a:rPr lang="en-US" sz="4000">
                <a:solidFill>
                  <a:srgbClr val="000000"/>
                </a:solidFill>
                <a:latin typeface="Rubik"/>
                <a:ea typeface="Rubik"/>
                <a:cs typeface="Rubik"/>
                <a:sym typeface="Rubik"/>
              </a:rPr>
              <a:t>Reflect on how your own failures can become successes</a:t>
            </a:r>
          </a:p>
          <a:p>
            <a:pPr marL="914406" lvl="2" indent="-304802" algn="l">
              <a:lnSpc>
                <a:spcPts val="5600"/>
              </a:lnSpc>
            </a:pPr>
            <a:endParaRPr lang="en-US" sz="4000">
              <a:solidFill>
                <a:srgbClr val="000000"/>
              </a:solidFill>
              <a:latin typeface="Rubik"/>
              <a:ea typeface="Rubik"/>
              <a:cs typeface="Rubik"/>
              <a:sym typeface="Rubik"/>
            </a:endParaRPr>
          </a:p>
        </p:txBody>
      </p:sp>
      <p:sp>
        <p:nvSpPr>
          <p:cNvPr id="7" name="TextBox 7"/>
          <p:cNvSpPr txBox="1"/>
          <p:nvPr/>
        </p:nvSpPr>
        <p:spPr>
          <a:xfrm>
            <a:off x="0" y="8175730"/>
            <a:ext cx="17259300" cy="935355"/>
          </a:xfrm>
          <a:prstGeom prst="rect">
            <a:avLst/>
          </a:prstGeom>
        </p:spPr>
        <p:txBody>
          <a:bodyPr lIns="0" tIns="0" rIns="0" bIns="0" rtlCol="0" anchor="t">
            <a:spAutoFit/>
          </a:bodyPr>
          <a:lstStyle/>
          <a:p>
            <a:pPr algn="ctr">
              <a:lnSpc>
                <a:spcPts val="6719"/>
              </a:lnSpc>
            </a:pPr>
            <a:r>
              <a:rPr lang="en-US" sz="4800" b="1">
                <a:solidFill>
                  <a:srgbClr val="000000"/>
                </a:solidFill>
                <a:latin typeface="Rubik Bold"/>
                <a:ea typeface="Rubik Bold"/>
                <a:cs typeface="Rubik Bold"/>
                <a:sym typeface="Rubik Bold"/>
              </a:rPr>
              <a:t>Consider how experiences impact learning outcomes.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b="1" spc="218">
                <a:solidFill>
                  <a:srgbClr val="133959"/>
                </a:solidFill>
                <a:latin typeface="Gazpacho Bold"/>
                <a:ea typeface="Gazpacho Bold"/>
                <a:cs typeface="Gazpacho Bold"/>
                <a:sym typeface="Gazpacho Bold"/>
              </a:rPr>
              <a:t>Reflection </a:t>
            </a:r>
          </a:p>
        </p:txBody>
      </p:sp>
      <p:sp>
        <p:nvSpPr>
          <p:cNvPr id="4" name="TextBox 4"/>
          <p:cNvSpPr txBox="1"/>
          <p:nvPr/>
        </p:nvSpPr>
        <p:spPr>
          <a:xfrm>
            <a:off x="1219200" y="3284273"/>
            <a:ext cx="6787977" cy="3623203"/>
          </a:xfrm>
          <a:prstGeom prst="rect">
            <a:avLst/>
          </a:prstGeom>
        </p:spPr>
        <p:txBody>
          <a:bodyPr lIns="0" tIns="0" rIns="0" bIns="0" rtlCol="0" anchor="t">
            <a:spAutoFit/>
          </a:bodyPr>
          <a:lstStyle/>
          <a:p>
            <a:pPr algn="l">
              <a:lnSpc>
                <a:spcPts val="5600"/>
              </a:lnSpc>
            </a:pPr>
            <a:r>
              <a:rPr lang="en-US" sz="4000">
                <a:solidFill>
                  <a:srgbClr val="000000"/>
                </a:solidFill>
                <a:latin typeface="Rubik"/>
                <a:ea typeface="Rubik"/>
                <a:cs typeface="Rubik"/>
                <a:sym typeface="Rubik"/>
              </a:rPr>
              <a:t>Take a moment to think about what you have learned about failure and a growth mindset. </a:t>
            </a:r>
          </a:p>
          <a:p>
            <a:pPr algn="l">
              <a:lnSpc>
                <a:spcPts val="5600"/>
              </a:lnSpc>
            </a:pPr>
            <a:endParaRPr lang="en-US" sz="4000">
              <a:solidFill>
                <a:srgbClr val="000000"/>
              </a:solidFill>
              <a:latin typeface="Rubik"/>
              <a:ea typeface="Rubik"/>
              <a:cs typeface="Rubik"/>
              <a:sym typeface="Rubik"/>
            </a:endParaRPr>
          </a:p>
        </p:txBody>
      </p:sp>
      <p:grpSp>
        <p:nvGrpSpPr>
          <p:cNvPr id="5" name="Group 5"/>
          <p:cNvGrpSpPr>
            <a:grpSpLocks noChangeAspect="1"/>
          </p:cNvGrpSpPr>
          <p:nvPr/>
        </p:nvGrpSpPr>
        <p:grpSpPr>
          <a:xfrm>
            <a:off x="8981426" y="1688200"/>
            <a:ext cx="9272923" cy="6215365"/>
            <a:chOff x="0" y="0"/>
            <a:chExt cx="12363897" cy="8287153"/>
          </a:xfrm>
        </p:grpSpPr>
        <p:sp>
          <p:nvSpPr>
            <p:cNvPr id="6" name="Freeform 6"/>
            <p:cNvSpPr/>
            <p:nvPr/>
          </p:nvSpPr>
          <p:spPr>
            <a:xfrm>
              <a:off x="0" y="0"/>
              <a:ext cx="12363958" cy="8287131"/>
            </a:xfrm>
            <a:custGeom>
              <a:avLst/>
              <a:gdLst/>
              <a:ahLst/>
              <a:cxnLst/>
              <a:rect l="l" t="t" r="r" b="b"/>
              <a:pathLst>
                <a:path w="12363958" h="8287131">
                  <a:moveTo>
                    <a:pt x="0" y="0"/>
                  </a:moveTo>
                  <a:lnTo>
                    <a:pt x="12363958" y="0"/>
                  </a:lnTo>
                  <a:lnTo>
                    <a:pt x="12363958" y="8287131"/>
                  </a:lnTo>
                  <a:lnTo>
                    <a:pt x="0" y="8287131"/>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Share</a:t>
            </a:r>
          </a:p>
        </p:txBody>
      </p:sp>
      <p:sp>
        <p:nvSpPr>
          <p:cNvPr id="5" name="TextBox 5"/>
          <p:cNvSpPr txBox="1"/>
          <p:nvPr/>
        </p:nvSpPr>
        <p:spPr>
          <a:xfrm>
            <a:off x="1756281" y="1971675"/>
            <a:ext cx="15451324" cy="5980236"/>
          </a:xfrm>
          <a:prstGeom prst="rect">
            <a:avLst/>
          </a:prstGeom>
        </p:spPr>
        <p:txBody>
          <a:bodyPr lIns="0" tIns="0" rIns="0" bIns="0" rtlCol="0" anchor="t">
            <a:spAutoFit/>
          </a:bodyPr>
          <a:lstStyle/>
          <a:p>
            <a:pPr marL="1257304" lvl="2" indent="-419101" algn="l">
              <a:lnSpc>
                <a:spcPts val="7700"/>
              </a:lnSpc>
              <a:buFont typeface="Arial"/>
              <a:buChar char="⚬"/>
            </a:pPr>
            <a:r>
              <a:rPr lang="en-US" sz="5500">
                <a:solidFill>
                  <a:srgbClr val="1B1B1B"/>
                </a:solidFill>
                <a:latin typeface="Rubik"/>
                <a:ea typeface="Rubik"/>
                <a:cs typeface="Rubik"/>
                <a:sym typeface="Rubik"/>
              </a:rPr>
              <a:t>Read what you wrote in your reflection- read it exactly like you wrote it.</a:t>
            </a:r>
          </a:p>
          <a:p>
            <a:pPr marL="1257304" lvl="2" indent="-419101" algn="l">
              <a:lnSpc>
                <a:spcPts val="7700"/>
              </a:lnSpc>
              <a:buFont typeface="Arial"/>
              <a:buChar char="⚬"/>
            </a:pPr>
            <a:r>
              <a:rPr lang="en-US" sz="5500">
                <a:solidFill>
                  <a:srgbClr val="1B1B1B"/>
                </a:solidFill>
                <a:latin typeface="Rubik"/>
                <a:ea typeface="Rubik"/>
                <a:cs typeface="Rubik"/>
                <a:sym typeface="Rubik"/>
              </a:rPr>
              <a:t>As a group, come up with an answer:</a:t>
            </a:r>
          </a:p>
          <a:p>
            <a:pPr marL="2171704" lvl="4" indent="-434341" algn="l">
              <a:lnSpc>
                <a:spcPts val="7700"/>
              </a:lnSpc>
              <a:buFont typeface="Arial"/>
              <a:buChar char="•"/>
            </a:pPr>
            <a:r>
              <a:rPr lang="en-US" sz="5500">
                <a:solidFill>
                  <a:srgbClr val="1B1B1B"/>
                </a:solidFill>
                <a:latin typeface="Rubik"/>
                <a:ea typeface="Rubik"/>
                <a:cs typeface="Rubik"/>
                <a:sym typeface="Rubik"/>
              </a:rPr>
              <a:t>What is the process to move from failure </a:t>
            </a:r>
          </a:p>
          <a:p>
            <a:pPr marL="2171704" lvl="4" indent="-434341" algn="l">
              <a:lnSpc>
                <a:spcPts val="7700"/>
              </a:lnSpc>
            </a:pPr>
            <a:r>
              <a:rPr lang="en-US" sz="5500">
                <a:solidFill>
                  <a:srgbClr val="1B1B1B"/>
                </a:solidFill>
                <a:latin typeface="Rubik"/>
                <a:ea typeface="Rubik"/>
                <a:cs typeface="Rubik"/>
                <a:sym typeface="Rubik"/>
              </a:rPr>
              <a:t>          to success?</a:t>
            </a:r>
          </a:p>
          <a:p>
            <a:pPr marL="2035175" lvl="4" indent="-407035" algn="l">
              <a:lnSpc>
                <a:spcPts val="7700"/>
              </a:lnSpc>
              <a:buFont typeface="Arial"/>
              <a:buChar char="•"/>
            </a:pPr>
            <a:r>
              <a:rPr lang="en-US" sz="5500">
                <a:solidFill>
                  <a:srgbClr val="1B1B1B"/>
                </a:solidFill>
                <a:latin typeface="Rubik"/>
                <a:ea typeface="Rubik"/>
                <a:cs typeface="Rubik"/>
                <a:sym typeface="Rubik"/>
              </a:rPr>
              <a:t>What steps do you need to take?</a:t>
            </a:r>
          </a:p>
        </p:txBody>
      </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4" name="Freeform 4"/>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5" name="Online Media 4" title="How I Overcame Failure | Jack Ma | 馬雲/马云">
            <a:hlinkClick r:id="" action="ppaction://media"/>
            <a:extLst>
              <a:ext uri="{FF2B5EF4-FFF2-40B4-BE49-F238E27FC236}">
                <a16:creationId xmlns:a16="http://schemas.microsoft.com/office/drawing/2014/main" id="{79627D7A-37AE-6658-BBB3-6D2EE0583CD1}"/>
              </a:ext>
            </a:extLst>
          </p:cNvPr>
          <p:cNvPicPr>
            <a:picLocks noRot="1" noChangeAspect="1"/>
          </p:cNvPicPr>
          <p:nvPr>
            <a:videoFile r:link="rId1"/>
          </p:nvPr>
        </p:nvPicPr>
        <p:blipFill>
          <a:blip r:embed="rId5"/>
          <a:stretch>
            <a:fillRect/>
          </a:stretch>
        </p:blipFill>
        <p:spPr>
          <a:xfrm>
            <a:off x="3124200" y="1574800"/>
            <a:ext cx="12632566" cy="7137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Discuss</a:t>
            </a:r>
          </a:p>
        </p:txBody>
      </p:sp>
      <p:sp>
        <p:nvSpPr>
          <p:cNvPr id="5" name="TextBox 5"/>
          <p:cNvSpPr txBox="1"/>
          <p:nvPr/>
        </p:nvSpPr>
        <p:spPr>
          <a:xfrm>
            <a:off x="2046793" y="2157413"/>
            <a:ext cx="15127830" cy="4524225"/>
          </a:xfrm>
          <a:prstGeom prst="rect">
            <a:avLst/>
          </a:prstGeom>
        </p:spPr>
        <p:txBody>
          <a:bodyPr lIns="0" tIns="0" rIns="0" bIns="0" rtlCol="0" anchor="t">
            <a:spAutoFit/>
          </a:bodyPr>
          <a:lstStyle/>
          <a:p>
            <a:pPr marL="1143005" lvl="2" indent="-381002" algn="l">
              <a:lnSpc>
                <a:spcPts val="7000"/>
              </a:lnSpc>
              <a:buFont typeface="Arial"/>
              <a:buChar char="⚬"/>
            </a:pPr>
            <a:r>
              <a:rPr lang="en-US" sz="4999">
                <a:solidFill>
                  <a:srgbClr val="000000"/>
                </a:solidFill>
                <a:latin typeface="Rubik"/>
                <a:ea typeface="Rubik"/>
                <a:cs typeface="Rubik"/>
                <a:sym typeface="Rubik"/>
              </a:rPr>
              <a:t>What were some of Jack Ma’s "failures?"</a:t>
            </a:r>
          </a:p>
          <a:p>
            <a:pPr marL="1143005" lvl="2" indent="-381002" algn="l">
              <a:lnSpc>
                <a:spcPts val="7000"/>
              </a:lnSpc>
              <a:buFont typeface="Arial"/>
              <a:buChar char="⚬"/>
            </a:pPr>
            <a:r>
              <a:rPr lang="en-US" sz="4999">
                <a:solidFill>
                  <a:srgbClr val="000000"/>
                </a:solidFill>
                <a:latin typeface="Rubik"/>
                <a:ea typeface="Rubik"/>
                <a:cs typeface="Rubik"/>
                <a:sym typeface="Rubik"/>
              </a:rPr>
              <a:t>How did these failures lead to Jack Ma’s success?</a:t>
            </a:r>
          </a:p>
          <a:p>
            <a:pPr marL="1143005" lvl="2" indent="-381002" algn="l">
              <a:lnSpc>
                <a:spcPts val="7000"/>
              </a:lnSpc>
              <a:buFont typeface="Arial"/>
              <a:buChar char="⚬"/>
            </a:pPr>
            <a:r>
              <a:rPr lang="en-US" sz="4999">
                <a:solidFill>
                  <a:srgbClr val="000000"/>
                </a:solidFill>
                <a:latin typeface="Rubik"/>
                <a:ea typeface="Rubik"/>
                <a:cs typeface="Rubik"/>
                <a:sym typeface="Rubik"/>
              </a:rPr>
              <a:t>How can failure lead to growth and success in your own lives?</a:t>
            </a:r>
          </a:p>
        </p:txBody>
      </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1752600" y="-30797"/>
            <a:ext cx="12772427" cy="1576070"/>
          </a:xfrm>
          <a:prstGeom prst="rect">
            <a:avLst/>
          </a:prstGeom>
        </p:spPr>
        <p:txBody>
          <a:bodyPr lIns="0" tIns="0" rIns="0" bIns="0" rtlCol="0" anchor="t">
            <a:spAutoFit/>
          </a:bodyPr>
          <a:lstStyle/>
          <a:p>
            <a:pPr algn="ctr">
              <a:lnSpc>
                <a:spcPts val="12880"/>
              </a:lnSpc>
            </a:pPr>
            <a:r>
              <a:rPr lang="en-US" sz="9200" b="1">
                <a:solidFill>
                  <a:srgbClr val="83CFAC"/>
                </a:solidFill>
                <a:latin typeface="Gazpacho Bold"/>
                <a:ea typeface="Gazpacho Bold"/>
                <a:cs typeface="Gazpacho Bold"/>
                <a:sym typeface="Gazpacho Bold"/>
              </a:rPr>
              <a:t>Let’s try together!</a:t>
            </a:r>
          </a:p>
        </p:txBody>
      </p:sp>
      <p:sp>
        <p:nvSpPr>
          <p:cNvPr id="3" name="TextBox 3"/>
          <p:cNvSpPr txBox="1"/>
          <p:nvPr/>
        </p:nvSpPr>
        <p:spPr>
          <a:xfrm>
            <a:off x="682420" y="3303390"/>
            <a:ext cx="6538572" cy="3776585"/>
          </a:xfrm>
          <a:prstGeom prst="rect">
            <a:avLst/>
          </a:prstGeom>
        </p:spPr>
        <p:txBody>
          <a:bodyPr lIns="0" tIns="0" rIns="0" bIns="0" rtlCol="0" anchor="t">
            <a:spAutoFit/>
          </a:bodyPr>
          <a:lstStyle/>
          <a:p>
            <a:pPr algn="l">
              <a:lnSpc>
                <a:spcPts val="7278"/>
              </a:lnSpc>
            </a:pPr>
            <a:r>
              <a:rPr lang="en-US" sz="5198">
                <a:solidFill>
                  <a:srgbClr val="000000"/>
                </a:solidFill>
                <a:latin typeface="Rubik"/>
                <a:ea typeface="Rubik"/>
                <a:cs typeface="Rubik"/>
                <a:sym typeface="Rubik"/>
              </a:rPr>
              <a:t>Watch the video - don’t make it yet. </a:t>
            </a:r>
          </a:p>
          <a:p>
            <a:pPr algn="l">
              <a:lnSpc>
                <a:spcPts val="7278"/>
              </a:lnSpc>
            </a:pPr>
            <a:r>
              <a:rPr lang="en-US" sz="5198">
                <a:solidFill>
                  <a:srgbClr val="000000"/>
                </a:solidFill>
                <a:latin typeface="Rubik"/>
                <a:ea typeface="Rubik"/>
                <a:cs typeface="Rubik"/>
                <a:sym typeface="Rubik"/>
              </a:rPr>
              <a:t>We will watch it twice.</a:t>
            </a:r>
          </a:p>
          <a:p>
            <a:pPr algn="l">
              <a:lnSpc>
                <a:spcPts val="7278"/>
              </a:lnSpc>
            </a:pPr>
            <a:endParaRPr lang="en-US" sz="5198">
              <a:solidFill>
                <a:srgbClr val="000000"/>
              </a:solidFill>
              <a:latin typeface="Rubik"/>
              <a:ea typeface="Rubik"/>
              <a:cs typeface="Rubik"/>
              <a:sym typeface="Rubik"/>
            </a:endParaRPr>
          </a:p>
        </p:txBody>
      </p:sp>
      <p:sp>
        <p:nvSpPr>
          <p:cNvPr id="4" name="TextBox 4"/>
          <p:cNvSpPr txBox="1"/>
          <p:nvPr/>
        </p:nvSpPr>
        <p:spPr>
          <a:xfrm>
            <a:off x="-182674" y="7067340"/>
            <a:ext cx="7403666" cy="741680"/>
          </a:xfrm>
          <a:prstGeom prst="rect">
            <a:avLst/>
          </a:prstGeom>
        </p:spPr>
        <p:txBody>
          <a:bodyPr lIns="0" tIns="0" rIns="0" bIns="0" rtlCol="0" anchor="t">
            <a:spAutoFit/>
          </a:bodyPr>
          <a:lstStyle/>
          <a:p>
            <a:pPr algn="ctr">
              <a:lnSpc>
                <a:spcPts val="5319"/>
              </a:lnSpc>
            </a:pPr>
            <a:r>
              <a:rPr lang="en-US" sz="3799" b="1" u="sng">
                <a:solidFill>
                  <a:srgbClr val="0000FF"/>
                </a:solidFill>
                <a:latin typeface="Rubik Bold"/>
                <a:ea typeface="Rubik Bold"/>
                <a:cs typeface="Rubik Bold"/>
                <a:sym typeface="Rubik Bold"/>
                <a:hlinkClick r:id="rId2" tooltip="https://www.youtube.com/watch?v=4ASKMcdCc3g"/>
              </a:rPr>
              <a:t>10 minute timer</a:t>
            </a:r>
          </a:p>
        </p:txBody>
      </p:sp>
      <p:grpSp>
        <p:nvGrpSpPr>
          <p:cNvPr id="5" name="Group 5"/>
          <p:cNvGrpSpPr/>
          <p:nvPr/>
        </p:nvGrpSpPr>
        <p:grpSpPr>
          <a:xfrm>
            <a:off x="16061247" y="-500506"/>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7" name="Freeform 7"/>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8" name="Group 8"/>
          <p:cNvGrpSpPr>
            <a:grpSpLocks noChangeAspect="1"/>
          </p:cNvGrpSpPr>
          <p:nvPr/>
        </p:nvGrpSpPr>
        <p:grpSpPr>
          <a:xfrm>
            <a:off x="8679993" y="2896904"/>
            <a:ext cx="7403666" cy="4183071"/>
            <a:chOff x="0" y="0"/>
            <a:chExt cx="9871555" cy="5577428"/>
          </a:xfrm>
        </p:grpSpPr>
        <p:sp>
          <p:nvSpPr>
            <p:cNvPr id="9" name="Freeform 9"/>
            <p:cNvSpPr/>
            <p:nvPr/>
          </p:nvSpPr>
          <p:spPr>
            <a:xfrm>
              <a:off x="0" y="0"/>
              <a:ext cx="9871583" cy="5577459"/>
            </a:xfrm>
            <a:custGeom>
              <a:avLst/>
              <a:gdLst/>
              <a:ahLst/>
              <a:cxnLst/>
              <a:rect l="l" t="t" r="r" b="b"/>
              <a:pathLst>
                <a:path w="9871583" h="5577459">
                  <a:moveTo>
                    <a:pt x="0" y="0"/>
                  </a:moveTo>
                  <a:lnTo>
                    <a:pt x="9871583" y="0"/>
                  </a:lnTo>
                  <a:lnTo>
                    <a:pt x="9871583" y="5577459"/>
                  </a:lnTo>
                  <a:lnTo>
                    <a:pt x="0" y="5577459"/>
                  </a:lnTo>
                  <a:lnTo>
                    <a:pt x="0" y="0"/>
                  </a:lnTo>
                  <a:close/>
                </a:path>
              </a:pathLst>
            </a:custGeom>
            <a:blipFill>
              <a:blip r:embed="rId5"/>
              <a:stretch>
                <a:fillRect/>
              </a:stretch>
            </a:blipFill>
          </p:spPr>
          <p:txBody>
            <a:bodyPr/>
            <a:lstStyle/>
            <a:p>
              <a:endParaRPr lang="en-US"/>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With a Partner</a:t>
            </a:r>
          </a:p>
        </p:txBody>
      </p:sp>
      <p:grpSp>
        <p:nvGrpSpPr>
          <p:cNvPr id="4" name="Group 4"/>
          <p:cNvGrpSpPr>
            <a:grpSpLocks noChangeAspect="1"/>
          </p:cNvGrpSpPr>
          <p:nvPr/>
        </p:nvGrpSpPr>
        <p:grpSpPr>
          <a:xfrm>
            <a:off x="7696200" y="1409700"/>
            <a:ext cx="9042560" cy="6763389"/>
            <a:chOff x="0" y="0"/>
            <a:chExt cx="12056747" cy="9017852"/>
          </a:xfrm>
        </p:grpSpPr>
        <p:sp>
          <p:nvSpPr>
            <p:cNvPr id="5" name="Freeform 5"/>
            <p:cNvSpPr/>
            <p:nvPr/>
          </p:nvSpPr>
          <p:spPr>
            <a:xfrm>
              <a:off x="0" y="0"/>
              <a:ext cx="12056745" cy="9017889"/>
            </a:xfrm>
            <a:custGeom>
              <a:avLst/>
              <a:gdLst/>
              <a:ahLst/>
              <a:cxnLst/>
              <a:rect l="l" t="t" r="r" b="b"/>
              <a:pathLst>
                <a:path w="12056745" h="9017889">
                  <a:moveTo>
                    <a:pt x="0" y="0"/>
                  </a:moveTo>
                  <a:lnTo>
                    <a:pt x="12056745" y="0"/>
                  </a:lnTo>
                  <a:lnTo>
                    <a:pt x="12056745" y="9017889"/>
                  </a:lnTo>
                  <a:lnTo>
                    <a:pt x="0" y="9017889"/>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1219201" y="3284273"/>
            <a:ext cx="5638800" cy="2905058"/>
          </a:xfrm>
          <a:prstGeom prst="rect">
            <a:avLst/>
          </a:prstGeom>
        </p:spPr>
        <p:txBody>
          <a:bodyPr lIns="0" tIns="0" rIns="0" bIns="0" rtlCol="0" anchor="t">
            <a:spAutoFit/>
          </a:bodyPr>
          <a:lstStyle/>
          <a:p>
            <a:pPr algn="l">
              <a:lnSpc>
                <a:spcPts val="5600"/>
              </a:lnSpc>
            </a:pPr>
            <a:r>
              <a:rPr lang="en-US" sz="4000">
                <a:solidFill>
                  <a:srgbClr val="000000"/>
                </a:solidFill>
                <a:latin typeface="Rubik"/>
                <a:ea typeface="Rubik"/>
                <a:cs typeface="Rubik"/>
                <a:sym typeface="Rubik"/>
              </a:rPr>
              <a:t>Think about what you just learned in the video. </a:t>
            </a:r>
          </a:p>
          <a:p>
            <a:pPr algn="l">
              <a:lnSpc>
                <a:spcPts val="5600"/>
              </a:lnSpc>
            </a:pPr>
            <a:endParaRPr lang="en-US" sz="4000">
              <a:solidFill>
                <a:srgbClr val="000000"/>
              </a:solidFill>
              <a:latin typeface="Rubik"/>
              <a:ea typeface="Rubik"/>
              <a:cs typeface="Rubik"/>
              <a:sym typeface="Rubik"/>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909538" y="1520704"/>
            <a:ext cx="11158067" cy="5337144"/>
          </a:xfrm>
          <a:prstGeom prst="rect">
            <a:avLst/>
          </a:prstGeom>
        </p:spPr>
        <p:txBody>
          <a:bodyPr lIns="0" tIns="0" rIns="0" bIns="0" rtlCol="0" anchor="t">
            <a:spAutoFit/>
          </a:bodyPr>
          <a:lstStyle/>
          <a:p>
            <a:pPr algn="ctr">
              <a:lnSpc>
                <a:spcPts val="10326"/>
              </a:lnSpc>
            </a:pPr>
            <a:r>
              <a:rPr lang="en-US" sz="7375" b="1">
                <a:solidFill>
                  <a:srgbClr val="83CFAC"/>
                </a:solidFill>
                <a:latin typeface="Rubik Bold"/>
                <a:ea typeface="Rubik Bold"/>
                <a:cs typeface="Rubik Bold"/>
                <a:sym typeface="Rubik Bold"/>
              </a:rPr>
              <a:t>15 Steps to Failing Forward</a:t>
            </a:r>
          </a:p>
          <a:p>
            <a:pPr algn="ctr">
              <a:lnSpc>
                <a:spcPts val="10326"/>
              </a:lnSpc>
            </a:pPr>
            <a:r>
              <a:rPr lang="en-US" sz="7375" b="1">
                <a:solidFill>
                  <a:srgbClr val="83CFAC"/>
                </a:solidFill>
                <a:latin typeface="Rubik Bold"/>
                <a:ea typeface="Rubik Bold"/>
                <a:cs typeface="Rubik Bold"/>
                <a:sym typeface="Rubik Bold"/>
              </a:rPr>
              <a:t>by </a:t>
            </a:r>
          </a:p>
          <a:p>
            <a:pPr algn="ctr">
              <a:lnSpc>
                <a:spcPts val="10326"/>
              </a:lnSpc>
            </a:pPr>
            <a:r>
              <a:rPr lang="en-US" sz="7375" b="1">
                <a:solidFill>
                  <a:srgbClr val="83CFAC"/>
                </a:solidFill>
                <a:latin typeface="Rubik Bold"/>
                <a:ea typeface="Rubik Bold"/>
                <a:cs typeface="Rubik Bold"/>
                <a:sym typeface="Rubik Bold"/>
              </a:rPr>
              <a:t>John C. Maxwell</a:t>
            </a:r>
          </a:p>
        </p:txBody>
      </p:sp>
      <p:sp>
        <p:nvSpPr>
          <p:cNvPr id="5" name="TextBox 5"/>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Now let’s look at </a:t>
            </a:r>
          </a:p>
        </p:txBody>
      </p:sp>
      <p:sp>
        <p:nvSpPr>
          <p:cNvPr id="6" name="TextBox 6"/>
          <p:cNvSpPr txBox="1"/>
          <p:nvPr/>
        </p:nvSpPr>
        <p:spPr>
          <a:xfrm>
            <a:off x="500947" y="7224702"/>
            <a:ext cx="17575559" cy="2962744"/>
          </a:xfrm>
          <a:prstGeom prst="rect">
            <a:avLst/>
          </a:prstGeom>
        </p:spPr>
        <p:txBody>
          <a:bodyPr lIns="0" tIns="0" rIns="0" bIns="0" rtlCol="0" anchor="t">
            <a:spAutoFit/>
          </a:bodyPr>
          <a:lstStyle/>
          <a:p>
            <a:pPr algn="l">
              <a:lnSpc>
                <a:spcPts val="7611"/>
              </a:lnSpc>
            </a:pPr>
            <a:r>
              <a:rPr lang="en-US" sz="5437" spc="151">
                <a:solidFill>
                  <a:srgbClr val="133959"/>
                </a:solidFill>
                <a:latin typeface="Rubik"/>
                <a:ea typeface="Rubik"/>
                <a:cs typeface="Rubik"/>
                <a:sym typeface="Rubik"/>
              </a:rPr>
              <a:t>and see how these steps can help you </a:t>
            </a:r>
          </a:p>
          <a:p>
            <a:pPr algn="l">
              <a:lnSpc>
                <a:spcPts val="7611"/>
              </a:lnSpc>
            </a:pPr>
            <a:r>
              <a:rPr lang="en-US" sz="5437" spc="151">
                <a:solidFill>
                  <a:srgbClr val="133959"/>
                </a:solidFill>
                <a:latin typeface="Rubik"/>
                <a:ea typeface="Rubik"/>
                <a:cs typeface="Rubik"/>
                <a:sym typeface="Rubik"/>
              </a:rPr>
              <a:t>                                             change failure too success.</a:t>
            </a:r>
          </a:p>
        </p:txBody>
      </p:sp>
      <p:sp>
        <p:nvSpPr>
          <p:cNvPr id="7" name="Freeform 7"/>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500947" y="128105"/>
            <a:ext cx="17232071"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Choose 1-2 from each slide</a:t>
            </a:r>
          </a:p>
        </p:txBody>
      </p:sp>
      <p:sp>
        <p:nvSpPr>
          <p:cNvPr id="3" name="TextBox 3"/>
          <p:cNvSpPr txBox="1"/>
          <p:nvPr/>
        </p:nvSpPr>
        <p:spPr>
          <a:xfrm>
            <a:off x="1028700" y="1976838"/>
            <a:ext cx="15127830" cy="6816869"/>
          </a:xfrm>
          <a:prstGeom prst="rect">
            <a:avLst/>
          </a:prstGeom>
        </p:spPr>
        <p:txBody>
          <a:bodyPr lIns="0" tIns="0" rIns="0" bIns="0" rtlCol="0" anchor="t">
            <a:spAutoFit/>
          </a:bodyPr>
          <a:lstStyle/>
          <a:p>
            <a:pPr algn="l">
              <a:lnSpc>
                <a:spcPts val="6580"/>
              </a:lnSpc>
            </a:pPr>
            <a:r>
              <a:rPr lang="en-US" sz="4700">
                <a:solidFill>
                  <a:srgbClr val="000000"/>
                </a:solidFill>
                <a:latin typeface="Rubik"/>
                <a:ea typeface="Rubik"/>
                <a:cs typeface="Rubik"/>
                <a:sym typeface="Rubik"/>
              </a:rPr>
              <a:t>1. Realize there is one main difference between average people and achieving people.</a:t>
            </a:r>
          </a:p>
          <a:p>
            <a:pPr algn="l">
              <a:lnSpc>
                <a:spcPts val="6580"/>
              </a:lnSpc>
            </a:pPr>
            <a:r>
              <a:rPr lang="en-US" sz="4700">
                <a:solidFill>
                  <a:srgbClr val="000000"/>
                </a:solidFill>
                <a:latin typeface="Rubik"/>
                <a:ea typeface="Rubik"/>
                <a:cs typeface="Rubik"/>
                <a:sym typeface="Rubik"/>
              </a:rPr>
              <a:t>2. Learn a new definition of failure.</a:t>
            </a:r>
          </a:p>
          <a:p>
            <a:pPr algn="l">
              <a:lnSpc>
                <a:spcPts val="6580"/>
              </a:lnSpc>
            </a:pPr>
            <a:r>
              <a:rPr lang="en-US" sz="4700">
                <a:solidFill>
                  <a:srgbClr val="000000"/>
                </a:solidFill>
                <a:latin typeface="Rubik"/>
                <a:ea typeface="Rubik"/>
                <a:cs typeface="Rubik"/>
                <a:sym typeface="Rubik"/>
              </a:rPr>
              <a:t>3. Remove the “you” from failure.</a:t>
            </a:r>
          </a:p>
          <a:p>
            <a:pPr algn="l">
              <a:lnSpc>
                <a:spcPts val="6580"/>
              </a:lnSpc>
            </a:pPr>
            <a:r>
              <a:rPr lang="en-US" sz="4700">
                <a:solidFill>
                  <a:srgbClr val="000000"/>
                </a:solidFill>
                <a:latin typeface="Rubik"/>
                <a:ea typeface="Rubik"/>
                <a:cs typeface="Rubik"/>
                <a:sym typeface="Rubik"/>
              </a:rPr>
              <a:t>4. Take action and reduce your fear.</a:t>
            </a:r>
          </a:p>
          <a:p>
            <a:pPr algn="l">
              <a:lnSpc>
                <a:spcPts val="6580"/>
              </a:lnSpc>
            </a:pPr>
            <a:r>
              <a:rPr lang="en-US" sz="4700">
                <a:solidFill>
                  <a:srgbClr val="000000"/>
                </a:solidFill>
                <a:latin typeface="Rubik"/>
                <a:ea typeface="Rubik"/>
                <a:cs typeface="Rubik"/>
                <a:sym typeface="Rubik"/>
              </a:rPr>
              <a:t>5. Change your response to failure by accepting responsibility.</a:t>
            </a:r>
          </a:p>
          <a:p>
            <a:pPr algn="l">
              <a:lnSpc>
                <a:spcPts val="6580"/>
              </a:lnSpc>
            </a:pPr>
            <a:endParaRPr lang="en-US" sz="4700">
              <a:solidFill>
                <a:srgbClr val="000000"/>
              </a:solidFill>
              <a:latin typeface="Rubik"/>
              <a:ea typeface="Rubik"/>
              <a:cs typeface="Rubik"/>
              <a:sym typeface="Rubik"/>
            </a:endParaRPr>
          </a:p>
        </p:txBody>
      </p:sp>
      <p:grpSp>
        <p:nvGrpSpPr>
          <p:cNvPr id="4" name="Group 4"/>
          <p:cNvGrpSpPr/>
          <p:nvPr/>
        </p:nvGrpSpPr>
        <p:grpSpPr>
          <a:xfrm>
            <a:off x="16061247" y="-40124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500947" y="128105"/>
            <a:ext cx="17232071"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Choose 1-2 from each slide</a:t>
            </a:r>
          </a:p>
        </p:txBody>
      </p:sp>
      <p:sp>
        <p:nvSpPr>
          <p:cNvPr id="3" name="TextBox 3"/>
          <p:cNvSpPr txBox="1"/>
          <p:nvPr/>
        </p:nvSpPr>
        <p:spPr>
          <a:xfrm>
            <a:off x="1028700" y="2805513"/>
            <a:ext cx="15127830" cy="5124098"/>
          </a:xfrm>
          <a:prstGeom prst="rect">
            <a:avLst/>
          </a:prstGeom>
        </p:spPr>
        <p:txBody>
          <a:bodyPr lIns="0" tIns="0" rIns="0" bIns="0" rtlCol="0" anchor="t">
            <a:spAutoFit/>
          </a:bodyPr>
          <a:lstStyle/>
          <a:p>
            <a:pPr algn="l">
              <a:lnSpc>
                <a:spcPts val="6580"/>
              </a:lnSpc>
            </a:pPr>
            <a:r>
              <a:rPr lang="en-US" sz="4700">
                <a:solidFill>
                  <a:srgbClr val="000000"/>
                </a:solidFill>
                <a:latin typeface="Rubik"/>
                <a:ea typeface="Rubik"/>
                <a:cs typeface="Rubik"/>
                <a:sym typeface="Rubik"/>
              </a:rPr>
              <a:t>6. Don’t let failure from the outside get inside you.</a:t>
            </a:r>
          </a:p>
          <a:p>
            <a:pPr algn="l">
              <a:lnSpc>
                <a:spcPts val="6580"/>
              </a:lnSpc>
            </a:pPr>
            <a:r>
              <a:rPr lang="en-US" sz="4700">
                <a:solidFill>
                  <a:srgbClr val="000000"/>
                </a:solidFill>
                <a:latin typeface="Rubik"/>
                <a:ea typeface="Rubik"/>
                <a:cs typeface="Rubik"/>
                <a:sym typeface="Rubik"/>
              </a:rPr>
              <a:t>7. Say goodbye to yesterday.</a:t>
            </a:r>
          </a:p>
          <a:p>
            <a:pPr algn="l">
              <a:lnSpc>
                <a:spcPts val="6580"/>
              </a:lnSpc>
            </a:pPr>
            <a:r>
              <a:rPr lang="en-US" sz="4700">
                <a:solidFill>
                  <a:srgbClr val="000000"/>
                </a:solidFill>
                <a:latin typeface="Rubik"/>
                <a:ea typeface="Rubik"/>
                <a:cs typeface="Rubik"/>
                <a:sym typeface="Rubik"/>
              </a:rPr>
              <a:t>8. Change yourself and your world changes.</a:t>
            </a:r>
          </a:p>
          <a:p>
            <a:pPr algn="l">
              <a:lnSpc>
                <a:spcPts val="6580"/>
              </a:lnSpc>
            </a:pPr>
            <a:r>
              <a:rPr lang="en-US" sz="4700">
                <a:solidFill>
                  <a:srgbClr val="000000"/>
                </a:solidFill>
                <a:latin typeface="Rubik"/>
                <a:ea typeface="Rubik"/>
                <a:cs typeface="Rubik"/>
                <a:sym typeface="Rubik"/>
              </a:rPr>
              <a:t>9. Get over yourself and start giving yourself.</a:t>
            </a:r>
          </a:p>
          <a:p>
            <a:pPr algn="l">
              <a:lnSpc>
                <a:spcPts val="6580"/>
              </a:lnSpc>
            </a:pPr>
            <a:r>
              <a:rPr lang="en-US" sz="4700">
                <a:solidFill>
                  <a:srgbClr val="000000"/>
                </a:solidFill>
                <a:latin typeface="Rubik"/>
                <a:ea typeface="Rubik"/>
                <a:cs typeface="Rubik"/>
                <a:sym typeface="Rubik"/>
              </a:rPr>
              <a:t>10. Find the benefit of every bad experience;</a:t>
            </a:r>
          </a:p>
          <a:p>
            <a:pPr algn="l">
              <a:lnSpc>
                <a:spcPts val="6580"/>
              </a:lnSpc>
            </a:pPr>
            <a:endParaRPr lang="en-US" sz="4700">
              <a:solidFill>
                <a:srgbClr val="000000"/>
              </a:solidFill>
              <a:latin typeface="Rubik"/>
              <a:ea typeface="Rubik"/>
              <a:cs typeface="Rubik"/>
              <a:sym typeface="Rubik"/>
            </a:endParaRPr>
          </a:p>
        </p:txBody>
      </p:sp>
      <p:grpSp>
        <p:nvGrpSpPr>
          <p:cNvPr id="4" name="Group 4"/>
          <p:cNvGrpSpPr/>
          <p:nvPr/>
        </p:nvGrpSpPr>
        <p:grpSpPr>
          <a:xfrm>
            <a:off x="16061247" y="-40124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500947" y="128105"/>
            <a:ext cx="17232071"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Choose 1-2 from each slide</a:t>
            </a:r>
          </a:p>
        </p:txBody>
      </p:sp>
      <p:sp>
        <p:nvSpPr>
          <p:cNvPr id="3" name="TextBox 3"/>
          <p:cNvSpPr txBox="1"/>
          <p:nvPr/>
        </p:nvSpPr>
        <p:spPr>
          <a:xfrm>
            <a:off x="1028700" y="1976838"/>
            <a:ext cx="16878300" cy="6816869"/>
          </a:xfrm>
          <a:prstGeom prst="rect">
            <a:avLst/>
          </a:prstGeom>
        </p:spPr>
        <p:txBody>
          <a:bodyPr lIns="0" tIns="0" rIns="0" bIns="0" rtlCol="0" anchor="t">
            <a:spAutoFit/>
          </a:bodyPr>
          <a:lstStyle/>
          <a:p>
            <a:pPr algn="l">
              <a:lnSpc>
                <a:spcPts val="6580"/>
              </a:lnSpc>
            </a:pPr>
            <a:r>
              <a:rPr lang="en-US" sz="4700">
                <a:solidFill>
                  <a:srgbClr val="000000"/>
                </a:solidFill>
                <a:latin typeface="Rubik"/>
                <a:ea typeface="Rubik"/>
                <a:cs typeface="Rubik"/>
                <a:sym typeface="Rubik"/>
              </a:rPr>
              <a:t>11. If at first you do succeed, try harder.</a:t>
            </a:r>
          </a:p>
          <a:p>
            <a:pPr algn="l">
              <a:lnSpc>
                <a:spcPts val="6580"/>
              </a:lnSpc>
            </a:pPr>
            <a:r>
              <a:rPr lang="en-US" sz="4700">
                <a:solidFill>
                  <a:srgbClr val="000000"/>
                </a:solidFill>
                <a:latin typeface="Rubik"/>
                <a:ea typeface="Rubik"/>
                <a:cs typeface="Rubik"/>
                <a:sym typeface="Rubik"/>
              </a:rPr>
              <a:t>12. Learn from a bad experience and make it a good experience.</a:t>
            </a:r>
          </a:p>
          <a:p>
            <a:pPr algn="l">
              <a:lnSpc>
                <a:spcPts val="6580"/>
              </a:lnSpc>
            </a:pPr>
            <a:r>
              <a:rPr lang="en-US" sz="4700">
                <a:solidFill>
                  <a:srgbClr val="000000"/>
                </a:solidFill>
                <a:latin typeface="Rubik"/>
                <a:ea typeface="Rubik"/>
                <a:cs typeface="Rubik"/>
                <a:sym typeface="Rubik"/>
              </a:rPr>
              <a:t>13. Work on the weakness that weakens you.</a:t>
            </a:r>
          </a:p>
          <a:p>
            <a:pPr algn="l">
              <a:lnSpc>
                <a:spcPts val="6580"/>
              </a:lnSpc>
            </a:pPr>
            <a:r>
              <a:rPr lang="en-US" sz="4700">
                <a:solidFill>
                  <a:srgbClr val="000000"/>
                </a:solidFill>
                <a:latin typeface="Rubik"/>
                <a:ea typeface="Rubik"/>
                <a:cs typeface="Rubik"/>
                <a:sym typeface="Rubik"/>
              </a:rPr>
              <a:t>14. Understand there’s not much difference</a:t>
            </a:r>
          </a:p>
          <a:p>
            <a:pPr algn="l">
              <a:lnSpc>
                <a:spcPts val="6580"/>
              </a:lnSpc>
            </a:pPr>
            <a:r>
              <a:rPr lang="en-US" sz="4700">
                <a:solidFill>
                  <a:srgbClr val="000000"/>
                </a:solidFill>
                <a:latin typeface="Rubik"/>
                <a:ea typeface="Rubik"/>
                <a:cs typeface="Rubik"/>
                <a:sym typeface="Rubik"/>
              </a:rPr>
              <a:t>       between failure and success.</a:t>
            </a:r>
          </a:p>
          <a:p>
            <a:pPr algn="l">
              <a:lnSpc>
                <a:spcPts val="6580"/>
              </a:lnSpc>
            </a:pPr>
            <a:r>
              <a:rPr lang="en-US" sz="4700">
                <a:solidFill>
                  <a:srgbClr val="000000"/>
                </a:solidFill>
                <a:latin typeface="Rubik"/>
                <a:ea typeface="Rubik"/>
                <a:cs typeface="Rubik"/>
                <a:sym typeface="Rubik"/>
              </a:rPr>
              <a:t>15. Get up, get over it, and get going.</a:t>
            </a:r>
          </a:p>
          <a:p>
            <a:pPr algn="l">
              <a:lnSpc>
                <a:spcPts val="6580"/>
              </a:lnSpc>
            </a:pPr>
            <a:endParaRPr lang="en-US" sz="4700">
              <a:solidFill>
                <a:srgbClr val="000000"/>
              </a:solidFill>
              <a:latin typeface="Rubik"/>
              <a:ea typeface="Rubik"/>
              <a:cs typeface="Rubik"/>
              <a:sym typeface="Rubik"/>
            </a:endParaRPr>
          </a:p>
        </p:txBody>
      </p:sp>
      <p:grpSp>
        <p:nvGrpSpPr>
          <p:cNvPr id="4" name="Group 4"/>
          <p:cNvGrpSpPr/>
          <p:nvPr/>
        </p:nvGrpSpPr>
        <p:grpSpPr>
          <a:xfrm>
            <a:off x="16061247" y="-40124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Your Turn</a:t>
            </a:r>
          </a:p>
        </p:txBody>
      </p:sp>
      <p:grpSp>
        <p:nvGrpSpPr>
          <p:cNvPr id="4" name="Group 4"/>
          <p:cNvGrpSpPr/>
          <p:nvPr/>
        </p:nvGrpSpPr>
        <p:grpSpPr>
          <a:xfrm>
            <a:off x="10199956" y="0"/>
            <a:ext cx="8122163" cy="10287000"/>
            <a:chOff x="0" y="0"/>
            <a:chExt cx="10829551" cy="13716000"/>
          </a:xfrm>
        </p:grpSpPr>
        <p:sp>
          <p:nvSpPr>
            <p:cNvPr id="5" name="Freeform 5"/>
            <p:cNvSpPr/>
            <p:nvPr/>
          </p:nvSpPr>
          <p:spPr>
            <a:xfrm>
              <a:off x="0" y="0"/>
              <a:ext cx="10829544" cy="13716000"/>
            </a:xfrm>
            <a:custGeom>
              <a:avLst/>
              <a:gdLst/>
              <a:ahLst/>
              <a:cxnLst/>
              <a:rect l="l" t="t" r="r" b="b"/>
              <a:pathLst>
                <a:path w="10829544" h="13716000">
                  <a:moveTo>
                    <a:pt x="0" y="0"/>
                  </a:moveTo>
                  <a:lnTo>
                    <a:pt x="10829544" y="0"/>
                  </a:lnTo>
                  <a:lnTo>
                    <a:pt x="10829544" y="13716000"/>
                  </a:lnTo>
                  <a:lnTo>
                    <a:pt x="0" y="13716000"/>
                  </a:lnTo>
                  <a:lnTo>
                    <a:pt x="0" y="0"/>
                  </a:lnTo>
                  <a:close/>
                </a:path>
              </a:pathLst>
            </a:custGeom>
            <a:blipFill>
              <a:blip r:embed="rId3"/>
              <a:stretch>
                <a:fillRect t="-1250" b="-1250"/>
              </a:stretch>
            </a:blipFill>
          </p:spPr>
          <p:txBody>
            <a:bodyPr/>
            <a:lstStyle/>
            <a:p>
              <a:endParaRPr lang="en-US"/>
            </a:p>
          </p:txBody>
        </p:sp>
      </p:grpSp>
      <p:sp>
        <p:nvSpPr>
          <p:cNvPr id="6" name="TextBox 6"/>
          <p:cNvSpPr txBox="1"/>
          <p:nvPr/>
        </p:nvSpPr>
        <p:spPr>
          <a:xfrm>
            <a:off x="346882" y="1929027"/>
            <a:ext cx="7741163" cy="1486853"/>
          </a:xfrm>
          <a:prstGeom prst="rect">
            <a:avLst/>
          </a:prstGeom>
        </p:spPr>
        <p:txBody>
          <a:bodyPr lIns="0" tIns="0" rIns="0" bIns="0" rtlCol="0" anchor="t">
            <a:spAutoFit/>
          </a:bodyPr>
          <a:lstStyle/>
          <a:p>
            <a:pPr algn="ctr">
              <a:lnSpc>
                <a:spcPts val="3840"/>
              </a:lnSpc>
            </a:pPr>
            <a:r>
              <a:rPr lang="en-US" sz="3200">
                <a:solidFill>
                  <a:srgbClr val="000000"/>
                </a:solidFill>
                <a:latin typeface="Rubik"/>
                <a:ea typeface="Rubik"/>
                <a:cs typeface="Rubik"/>
                <a:sym typeface="Rubik"/>
              </a:rPr>
              <a:t>Select 3-5 of the Steps to Failing Forward and outline the steps you will take to change your failure into success.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Apply</a:t>
            </a:r>
          </a:p>
        </p:txBody>
      </p:sp>
      <p:sp>
        <p:nvSpPr>
          <p:cNvPr id="5" name="TextBox 5"/>
          <p:cNvSpPr txBox="1"/>
          <p:nvPr/>
        </p:nvSpPr>
        <p:spPr>
          <a:xfrm>
            <a:off x="685800" y="2524125"/>
            <a:ext cx="18689115" cy="2792459"/>
          </a:xfrm>
          <a:prstGeom prst="rect">
            <a:avLst/>
          </a:prstGeom>
        </p:spPr>
        <p:txBody>
          <a:bodyPr lIns="0" tIns="0" rIns="0" bIns="0" rtlCol="0" anchor="t">
            <a:spAutoFit/>
          </a:bodyPr>
          <a:lstStyle/>
          <a:p>
            <a:pPr marL="1070615" lvl="2" indent="-356872" algn="l">
              <a:lnSpc>
                <a:spcPts val="7000"/>
              </a:lnSpc>
              <a:buFont typeface="Arial"/>
              <a:buChar char="⚬"/>
            </a:pPr>
            <a:r>
              <a:rPr lang="en-US" sz="4400">
                <a:solidFill>
                  <a:srgbClr val="000000"/>
                </a:solidFill>
                <a:latin typeface="Rubik"/>
                <a:ea typeface="Rubik"/>
                <a:cs typeface="Rubik"/>
                <a:sym typeface="Rubik"/>
              </a:rPr>
              <a:t>How can you apply the step to your own way of thinking?</a:t>
            </a:r>
          </a:p>
          <a:p>
            <a:pPr marL="1070615" lvl="2" indent="-356872" algn="l">
              <a:lnSpc>
                <a:spcPts val="7000"/>
              </a:lnSpc>
              <a:buFont typeface="Arial"/>
              <a:buChar char="⚬"/>
            </a:pPr>
            <a:r>
              <a:rPr lang="en-US" sz="4400">
                <a:solidFill>
                  <a:srgbClr val="000000"/>
                </a:solidFill>
                <a:latin typeface="Rubik"/>
                <a:ea typeface="Rubik"/>
                <a:cs typeface="Rubik"/>
                <a:sym typeface="Rubik"/>
              </a:rPr>
              <a:t>How can your failure move to a success?</a:t>
            </a:r>
          </a:p>
          <a:p>
            <a:pPr marL="1070615" lvl="2" indent="-356872" algn="l">
              <a:lnSpc>
                <a:spcPts val="7000"/>
              </a:lnSpc>
              <a:buFont typeface="Arial"/>
              <a:buChar char="⚬"/>
            </a:pPr>
            <a:r>
              <a:rPr lang="en-US" sz="4400">
                <a:solidFill>
                  <a:srgbClr val="000000"/>
                </a:solidFill>
                <a:latin typeface="Rubik"/>
                <a:ea typeface="Rubik"/>
                <a:cs typeface="Rubik"/>
                <a:sym typeface="Rubik"/>
              </a:rPr>
              <a:t>What will I need to do to grow and learn from this challenge?</a:t>
            </a:r>
          </a:p>
        </p:txBody>
      </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0" y="0"/>
            <a:ext cx="8299737" cy="10287000"/>
            <a:chOff x="0" y="0"/>
            <a:chExt cx="11066316" cy="13716000"/>
          </a:xfrm>
        </p:grpSpPr>
        <p:sp>
          <p:nvSpPr>
            <p:cNvPr id="5" name="Freeform 5"/>
            <p:cNvSpPr/>
            <p:nvPr/>
          </p:nvSpPr>
          <p:spPr>
            <a:xfrm>
              <a:off x="0" y="0"/>
              <a:ext cx="11066272" cy="13716000"/>
            </a:xfrm>
            <a:custGeom>
              <a:avLst/>
              <a:gdLst/>
              <a:ahLst/>
              <a:cxnLst/>
              <a:rect l="l" t="t" r="r" b="b"/>
              <a:pathLst>
                <a:path w="11066272" h="13716000">
                  <a:moveTo>
                    <a:pt x="0" y="0"/>
                  </a:moveTo>
                  <a:lnTo>
                    <a:pt x="11066272" y="0"/>
                  </a:lnTo>
                  <a:lnTo>
                    <a:pt x="11066272" y="13716000"/>
                  </a:lnTo>
                  <a:lnTo>
                    <a:pt x="0" y="13716000"/>
                  </a:lnTo>
                  <a:lnTo>
                    <a:pt x="0" y="0"/>
                  </a:lnTo>
                  <a:close/>
                </a:path>
              </a:pathLst>
            </a:custGeom>
            <a:blipFill>
              <a:blip r:embed="rId3"/>
              <a:stretch>
                <a:fillRect l="-42957" r="-42958"/>
              </a:stretch>
            </a:blipFill>
          </p:spPr>
          <p:txBody>
            <a:bodyPr/>
            <a:lstStyle/>
            <a:p>
              <a:endParaRPr lang="en-US"/>
            </a:p>
          </p:txBody>
        </p:sp>
      </p:grpSp>
      <p:grpSp>
        <p:nvGrpSpPr>
          <p:cNvPr id="6" name="Group 6"/>
          <p:cNvGrpSpPr/>
          <p:nvPr/>
        </p:nvGrpSpPr>
        <p:grpSpPr>
          <a:xfrm>
            <a:off x="0" y="0"/>
            <a:ext cx="8299737" cy="10287000"/>
            <a:chOff x="0" y="0"/>
            <a:chExt cx="11066316" cy="13716000"/>
          </a:xfrm>
        </p:grpSpPr>
        <p:sp>
          <p:nvSpPr>
            <p:cNvPr id="7" name="Freeform 7"/>
            <p:cNvSpPr/>
            <p:nvPr/>
          </p:nvSpPr>
          <p:spPr>
            <a:xfrm>
              <a:off x="0" y="0"/>
              <a:ext cx="11066272" cy="13716000"/>
            </a:xfrm>
            <a:custGeom>
              <a:avLst/>
              <a:gdLst/>
              <a:ahLst/>
              <a:cxnLst/>
              <a:rect l="l" t="t" r="r" b="b"/>
              <a:pathLst>
                <a:path w="11066272" h="13716000">
                  <a:moveTo>
                    <a:pt x="0" y="0"/>
                  </a:moveTo>
                  <a:lnTo>
                    <a:pt x="11066272" y="0"/>
                  </a:lnTo>
                  <a:lnTo>
                    <a:pt x="11066272" y="13716000"/>
                  </a:lnTo>
                  <a:lnTo>
                    <a:pt x="0" y="13716000"/>
                  </a:lnTo>
                  <a:close/>
                </a:path>
              </a:pathLst>
            </a:custGeom>
            <a:solidFill>
              <a:srgbClr val="000000">
                <a:alpha val="1569"/>
              </a:srgbClr>
            </a:solidFill>
            <a:ln w="12700">
              <a:solidFill>
                <a:srgbClr val="000000"/>
              </a:solidFill>
            </a:ln>
          </p:spPr>
          <p:txBody>
            <a:bodyPr/>
            <a:lstStyle/>
            <a:p>
              <a:endParaRPr lang="en-US"/>
            </a:p>
          </p:txBody>
        </p:sp>
      </p:grpSp>
      <p:grpSp>
        <p:nvGrpSpPr>
          <p:cNvPr id="8" name="Group 8"/>
          <p:cNvGrpSpPr>
            <a:grpSpLocks noChangeAspect="1"/>
          </p:cNvGrpSpPr>
          <p:nvPr/>
        </p:nvGrpSpPr>
        <p:grpSpPr>
          <a:xfrm>
            <a:off x="7309569" y="226700"/>
            <a:ext cx="2226753" cy="2226753"/>
            <a:chOff x="0" y="0"/>
            <a:chExt cx="2969004" cy="2969004"/>
          </a:xfrm>
        </p:grpSpPr>
        <p:sp>
          <p:nvSpPr>
            <p:cNvPr id="9" name="Freeform 9" descr="A green starburst with black background  Description automatically generated"/>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4"/>
              <a:stretch>
                <a:fillRect/>
              </a:stretch>
            </a:blipFill>
          </p:spPr>
          <p:txBody>
            <a:bodyPr/>
            <a:lstStyle/>
            <a:p>
              <a:endParaRPr lang="en-US"/>
            </a:p>
          </p:txBody>
        </p:sp>
      </p:grpSp>
      <p:sp>
        <p:nvSpPr>
          <p:cNvPr id="10" name="TextBox 10"/>
          <p:cNvSpPr txBox="1"/>
          <p:nvPr/>
        </p:nvSpPr>
        <p:spPr>
          <a:xfrm>
            <a:off x="8514385" y="1120240"/>
            <a:ext cx="8131624" cy="6553200"/>
          </a:xfrm>
          <a:prstGeom prst="rect">
            <a:avLst/>
          </a:prstGeom>
        </p:spPr>
        <p:txBody>
          <a:bodyPr lIns="0" tIns="0" rIns="0" bIns="0" rtlCol="0" anchor="t">
            <a:spAutoFit/>
          </a:bodyPr>
          <a:lstStyle/>
          <a:p>
            <a:pPr algn="l">
              <a:lnSpc>
                <a:spcPts val="9600"/>
              </a:lnSpc>
            </a:pPr>
            <a:r>
              <a:rPr lang="en-US" sz="8000">
                <a:solidFill>
                  <a:srgbClr val="133959"/>
                </a:solidFill>
                <a:latin typeface="Gazpacho Bold"/>
                <a:ea typeface="Gazpacho Bold"/>
                <a:cs typeface="Gazpacho Bold"/>
                <a:sym typeface="Gazpacho Bold"/>
              </a:rPr>
              <a:t>“Failure is the key to success; each mistake teaches us something.”</a:t>
            </a:r>
          </a:p>
          <a:p>
            <a:pPr algn="r">
              <a:lnSpc>
                <a:spcPts val="3840"/>
              </a:lnSpc>
            </a:pPr>
            <a:r>
              <a:rPr lang="en-US" sz="3200">
                <a:solidFill>
                  <a:srgbClr val="133959"/>
                </a:solidFill>
                <a:latin typeface="Gazpacho Bold"/>
                <a:ea typeface="Gazpacho Bold"/>
                <a:cs typeface="Gazpacho Bold"/>
                <a:sym typeface="Gazpacho Bold"/>
              </a:rPr>
              <a:t>- Morihei Ueshibi</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236101" y="585401"/>
            <a:ext cx="2480206" cy="2480206"/>
            <a:chOff x="0" y="0"/>
            <a:chExt cx="3306941" cy="3306941"/>
          </a:xfrm>
        </p:grpSpPr>
        <p:sp>
          <p:nvSpPr>
            <p:cNvPr id="3" name="Freeform 3" descr="A green and black circular object  Description automatically generated"/>
            <p:cNvSpPr/>
            <p:nvPr/>
          </p:nvSpPr>
          <p:spPr>
            <a:xfrm>
              <a:off x="0" y="0"/>
              <a:ext cx="3306953" cy="3306953"/>
            </a:xfrm>
            <a:custGeom>
              <a:avLst/>
              <a:gdLst/>
              <a:ahLst/>
              <a:cxnLst/>
              <a:rect l="l" t="t" r="r" b="b"/>
              <a:pathLst>
                <a:path w="3306953" h="3306953">
                  <a:moveTo>
                    <a:pt x="0" y="0"/>
                  </a:moveTo>
                  <a:lnTo>
                    <a:pt x="3306953" y="0"/>
                  </a:lnTo>
                  <a:lnTo>
                    <a:pt x="3306953" y="3306953"/>
                  </a:lnTo>
                  <a:lnTo>
                    <a:pt x="0" y="3306953"/>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16061247" y="-401249"/>
            <a:ext cx="2226753" cy="2226753"/>
            <a:chOff x="0" y="0"/>
            <a:chExt cx="2969004" cy="2969004"/>
          </a:xfrm>
        </p:grpSpPr>
        <p:sp>
          <p:nvSpPr>
            <p:cNvPr id="7" name="Freeform 7"/>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8" name="Freeform 8"/>
          <p:cNvSpPr/>
          <p:nvPr/>
        </p:nvSpPr>
        <p:spPr>
          <a:xfrm>
            <a:off x="-12700" y="9130606"/>
            <a:ext cx="18288001" cy="1156395"/>
          </a:xfrm>
          <a:custGeom>
            <a:avLst/>
            <a:gdLst/>
            <a:ahLst/>
            <a:cxnLst/>
            <a:rect l="l" t="t" r="r" b="b"/>
            <a:pathLst>
              <a:path w="18288001" h="1156395">
                <a:moveTo>
                  <a:pt x="0" y="0"/>
                </a:moveTo>
                <a:lnTo>
                  <a:pt x="18288001" y="0"/>
                </a:lnTo>
                <a:lnTo>
                  <a:pt x="18288001" y="1156395"/>
                </a:lnTo>
                <a:lnTo>
                  <a:pt x="0" y="11563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600200" y="1670431"/>
            <a:ext cx="10748356" cy="4572000"/>
          </a:xfrm>
          <a:prstGeom prst="rect">
            <a:avLst/>
          </a:prstGeom>
        </p:spPr>
        <p:txBody>
          <a:bodyPr lIns="0" tIns="0" rIns="0" bIns="0" rtlCol="0" anchor="t">
            <a:spAutoFit/>
          </a:bodyPr>
          <a:lstStyle/>
          <a:p>
            <a:pPr algn="l">
              <a:lnSpc>
                <a:spcPts val="18000"/>
              </a:lnSpc>
            </a:pPr>
            <a:r>
              <a:rPr lang="en-US" sz="15000" dirty="0">
                <a:solidFill>
                  <a:srgbClr val="000000"/>
                </a:solidFill>
                <a:latin typeface="Gazpacho Bold"/>
                <a:ea typeface="Gazpacho Bold"/>
                <a:cs typeface="Gazpacho Bold"/>
                <a:sym typeface="Gazpacho Bold"/>
              </a:rPr>
              <a:t>Thank you </a:t>
            </a:r>
          </a:p>
          <a:p>
            <a:pPr algn="l">
              <a:lnSpc>
                <a:spcPts val="18000"/>
              </a:lnSpc>
            </a:pPr>
            <a:endParaRPr lang="en-US" sz="15000" dirty="0">
              <a:solidFill>
                <a:srgbClr val="000000"/>
              </a:solidFill>
              <a:latin typeface="Gazpacho Bold"/>
              <a:ea typeface="Gazpacho Bold"/>
              <a:cs typeface="Gazpacho Bold"/>
              <a:sym typeface="Gazpacho Bold"/>
            </a:endParaRPr>
          </a:p>
        </p:txBody>
      </p:sp>
      <p:sp>
        <p:nvSpPr>
          <p:cNvPr id="10" name="TextBox 10"/>
          <p:cNvSpPr txBox="1"/>
          <p:nvPr/>
        </p:nvSpPr>
        <p:spPr>
          <a:xfrm>
            <a:off x="1033549" y="3956431"/>
            <a:ext cx="10412061" cy="4000500"/>
          </a:xfrm>
          <a:prstGeom prst="rect">
            <a:avLst/>
          </a:prstGeom>
        </p:spPr>
        <p:txBody>
          <a:bodyPr lIns="0" tIns="0" rIns="0" bIns="0" rtlCol="0" anchor="t">
            <a:spAutoFit/>
          </a:bodyPr>
          <a:lstStyle/>
          <a:p>
            <a:pPr algn="r">
              <a:lnSpc>
                <a:spcPts val="10560"/>
              </a:lnSpc>
            </a:pPr>
            <a:endParaRPr/>
          </a:p>
          <a:p>
            <a:pPr algn="l">
              <a:lnSpc>
                <a:spcPts val="10560"/>
              </a:lnSpc>
            </a:pPr>
            <a:r>
              <a:rPr lang="en-US" sz="8800">
                <a:solidFill>
                  <a:srgbClr val="000000"/>
                </a:solidFill>
                <a:latin typeface="Gazpacho Bold"/>
                <a:ea typeface="Gazpacho Bold"/>
                <a:cs typeface="Gazpacho Bold"/>
                <a:sym typeface="Gazpacho Bold"/>
              </a:rPr>
              <a:t>for learning to fail forward with us!</a:t>
            </a:r>
          </a:p>
        </p:txBody>
      </p:sp>
      <p:grpSp>
        <p:nvGrpSpPr>
          <p:cNvPr id="11" name="Group 11"/>
          <p:cNvGrpSpPr>
            <a:grpSpLocks noChangeAspect="1"/>
          </p:cNvGrpSpPr>
          <p:nvPr/>
        </p:nvGrpSpPr>
        <p:grpSpPr>
          <a:xfrm>
            <a:off x="755696" y="7628509"/>
            <a:ext cx="4679577" cy="726033"/>
            <a:chOff x="0" y="0"/>
            <a:chExt cx="6239436" cy="968044"/>
          </a:xfrm>
        </p:grpSpPr>
        <p:sp>
          <p:nvSpPr>
            <p:cNvPr id="12" name="Freeform 12" descr="A red lines in a black background  Description automatically generated"/>
            <p:cNvSpPr/>
            <p:nvPr/>
          </p:nvSpPr>
          <p:spPr>
            <a:xfrm>
              <a:off x="0" y="0"/>
              <a:ext cx="6239383" cy="967994"/>
            </a:xfrm>
            <a:custGeom>
              <a:avLst/>
              <a:gdLst/>
              <a:ahLst/>
              <a:cxnLst/>
              <a:rect l="l" t="t" r="r" b="b"/>
              <a:pathLst>
                <a:path w="6239383" h="967994">
                  <a:moveTo>
                    <a:pt x="0" y="0"/>
                  </a:moveTo>
                  <a:lnTo>
                    <a:pt x="6239383" y="0"/>
                  </a:lnTo>
                  <a:lnTo>
                    <a:pt x="6239383" y="967994"/>
                  </a:lnTo>
                  <a:lnTo>
                    <a:pt x="0" y="967994"/>
                  </a:lnTo>
                  <a:lnTo>
                    <a:pt x="0" y="0"/>
                  </a:lnTo>
                  <a:close/>
                </a:path>
              </a:pathLst>
            </a:custGeom>
            <a:blipFill>
              <a:blip r:embed="rId5"/>
              <a:stretch>
                <a:fillRect l="-14315" t="-372113" r="-13732" b="-353246"/>
              </a:stretch>
            </a:blipFill>
          </p:spPr>
          <p:txBody>
            <a:bodyPr/>
            <a:lstStyle/>
            <a:p>
              <a:endParaRPr lang="en-US"/>
            </a:p>
          </p:txBody>
        </p:sp>
      </p:grpSp>
      <p:grpSp>
        <p:nvGrpSpPr>
          <p:cNvPr id="13" name="Group 13"/>
          <p:cNvGrpSpPr>
            <a:grpSpLocks noChangeAspect="1"/>
          </p:cNvGrpSpPr>
          <p:nvPr/>
        </p:nvGrpSpPr>
        <p:grpSpPr>
          <a:xfrm rot="-2510875">
            <a:off x="9335402" y="5055043"/>
            <a:ext cx="1873283" cy="1426490"/>
            <a:chOff x="0" y="0"/>
            <a:chExt cx="2497711" cy="1901987"/>
          </a:xfrm>
        </p:grpSpPr>
        <p:sp>
          <p:nvSpPr>
            <p:cNvPr id="14" name="Freeform 14" descr="A red lines on a black background  Description automatically generated"/>
            <p:cNvSpPr/>
            <p:nvPr/>
          </p:nvSpPr>
          <p:spPr>
            <a:xfrm>
              <a:off x="0" y="0"/>
              <a:ext cx="2497709" cy="1901952"/>
            </a:xfrm>
            <a:custGeom>
              <a:avLst/>
              <a:gdLst/>
              <a:ahLst/>
              <a:cxnLst/>
              <a:rect l="l" t="t" r="r" b="b"/>
              <a:pathLst>
                <a:path w="2497709" h="1901952">
                  <a:moveTo>
                    <a:pt x="0" y="0"/>
                  </a:moveTo>
                  <a:lnTo>
                    <a:pt x="2497709" y="0"/>
                  </a:lnTo>
                  <a:lnTo>
                    <a:pt x="2497709" y="1901952"/>
                  </a:lnTo>
                  <a:lnTo>
                    <a:pt x="0" y="1901952"/>
                  </a:lnTo>
                  <a:lnTo>
                    <a:pt x="0" y="0"/>
                  </a:lnTo>
                  <a:close/>
                </a:path>
              </a:pathLst>
            </a:custGeom>
            <a:blipFill>
              <a:blip r:embed="rId6"/>
              <a:stretch>
                <a:fillRect l="-79664" t="-118533" r="-74683" b="-115485"/>
              </a:stretch>
            </a:blipFill>
          </p:spPr>
          <p:txBody>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2220744" y="3374861"/>
            <a:ext cx="14408804" cy="5883439"/>
            <a:chOff x="0" y="0"/>
            <a:chExt cx="19211739" cy="7844585"/>
          </a:xfrm>
        </p:grpSpPr>
        <p:sp>
          <p:nvSpPr>
            <p:cNvPr id="3" name="Freeform 3"/>
            <p:cNvSpPr/>
            <p:nvPr/>
          </p:nvSpPr>
          <p:spPr>
            <a:xfrm>
              <a:off x="0" y="0"/>
              <a:ext cx="19211798" cy="7844536"/>
            </a:xfrm>
            <a:custGeom>
              <a:avLst/>
              <a:gdLst/>
              <a:ahLst/>
              <a:cxnLst/>
              <a:rect l="l" t="t" r="r" b="b"/>
              <a:pathLst>
                <a:path w="19211798" h="7844536">
                  <a:moveTo>
                    <a:pt x="0" y="0"/>
                  </a:moveTo>
                  <a:lnTo>
                    <a:pt x="19211798" y="0"/>
                  </a:lnTo>
                  <a:lnTo>
                    <a:pt x="19211798" y="7844536"/>
                  </a:lnTo>
                  <a:lnTo>
                    <a:pt x="0" y="784453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66896" y="-158260"/>
            <a:ext cx="17371535" cy="2726817"/>
          </a:xfrm>
          <a:prstGeom prst="rect">
            <a:avLst/>
          </a:prstGeom>
        </p:spPr>
        <p:txBody>
          <a:bodyPr lIns="0" tIns="0" rIns="0" bIns="0" rtlCol="0" anchor="t">
            <a:spAutoFit/>
          </a:bodyPr>
          <a:lstStyle/>
          <a:p>
            <a:pPr algn="l">
              <a:lnSpc>
                <a:spcPts val="12277"/>
              </a:lnSpc>
            </a:pPr>
            <a:r>
              <a:rPr lang="en-US" sz="8770" b="1" spc="244">
                <a:solidFill>
                  <a:srgbClr val="133959"/>
                </a:solidFill>
                <a:latin typeface="Gazpacho Bold"/>
                <a:ea typeface="Gazpacho Bold"/>
                <a:cs typeface="Gazpacho Bold"/>
                <a:sym typeface="Gazpacho Bold"/>
              </a:rPr>
              <a:t>How did it go?</a:t>
            </a:r>
          </a:p>
          <a:p>
            <a:pPr algn="l">
              <a:lnSpc>
                <a:spcPts val="9478"/>
              </a:lnSpc>
            </a:pPr>
            <a:r>
              <a:rPr lang="en-US" sz="6770" spc="189">
                <a:solidFill>
                  <a:srgbClr val="133959"/>
                </a:solidFill>
                <a:latin typeface="Rubik"/>
                <a:ea typeface="Rubik"/>
                <a:cs typeface="Rubik"/>
                <a:sym typeface="Rubik"/>
              </a:rPr>
              <a:t>Answer the questions on your paper.</a:t>
            </a:r>
          </a:p>
        </p:txBody>
      </p:sp>
      <p:grpSp>
        <p:nvGrpSpPr>
          <p:cNvPr id="5" name="Group 5"/>
          <p:cNvGrpSpPr/>
          <p:nvPr/>
        </p:nvGrpSpPr>
        <p:grpSpPr>
          <a:xfrm>
            <a:off x="16061247" y="-342420"/>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7" name="Freeform 7"/>
          <p:cNvSpPr/>
          <p:nvPr/>
        </p:nvSpPr>
        <p:spPr>
          <a:xfrm>
            <a:off x="-697024" y="188433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3140</Words>
  <Application>Microsoft Office PowerPoint</Application>
  <PresentationFormat>Custom</PresentationFormat>
  <Paragraphs>396</Paragraphs>
  <Slides>88</Slides>
  <Notes>0</Notes>
  <HiddenSlides>0</HiddenSlides>
  <MMClips>4</MMClips>
  <ScaleCrop>false</ScaleCrop>
  <HeadingPairs>
    <vt:vector size="4" baseType="variant">
      <vt:variant>
        <vt:lpstr>Theme</vt:lpstr>
      </vt:variant>
      <vt:variant>
        <vt:i4>1</vt:i4>
      </vt:variant>
      <vt:variant>
        <vt:lpstr>Slide Titles</vt:lpstr>
      </vt:variant>
      <vt:variant>
        <vt:i4>88</vt:i4>
      </vt:variant>
    </vt:vector>
  </HeadingPairs>
  <TitlesOfParts>
    <vt:vector size="8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Shift-Failure-Powerpoint-Lesson-Package-Grades-5-to-8 FINAL Updated Nov 2025.pptx</dc:title>
  <cp:lastModifiedBy>Siobhan Oswald</cp:lastModifiedBy>
  <cp:revision>14</cp:revision>
  <dcterms:created xsi:type="dcterms:W3CDTF">2006-08-16T00:00:00Z</dcterms:created>
  <dcterms:modified xsi:type="dcterms:W3CDTF">2026-07-29T17:41:10Z</dcterms:modified>
  <dc:identifier>DAG5vQrhzCA</dc:identifier>
</cp:coreProperties>
</file>