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Lst>
  <p:sldSz cx="18288000" cy="10287000"/>
  <p:notesSz cx="6858000" cy="9144000"/>
  <p:embeddedFontLst>
    <p:embeddedFont>
      <p:font typeface="EB Garamond Bold" panose="00000800000000000000" pitchFamily="2" charset="0"/>
      <p:bold r:id="rId24"/>
    </p:embeddedFont>
    <p:embeddedFont>
      <p:font typeface="ITC Avant Garde Gothic" charset="0"/>
      <p:regular r:id="rId25"/>
      <p:bold r:id="rId26"/>
    </p:embeddedFont>
    <p:embeddedFont>
      <p:font typeface="ITC Avant Garde Gothic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AC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0F545-BD17-4C2C-B62A-9CDF5843531C}" v="23" dt="2024-04-15T21:05:40.5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90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8.png"/><Relationship Id="rId7"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forms.office.com/r/0NVCD5z76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hyperlink" Target="https://forms.office.com/r/0NVCD5z76t" TargetMode="External"/><Relationship Id="rId3" Type="http://schemas.openxmlformats.org/officeDocument/2006/relationships/image" Target="../media/image9.png"/><Relationship Id="rId7"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34.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hyperlink" Target="https://forms.office.com/pages/responsepage.aspx?id=n4z8LNshAkua-VRe55P23QhoyE637TNCqCvQXzDAnYZUMjFONzhPR0wxM0dDMkdDM1JZTEpHMjZSRS4u" TargetMode="External"/><Relationship Id="rId1" Type="http://schemas.openxmlformats.org/officeDocument/2006/relationships/slideLayout" Target="../slideLayouts/slideLayout7.xml"/><Relationship Id="rId6" Type="http://schemas.openxmlformats.org/officeDocument/2006/relationships/hyperlink" Target="https://forms.office.com/r/0NVCD5z76t" TargetMode="External"/><Relationship Id="rId5" Type="http://schemas.openxmlformats.org/officeDocument/2006/relationships/image" Target="../media/image16.svg"/><Relationship Id="rId10" Type="http://schemas.openxmlformats.org/officeDocument/2006/relationships/image" Target="../media/image19.png"/><Relationship Id="rId4" Type="http://schemas.openxmlformats.org/officeDocument/2006/relationships/image" Target="../media/image9.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F0085"/>
        </a:solidFill>
        <a:effectLst/>
      </p:bgPr>
    </p:bg>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4087547" y="7853256"/>
            <a:ext cx="10112903" cy="2131159"/>
          </a:xfrm>
          <a:custGeom>
            <a:avLst/>
            <a:gdLst/>
            <a:ahLst/>
            <a:cxnLst/>
            <a:rect l="l" t="t" r="r" b="b"/>
            <a:pathLst>
              <a:path w="10112903" h="2283559">
                <a:moveTo>
                  <a:pt x="0" y="0"/>
                </a:moveTo>
                <a:lnTo>
                  <a:pt x="10112903" y="0"/>
                </a:lnTo>
                <a:lnTo>
                  <a:pt x="10112903" y="2283558"/>
                </a:lnTo>
                <a:lnTo>
                  <a:pt x="0" y="2283558"/>
                </a:lnTo>
                <a:lnTo>
                  <a:pt x="0" y="0"/>
                </a:lnTo>
                <a:close/>
              </a:path>
            </a:pathLst>
          </a:custGeom>
          <a:blipFill>
            <a:blip r:embed="rId2"/>
            <a:stretch>
              <a:fillRect b="-7151"/>
            </a:stretch>
          </a:blipFill>
        </p:spPr>
        <p:txBody>
          <a:bodyPr/>
          <a:lstStyle/>
          <a:p>
            <a:endParaRPr lang="en-US"/>
          </a:p>
        </p:txBody>
      </p:sp>
      <p:sp>
        <p:nvSpPr>
          <p:cNvPr id="4" name="Freeform 4"/>
          <p:cNvSpPr>
            <a:spLocks noGrp="1" noRot="1" noMove="1" noResize="1" noEditPoints="1" noAdjustHandles="1" noChangeArrowheads="1" noChangeShapeType="1"/>
          </p:cNvSpPr>
          <p:nvPr/>
        </p:nvSpPr>
        <p:spPr>
          <a:xfrm>
            <a:off x="0" y="0"/>
            <a:ext cx="4391138" cy="2640853"/>
          </a:xfrm>
          <a:custGeom>
            <a:avLst/>
            <a:gdLst/>
            <a:ahLst/>
            <a:cxnLst/>
            <a:rect l="l" t="t" r="r" b="b"/>
            <a:pathLst>
              <a:path w="4391138" h="2640853">
                <a:moveTo>
                  <a:pt x="0" y="0"/>
                </a:moveTo>
                <a:lnTo>
                  <a:pt x="4391138" y="0"/>
                </a:lnTo>
                <a:lnTo>
                  <a:pt x="4391138" y="2640853"/>
                </a:lnTo>
                <a:lnTo>
                  <a:pt x="0" y="2640853"/>
                </a:lnTo>
                <a:lnTo>
                  <a:pt x="0" y="0"/>
                </a:lnTo>
                <a:close/>
              </a:path>
            </a:pathLst>
          </a:custGeom>
          <a:blipFill>
            <a:blip r:embed="rId3"/>
            <a:stretch>
              <a:fillRect r="-5383"/>
            </a:stretch>
          </a:blipFill>
        </p:spPr>
        <p:txBody>
          <a:bodyPr/>
          <a:lstStyle/>
          <a:p>
            <a:endParaRPr lang="en-US"/>
          </a:p>
        </p:txBody>
      </p:sp>
      <p:pic>
        <p:nvPicPr>
          <p:cNvPr id="6" name="Picture 5">
            <a:extLst>
              <a:ext uri="{FF2B5EF4-FFF2-40B4-BE49-F238E27FC236}">
                <a16:creationId xmlns:a16="http://schemas.microsoft.com/office/drawing/2014/main" id="{D6EC4E4F-7154-535F-E018-33AE35E287C0}"/>
              </a:ext>
            </a:extLst>
          </p:cNvPr>
          <p:cNvPicPr>
            <a:picLocks noGrp="1" noRot="1" noChangeAspect="1" noMove="1" noResize="1" noEditPoints="1" noAdjustHandles="1" noChangeArrowheads="1" noChangeShapeType="1" noCrop="1"/>
          </p:cNvPicPr>
          <p:nvPr/>
        </p:nvPicPr>
        <p:blipFill>
          <a:blip r:embed="rId4"/>
          <a:stretch>
            <a:fillRect/>
          </a:stretch>
        </p:blipFill>
        <p:spPr>
          <a:xfrm>
            <a:off x="5353049" y="302585"/>
            <a:ext cx="7581900" cy="77914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028700" y="0"/>
            <a:ext cx="1498870" cy="1432051"/>
          </a:xfrm>
          <a:custGeom>
            <a:avLst/>
            <a:gdLst/>
            <a:ahLst/>
            <a:cxnLst/>
            <a:rect l="l" t="t" r="r" b="b"/>
            <a:pathLst>
              <a:path w="1498870" h="1432051">
                <a:moveTo>
                  <a:pt x="0" y="0"/>
                </a:moveTo>
                <a:lnTo>
                  <a:pt x="1498870" y="0"/>
                </a:lnTo>
                <a:lnTo>
                  <a:pt x="1498870" y="1432051"/>
                </a:lnTo>
                <a:lnTo>
                  <a:pt x="0" y="1432051"/>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281890" y="2445511"/>
            <a:ext cx="9748785" cy="5485150"/>
          </a:xfrm>
          <a:custGeom>
            <a:avLst/>
            <a:gdLst/>
            <a:ahLst/>
            <a:cxnLst/>
            <a:rect l="l" t="t" r="r" b="b"/>
            <a:pathLst>
              <a:path w="9748785" h="5485150">
                <a:moveTo>
                  <a:pt x="0" y="0"/>
                </a:moveTo>
                <a:lnTo>
                  <a:pt x="9748785" y="0"/>
                </a:lnTo>
                <a:lnTo>
                  <a:pt x="9748785" y="5485151"/>
                </a:lnTo>
                <a:lnTo>
                  <a:pt x="0" y="5485151"/>
                </a:lnTo>
                <a:lnTo>
                  <a:pt x="0" y="0"/>
                </a:lnTo>
                <a:close/>
              </a:path>
            </a:pathLst>
          </a:custGeom>
          <a:blipFill>
            <a:blip r:embed="rId5"/>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0344294" y="2445511"/>
            <a:ext cx="7255890" cy="6292281"/>
          </a:xfrm>
          <a:custGeom>
            <a:avLst/>
            <a:gdLst/>
            <a:ahLst/>
            <a:cxnLst/>
            <a:rect l="l" t="t" r="r" b="b"/>
            <a:pathLst>
              <a:path w="7255890" h="6292281">
                <a:moveTo>
                  <a:pt x="0" y="0"/>
                </a:moveTo>
                <a:lnTo>
                  <a:pt x="7255890" y="0"/>
                </a:lnTo>
                <a:lnTo>
                  <a:pt x="7255890" y="6292282"/>
                </a:lnTo>
                <a:lnTo>
                  <a:pt x="0" y="6292282"/>
                </a:lnTo>
                <a:lnTo>
                  <a:pt x="0" y="0"/>
                </a:lnTo>
                <a:close/>
              </a:path>
            </a:pathLst>
          </a:custGeom>
          <a:blipFill>
            <a:blip r:embed="rId6"/>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16135341" y="8042935"/>
            <a:ext cx="2152660" cy="2244065"/>
          </a:xfrm>
          <a:custGeom>
            <a:avLst/>
            <a:gdLst/>
            <a:ahLst/>
            <a:cxnLst/>
            <a:rect l="l" t="t" r="r" b="b"/>
            <a:pathLst>
              <a:path w="3784369" h="3615663">
                <a:moveTo>
                  <a:pt x="0" y="0"/>
                </a:moveTo>
                <a:lnTo>
                  <a:pt x="3784369" y="0"/>
                </a:lnTo>
                <a:lnTo>
                  <a:pt x="3784369" y="3615663"/>
                </a:lnTo>
                <a:lnTo>
                  <a:pt x="0" y="3615663"/>
                </a:lnTo>
                <a:lnTo>
                  <a:pt x="0" y="0"/>
                </a:lnTo>
                <a:close/>
              </a:path>
            </a:pathLst>
          </a:custGeom>
          <a:blipFill>
            <a:blip r:embed="rId7"/>
            <a:stretch>
              <a:fillRect t="1" r="-75800" b="-61122"/>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2527570" y="1507098"/>
            <a:ext cx="3673673"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MENTAL HEALTH</a:t>
            </a:r>
          </a:p>
        </p:txBody>
      </p:sp>
      <p:sp>
        <p:nvSpPr>
          <p:cNvPr id="13" name="TextBox 13"/>
          <p:cNvSpPr txBox="1">
            <a:spLocks noGrp="1" noRot="1" noMove="1" noResize="1" noEditPoints="1" noAdjustHandles="1" noChangeArrowheads="1" noChangeShapeType="1"/>
          </p:cNvSpPr>
          <p:nvPr/>
        </p:nvSpPr>
        <p:spPr>
          <a:xfrm>
            <a:off x="9717056" y="1507098"/>
            <a:ext cx="7883128" cy="737235"/>
          </a:xfrm>
          <a:prstGeom prst="rect">
            <a:avLst/>
          </a:prstGeom>
        </p:spPr>
        <p:txBody>
          <a:bodyPr lIns="0" tIns="0" rIns="0" bIns="0" rtlCol="0" anchor="t">
            <a:spAutoFit/>
          </a:bodyPr>
          <a:lstStyle/>
          <a:p>
            <a:pPr algn="ctr">
              <a:lnSpc>
                <a:spcPts val="5040"/>
              </a:lnSpc>
            </a:pPr>
            <a:r>
              <a:rPr lang="en-US" sz="3600" dirty="0">
                <a:solidFill>
                  <a:srgbClr val="02AC8B"/>
                </a:solidFill>
                <a:latin typeface="ITC Avant Garde Gothic Bold"/>
              </a:rPr>
              <a:t>ENVIRONMENTAL/CONSERVATION</a:t>
            </a:r>
          </a:p>
        </p:txBody>
      </p:sp>
      <p:sp>
        <p:nvSpPr>
          <p:cNvPr id="14" name="Freeform 2">
            <a:extLst>
              <a:ext uri="{FF2B5EF4-FFF2-40B4-BE49-F238E27FC236}">
                <a16:creationId xmlns:a16="http://schemas.microsoft.com/office/drawing/2014/main" id="{FC4A030B-C32C-9260-CF38-15267A0E8180}"/>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8"/>
            <a:stretch>
              <a:fillRect l="-46386" t="-26150" b="1"/>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028700" y="0"/>
            <a:ext cx="1498870" cy="1432051"/>
          </a:xfrm>
          <a:custGeom>
            <a:avLst/>
            <a:gdLst/>
            <a:ahLst/>
            <a:cxnLst/>
            <a:rect l="l" t="t" r="r" b="b"/>
            <a:pathLst>
              <a:path w="1498870" h="1432051">
                <a:moveTo>
                  <a:pt x="0" y="0"/>
                </a:moveTo>
                <a:lnTo>
                  <a:pt x="1498870" y="0"/>
                </a:lnTo>
                <a:lnTo>
                  <a:pt x="1498870" y="1432051"/>
                </a:lnTo>
                <a:lnTo>
                  <a:pt x="0" y="1432051"/>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028700" y="2452667"/>
            <a:ext cx="6747944" cy="3787815"/>
          </a:xfrm>
          <a:custGeom>
            <a:avLst/>
            <a:gdLst/>
            <a:ahLst/>
            <a:cxnLst/>
            <a:rect l="l" t="t" r="r" b="b"/>
            <a:pathLst>
              <a:path w="6747944" h="3787815">
                <a:moveTo>
                  <a:pt x="0" y="0"/>
                </a:moveTo>
                <a:lnTo>
                  <a:pt x="6747944" y="0"/>
                </a:lnTo>
                <a:lnTo>
                  <a:pt x="6747944" y="3787816"/>
                </a:lnTo>
                <a:lnTo>
                  <a:pt x="0" y="3787816"/>
                </a:lnTo>
                <a:lnTo>
                  <a:pt x="0" y="0"/>
                </a:lnTo>
                <a:close/>
              </a:path>
            </a:pathLst>
          </a:custGeom>
          <a:blipFill>
            <a:blip r:embed="rId5"/>
            <a:stretch>
              <a:fillRect/>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9144000" y="2452667"/>
            <a:ext cx="8798018" cy="5116386"/>
          </a:xfrm>
          <a:custGeom>
            <a:avLst/>
            <a:gdLst/>
            <a:ahLst/>
            <a:cxnLst/>
            <a:rect l="l" t="t" r="r" b="b"/>
            <a:pathLst>
              <a:path w="8798018" h="5116386">
                <a:moveTo>
                  <a:pt x="0" y="0"/>
                </a:moveTo>
                <a:lnTo>
                  <a:pt x="8798018" y="0"/>
                </a:lnTo>
                <a:lnTo>
                  <a:pt x="8798018" y="5116387"/>
                </a:lnTo>
                <a:lnTo>
                  <a:pt x="0" y="5116387"/>
                </a:lnTo>
                <a:lnTo>
                  <a:pt x="0" y="0"/>
                </a:lnTo>
                <a:close/>
              </a:path>
            </a:pathLst>
          </a:custGeom>
          <a:blipFill>
            <a:blip r:embed="rId6"/>
            <a:stretch>
              <a:fillRect/>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1660365" y="1435053"/>
            <a:ext cx="5484614"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STEM AND INNOVATION</a:t>
            </a:r>
          </a:p>
        </p:txBody>
      </p:sp>
      <p:sp>
        <p:nvSpPr>
          <p:cNvPr id="13" name="TextBox 13"/>
          <p:cNvSpPr txBox="1">
            <a:spLocks noGrp="1" noRot="1" noMove="1" noResize="1" noEditPoints="1" noAdjustHandles="1" noChangeArrowheads="1" noChangeShapeType="1"/>
          </p:cNvSpPr>
          <p:nvPr/>
        </p:nvSpPr>
        <p:spPr>
          <a:xfrm>
            <a:off x="10516672" y="1435053"/>
            <a:ext cx="4819352"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FINANCIAL LITERACY</a:t>
            </a:r>
          </a:p>
        </p:txBody>
      </p:sp>
      <p:sp>
        <p:nvSpPr>
          <p:cNvPr id="14" name="Freeform 2">
            <a:extLst>
              <a:ext uri="{FF2B5EF4-FFF2-40B4-BE49-F238E27FC236}">
                <a16:creationId xmlns:a16="http://schemas.microsoft.com/office/drawing/2014/main" id="{67A001FF-E070-157E-132F-3C29DC8F3FE2}"/>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7"/>
            <a:stretch>
              <a:fillRect l="-46386" t="-26150" b="1"/>
            </a:stretch>
          </a:blipFill>
        </p:spPr>
        <p:txBody>
          <a:bodyPr/>
          <a:lstStyle/>
          <a:p>
            <a:endParaRPr lang="en-US"/>
          </a:p>
        </p:txBody>
      </p:sp>
      <p:sp>
        <p:nvSpPr>
          <p:cNvPr id="15" name="Freeform 11">
            <a:extLst>
              <a:ext uri="{FF2B5EF4-FFF2-40B4-BE49-F238E27FC236}">
                <a16:creationId xmlns:a16="http://schemas.microsoft.com/office/drawing/2014/main" id="{5E43D15B-72DF-9B5F-6F80-9F780441119B}"/>
              </a:ext>
            </a:extLst>
          </p:cNvPr>
          <p:cNvSpPr>
            <a:spLocks noGrp="1" noRot="1" noMove="1" noResize="1" noEditPoints="1" noAdjustHandles="1" noChangeArrowheads="1" noChangeShapeType="1"/>
          </p:cNvSpPr>
          <p:nvPr/>
        </p:nvSpPr>
        <p:spPr>
          <a:xfrm>
            <a:off x="16135341" y="8042935"/>
            <a:ext cx="2152660" cy="2244065"/>
          </a:xfrm>
          <a:custGeom>
            <a:avLst/>
            <a:gdLst/>
            <a:ahLst/>
            <a:cxnLst/>
            <a:rect l="l" t="t" r="r" b="b"/>
            <a:pathLst>
              <a:path w="3784369" h="3615663">
                <a:moveTo>
                  <a:pt x="0" y="0"/>
                </a:moveTo>
                <a:lnTo>
                  <a:pt x="3784369" y="0"/>
                </a:lnTo>
                <a:lnTo>
                  <a:pt x="3784369" y="3615663"/>
                </a:lnTo>
                <a:lnTo>
                  <a:pt x="0" y="3615663"/>
                </a:lnTo>
                <a:lnTo>
                  <a:pt x="0" y="0"/>
                </a:lnTo>
                <a:close/>
              </a:path>
            </a:pathLst>
          </a:custGeom>
          <a:blipFill>
            <a:blip r:embed="rId8"/>
            <a:stretch>
              <a:fillRect t="1" r="-75800" b="-61122"/>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0" y="0"/>
            <a:ext cx="1045433" cy="963536"/>
          </a:xfrm>
          <a:custGeom>
            <a:avLst/>
            <a:gdLst/>
            <a:ahLst/>
            <a:cxnLst/>
            <a:rect l="l" t="t" r="r" b="b"/>
            <a:pathLst>
              <a:path w="2090867" h="1997658">
                <a:moveTo>
                  <a:pt x="0" y="0"/>
                </a:moveTo>
                <a:lnTo>
                  <a:pt x="2090868" y="0"/>
                </a:lnTo>
                <a:lnTo>
                  <a:pt x="2090868" y="1997658"/>
                </a:lnTo>
                <a:lnTo>
                  <a:pt x="0" y="1997658"/>
                </a:lnTo>
                <a:lnTo>
                  <a:pt x="0" y="0"/>
                </a:lnTo>
                <a:close/>
              </a:path>
            </a:pathLst>
          </a:custGeom>
          <a:blipFill>
            <a:blip r:embed="rId2"/>
            <a:stretch>
              <a:fillRect l="-100000" t="-107326"/>
            </a:stretch>
          </a:blipFill>
        </p:spPr>
        <p:txBody>
          <a:bodyPr/>
          <a:lstStyle/>
          <a:p>
            <a:endParaRPr lang="en-US"/>
          </a:p>
        </p:txBody>
      </p:sp>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256720" y="1236903"/>
            <a:ext cx="15326021" cy="4686408"/>
          </a:xfrm>
          <a:custGeom>
            <a:avLst/>
            <a:gdLst/>
            <a:ahLst/>
            <a:cxnLst/>
            <a:rect l="l" t="t" r="r" b="b"/>
            <a:pathLst>
              <a:path w="15326021" h="4686408">
                <a:moveTo>
                  <a:pt x="0" y="0"/>
                </a:moveTo>
                <a:lnTo>
                  <a:pt x="15326021" y="0"/>
                </a:lnTo>
                <a:lnTo>
                  <a:pt x="15326021" y="4686408"/>
                </a:lnTo>
                <a:lnTo>
                  <a:pt x="0" y="4686408"/>
                </a:lnTo>
                <a:lnTo>
                  <a:pt x="0" y="0"/>
                </a:lnTo>
                <a:close/>
              </a:path>
            </a:pathLst>
          </a:custGeom>
          <a:blipFill>
            <a:blip r:embed="rId5"/>
            <a:stretch>
              <a:fillRect t="-2332" b="-2332"/>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13645396" y="4599139"/>
            <a:ext cx="4377363" cy="5297306"/>
          </a:xfrm>
          <a:custGeom>
            <a:avLst/>
            <a:gdLst/>
            <a:ahLst/>
            <a:cxnLst/>
            <a:rect l="l" t="t" r="r" b="b"/>
            <a:pathLst>
              <a:path w="4377363" h="5297306">
                <a:moveTo>
                  <a:pt x="0" y="0"/>
                </a:moveTo>
                <a:lnTo>
                  <a:pt x="4377363" y="0"/>
                </a:lnTo>
                <a:lnTo>
                  <a:pt x="4377363" y="5297306"/>
                </a:lnTo>
                <a:lnTo>
                  <a:pt x="0" y="5297306"/>
                </a:lnTo>
                <a:lnTo>
                  <a:pt x="0" y="0"/>
                </a:lnTo>
                <a:close/>
              </a:path>
            </a:pathLst>
          </a:custGeom>
          <a:blipFill>
            <a:blip r:embed="rId6"/>
            <a:stretch>
              <a:fillRect l="-5484" t="-2517" r="-156875" b="-4531"/>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0" y="7649840"/>
            <a:ext cx="3166101" cy="2637160"/>
          </a:xfrm>
          <a:custGeom>
            <a:avLst/>
            <a:gdLst/>
            <a:ahLst/>
            <a:cxnLst/>
            <a:rect l="l" t="t" r="r" b="b"/>
            <a:pathLst>
              <a:path w="4274803" h="4084234">
                <a:moveTo>
                  <a:pt x="0" y="0"/>
                </a:moveTo>
                <a:lnTo>
                  <a:pt x="4274804" y="0"/>
                </a:lnTo>
                <a:lnTo>
                  <a:pt x="4274804" y="4084234"/>
                </a:lnTo>
                <a:lnTo>
                  <a:pt x="0" y="4084234"/>
                </a:lnTo>
                <a:lnTo>
                  <a:pt x="0" y="0"/>
                </a:lnTo>
                <a:close/>
              </a:path>
            </a:pathLst>
          </a:custGeom>
          <a:blipFill>
            <a:blip r:embed="rId7"/>
            <a:stretch>
              <a:fillRect l="-35018" b="-54872"/>
            </a:stretch>
          </a:blipFill>
        </p:spPr>
        <p:txBody>
          <a:bodyPr/>
          <a:lstStyle/>
          <a:p>
            <a:endParaRPr lang="en-US"/>
          </a:p>
        </p:txBody>
      </p:sp>
      <p:sp>
        <p:nvSpPr>
          <p:cNvPr id="11" name="Freeform 11"/>
          <p:cNvSpPr>
            <a:spLocks noGrp="1" noRot="1" noMove="1" noResize="1" noEditPoints="1" noAdjustHandles="1" noChangeArrowheads="1" noChangeShapeType="1"/>
          </p:cNvSpPr>
          <p:nvPr/>
        </p:nvSpPr>
        <p:spPr>
          <a:xfrm>
            <a:off x="2541714" y="8730143"/>
            <a:ext cx="1629500" cy="1556857"/>
          </a:xfrm>
          <a:custGeom>
            <a:avLst/>
            <a:gdLst/>
            <a:ahLst/>
            <a:cxnLst/>
            <a:rect l="l" t="t" r="r" b="b"/>
            <a:pathLst>
              <a:path w="1629500" h="1556857">
                <a:moveTo>
                  <a:pt x="0" y="0"/>
                </a:moveTo>
                <a:lnTo>
                  <a:pt x="1629499" y="0"/>
                </a:lnTo>
                <a:lnTo>
                  <a:pt x="1629499" y="1556857"/>
                </a:lnTo>
                <a:lnTo>
                  <a:pt x="0" y="1556857"/>
                </a:lnTo>
                <a:lnTo>
                  <a:pt x="0" y="0"/>
                </a:lnTo>
                <a:close/>
              </a:path>
            </a:pathLst>
          </a:custGeom>
          <a:blipFill>
            <a:blip r:embed="rId8"/>
            <a:stretch>
              <a:fillRect/>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345981" y="402514"/>
            <a:ext cx="4825943" cy="597471"/>
          </a:xfrm>
          <a:prstGeom prst="rect">
            <a:avLst/>
          </a:prstGeom>
        </p:spPr>
        <p:txBody>
          <a:bodyPr wrap="square" lIns="0" tIns="0" rIns="0" bIns="0" rtlCol="0" anchor="t">
            <a:spAutoFit/>
          </a:bodyPr>
          <a:lstStyle/>
          <a:p>
            <a:pPr algn="ctr">
              <a:lnSpc>
                <a:spcPts val="5040"/>
              </a:lnSpc>
            </a:pPr>
            <a:r>
              <a:rPr lang="en-US" sz="3600" dirty="0">
                <a:solidFill>
                  <a:srgbClr val="02AC8B"/>
                </a:solidFill>
                <a:latin typeface="ITC Avant Garde Gothic Bold"/>
              </a:rPr>
              <a:t>FOOD SECURITY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3"/>
            <a:stretch>
              <a:fillRect/>
            </a:stretch>
          </a:blipFill>
        </p:spPr>
        <p:txBody>
          <a:bodyPr/>
          <a:lstStyle/>
          <a:p>
            <a:endParaRPr lang="en-US"/>
          </a:p>
        </p:txBody>
      </p:sp>
      <p:sp>
        <p:nvSpPr>
          <p:cNvPr id="7" name="Freeform 7"/>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4"/>
            <a:stretch>
              <a:fillRect l="-47484" t="-34980"/>
            </a:stretch>
          </a:blipFill>
        </p:spPr>
        <p:txBody>
          <a:bodyPr/>
          <a:lstStyle/>
          <a:p>
            <a:endParaRPr lang="en-US"/>
          </a:p>
        </p:txBody>
      </p:sp>
      <p:sp>
        <p:nvSpPr>
          <p:cNvPr id="8" name="TextBox 8"/>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01</a:t>
            </a:r>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321788" y="3056615"/>
            <a:ext cx="18569330" cy="6524072"/>
          </a:xfrm>
          <a:prstGeom prst="rect">
            <a:avLst/>
          </a:prstGeom>
        </p:spPr>
        <p:txBody>
          <a:bodyPr lIns="0" tIns="0" rIns="0" bIns="0" rtlCol="0" anchor="t">
            <a:spAutoFit/>
          </a:bodyPr>
          <a:lstStyle/>
          <a:p>
            <a:pPr>
              <a:lnSpc>
                <a:spcPts val="6330"/>
              </a:lnSpc>
            </a:pPr>
            <a:r>
              <a:rPr lang="en-US" sz="4521">
                <a:solidFill>
                  <a:srgbClr val="000000"/>
                </a:solidFill>
                <a:latin typeface="ITC Avant Garde Gothic"/>
              </a:rPr>
              <a:t>What local issues are you passionate about?</a:t>
            </a:r>
          </a:p>
          <a:p>
            <a:pPr>
              <a:lnSpc>
                <a:spcPts val="6330"/>
              </a:lnSpc>
            </a:pPr>
            <a:endParaRPr lang="en-US" sz="4521">
              <a:solidFill>
                <a:srgbClr val="000000"/>
              </a:solidFill>
              <a:latin typeface="ITC Avant Garde Gothic"/>
            </a:endParaRPr>
          </a:p>
          <a:p>
            <a:pPr algn="ctr">
              <a:lnSpc>
                <a:spcPts val="6330"/>
              </a:lnSpc>
            </a:pPr>
            <a:endParaRPr lang="en-US" sz="4521">
              <a:solidFill>
                <a:srgbClr val="000000"/>
              </a:solidFill>
              <a:latin typeface="ITC Avant Garde Gothic"/>
            </a:endParaRPr>
          </a:p>
          <a:p>
            <a:pPr>
              <a:lnSpc>
                <a:spcPts val="6330"/>
              </a:lnSpc>
            </a:pPr>
            <a:r>
              <a:rPr lang="en-US" sz="4521">
                <a:solidFill>
                  <a:srgbClr val="000000"/>
                </a:solidFill>
                <a:latin typeface="ITC Avant Garde Gothic"/>
              </a:rPr>
              <a:t>What local organizations would you like to volunteer for?</a:t>
            </a:r>
          </a:p>
          <a:p>
            <a:pPr>
              <a:lnSpc>
                <a:spcPts val="6330"/>
              </a:lnSpc>
            </a:pPr>
            <a:endParaRPr lang="en-US" sz="4521">
              <a:solidFill>
                <a:srgbClr val="000000"/>
              </a:solidFill>
              <a:latin typeface="ITC Avant Garde Gothic"/>
            </a:endParaRPr>
          </a:p>
          <a:p>
            <a:pPr>
              <a:lnSpc>
                <a:spcPts val="6330"/>
              </a:lnSpc>
            </a:pPr>
            <a:endParaRPr lang="en-US" sz="4521">
              <a:solidFill>
                <a:srgbClr val="000000"/>
              </a:solidFill>
              <a:latin typeface="ITC Avant Garde Gothic"/>
            </a:endParaRPr>
          </a:p>
          <a:p>
            <a:pPr>
              <a:lnSpc>
                <a:spcPts val="6330"/>
              </a:lnSpc>
            </a:pPr>
            <a:r>
              <a:rPr lang="en-US" sz="4521">
                <a:solidFill>
                  <a:srgbClr val="000000"/>
                </a:solidFill>
                <a:latin typeface="ITC Avant Garde Gothic"/>
              </a:rPr>
              <a:t>What value would you bring to an organization as a volunteer? </a:t>
            </a:r>
          </a:p>
          <a:p>
            <a:pPr>
              <a:lnSpc>
                <a:spcPts val="6330"/>
              </a:lnSpc>
            </a:pPr>
            <a:endParaRPr lang="en-US" sz="4521">
              <a:solidFill>
                <a:srgbClr val="000000"/>
              </a:solidFill>
              <a:latin typeface="ITC Avant Garde Gothic"/>
            </a:endParaRPr>
          </a:p>
        </p:txBody>
      </p:sp>
      <p:sp>
        <p:nvSpPr>
          <p:cNvPr id="11" name="TextBox 11"/>
          <p:cNvSpPr txBox="1"/>
          <p:nvPr/>
        </p:nvSpPr>
        <p:spPr>
          <a:xfrm>
            <a:off x="321788" y="2090780"/>
            <a:ext cx="6109476"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WHAT DID YOU LEARN?</a:t>
            </a:r>
          </a:p>
        </p:txBody>
      </p:sp>
      <p:sp>
        <p:nvSpPr>
          <p:cNvPr id="12" name="TextBox 13">
            <a:extLst>
              <a:ext uri="{FF2B5EF4-FFF2-40B4-BE49-F238E27FC236}">
                <a16:creationId xmlns:a16="http://schemas.microsoft.com/office/drawing/2014/main" id="{4E9F847B-7428-2D40-4469-694C42907257}"/>
              </a:ext>
            </a:extLst>
          </p:cNvPr>
          <p:cNvSpPr txBox="1"/>
          <p:nvPr/>
        </p:nvSpPr>
        <p:spPr>
          <a:xfrm>
            <a:off x="3615087" y="790062"/>
            <a:ext cx="5837684" cy="595804"/>
          </a:xfrm>
          <a:prstGeom prst="rect">
            <a:avLst/>
          </a:prstGeom>
        </p:spPr>
        <p:txBody>
          <a:bodyPr wrap="square" lIns="0" tIns="0" rIns="0" bIns="0" rtlCol="0" anchor="t">
            <a:spAutoFit/>
          </a:bodyPr>
          <a:lstStyle/>
          <a:p>
            <a:pPr algn="ctr">
              <a:lnSpc>
                <a:spcPts val="5040"/>
              </a:lnSpc>
            </a:pPr>
            <a:r>
              <a:rPr lang="en-US" sz="3600" dirty="0">
                <a:solidFill>
                  <a:srgbClr val="000000"/>
                </a:solidFill>
                <a:latin typeface="ITC Avant Garde Gothic"/>
              </a:rPr>
              <a:t>investigate and learn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3DD4CA9C-C62E-57A4-01F3-300E2D6F39A7}"/>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01</a:t>
            </a:r>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321788" y="1628788"/>
            <a:ext cx="9314015"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NOW ZONE IN ON YOUR COMMUNITY!</a:t>
            </a:r>
          </a:p>
        </p:txBody>
      </p:sp>
      <p:sp>
        <p:nvSpPr>
          <p:cNvPr id="11" name="TextBox 11"/>
          <p:cNvSpPr txBox="1"/>
          <p:nvPr/>
        </p:nvSpPr>
        <p:spPr>
          <a:xfrm>
            <a:off x="321788" y="2449305"/>
            <a:ext cx="18263807" cy="848251"/>
          </a:xfrm>
          <a:prstGeom prst="rect">
            <a:avLst/>
          </a:prstGeom>
        </p:spPr>
        <p:txBody>
          <a:bodyPr lIns="0" tIns="0" rIns="0" bIns="0" rtlCol="0" anchor="t">
            <a:spAutoFit/>
          </a:bodyPr>
          <a:lstStyle/>
          <a:p>
            <a:pPr>
              <a:lnSpc>
                <a:spcPts val="2931"/>
              </a:lnSpc>
            </a:pPr>
            <a:r>
              <a:rPr lang="en-US" sz="2902" dirty="0">
                <a:solidFill>
                  <a:srgbClr val="000000"/>
                </a:solidFill>
                <a:latin typeface="ITC Avant Garde Gothic"/>
              </a:rPr>
              <a:t>Learn about the issues in your own backyard by taking a walk around your neighborhood and mapping out the issues.</a:t>
            </a:r>
          </a:p>
        </p:txBody>
      </p:sp>
      <p:sp>
        <p:nvSpPr>
          <p:cNvPr id="12" name="TextBox 12"/>
          <p:cNvSpPr txBox="1"/>
          <p:nvPr/>
        </p:nvSpPr>
        <p:spPr>
          <a:xfrm>
            <a:off x="333885" y="3420166"/>
            <a:ext cx="17620230" cy="7324172"/>
          </a:xfrm>
          <a:prstGeom prst="rect">
            <a:avLst/>
          </a:prstGeom>
        </p:spPr>
        <p:txBody>
          <a:bodyPr lIns="0" tIns="0" rIns="0" bIns="0" rtlCol="0" anchor="t">
            <a:spAutoFit/>
          </a:bodyPr>
          <a:lstStyle/>
          <a:p>
            <a:pPr>
              <a:lnSpc>
                <a:spcPts val="6330"/>
              </a:lnSpc>
            </a:pPr>
            <a:r>
              <a:rPr lang="en-US" sz="3600" dirty="0">
                <a:solidFill>
                  <a:srgbClr val="000000"/>
                </a:solidFill>
                <a:latin typeface="ITC Avant Garde Gothic"/>
              </a:rPr>
              <a:t>What social issues are apparent in your community?</a:t>
            </a:r>
          </a:p>
          <a:p>
            <a:pPr algn="ctr">
              <a:lnSpc>
                <a:spcPts val="6330"/>
              </a:lnSpc>
            </a:pPr>
            <a:endParaRPr lang="en-US" sz="3600" dirty="0">
              <a:solidFill>
                <a:srgbClr val="000000"/>
              </a:solidFill>
              <a:latin typeface="ITC Avant Garde Gothic"/>
            </a:endParaRPr>
          </a:p>
          <a:p>
            <a:pPr>
              <a:lnSpc>
                <a:spcPts val="6330"/>
              </a:lnSpc>
            </a:pPr>
            <a:r>
              <a:rPr lang="en-US" sz="3600" dirty="0">
                <a:solidFill>
                  <a:srgbClr val="000000"/>
                </a:solidFill>
                <a:latin typeface="ITC Avant Garde Gothic"/>
              </a:rPr>
              <a:t>What issues were you most surprised by?</a:t>
            </a:r>
          </a:p>
          <a:p>
            <a:pPr>
              <a:lnSpc>
                <a:spcPts val="6330"/>
              </a:lnSpc>
            </a:pPr>
            <a:endParaRPr lang="en-US" sz="3600" dirty="0">
              <a:solidFill>
                <a:srgbClr val="000000"/>
              </a:solidFill>
              <a:latin typeface="ITC Avant Garde Gothic"/>
            </a:endParaRPr>
          </a:p>
          <a:p>
            <a:pPr>
              <a:lnSpc>
                <a:spcPts val="6330"/>
              </a:lnSpc>
            </a:pPr>
            <a:r>
              <a:rPr lang="en-US" sz="3600" dirty="0">
                <a:solidFill>
                  <a:srgbClr val="000000"/>
                </a:solidFill>
                <a:latin typeface="ITC Avant Garde Gothic"/>
              </a:rPr>
              <a:t>What organizations or businesses have been impacted the hardest by COVID-19 and how can you help?</a:t>
            </a:r>
          </a:p>
          <a:p>
            <a:pPr>
              <a:lnSpc>
                <a:spcPts val="6330"/>
              </a:lnSpc>
            </a:pPr>
            <a:endParaRPr lang="en-US" sz="3600" dirty="0">
              <a:solidFill>
                <a:srgbClr val="000000"/>
              </a:solidFill>
              <a:latin typeface="ITC Avant Garde Gothic"/>
            </a:endParaRPr>
          </a:p>
          <a:p>
            <a:pPr>
              <a:lnSpc>
                <a:spcPts val="6330"/>
              </a:lnSpc>
            </a:pPr>
            <a:r>
              <a:rPr lang="en-US" sz="3600" dirty="0">
                <a:solidFill>
                  <a:srgbClr val="000000"/>
                </a:solidFill>
                <a:latin typeface="ITC Avant Garde Gothic"/>
              </a:rPr>
              <a:t>How can you help address these issues?</a:t>
            </a:r>
          </a:p>
          <a:p>
            <a:pPr>
              <a:lnSpc>
                <a:spcPts val="6330"/>
              </a:lnSpc>
            </a:pPr>
            <a:endParaRPr lang="en-US" sz="4521" dirty="0">
              <a:solidFill>
                <a:srgbClr val="000000"/>
              </a:solidFill>
              <a:latin typeface="ITC Avant Garde Gothic"/>
            </a:endParaRPr>
          </a:p>
        </p:txBody>
      </p:sp>
      <p:sp>
        <p:nvSpPr>
          <p:cNvPr id="13" name="TextBox 13"/>
          <p:cNvSpPr txBox="1"/>
          <p:nvPr/>
        </p:nvSpPr>
        <p:spPr>
          <a:xfrm>
            <a:off x="3615087" y="790062"/>
            <a:ext cx="5837684" cy="595804"/>
          </a:xfrm>
          <a:prstGeom prst="rect">
            <a:avLst/>
          </a:prstGeom>
        </p:spPr>
        <p:txBody>
          <a:bodyPr wrap="square" lIns="0" tIns="0" rIns="0" bIns="0" rtlCol="0" anchor="t">
            <a:spAutoFit/>
          </a:bodyPr>
          <a:lstStyle/>
          <a:p>
            <a:pPr algn="ctr">
              <a:lnSpc>
                <a:spcPts val="5040"/>
              </a:lnSpc>
            </a:pPr>
            <a:r>
              <a:rPr lang="en-US" sz="3600" dirty="0">
                <a:solidFill>
                  <a:srgbClr val="000000"/>
                </a:solidFill>
                <a:latin typeface="ITC Avant Garde Gothic"/>
              </a:rPr>
              <a:t>investigate and learn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7">
            <a:extLst>
              <a:ext uri="{FF2B5EF4-FFF2-40B4-BE49-F238E27FC236}">
                <a16:creationId xmlns:a16="http://schemas.microsoft.com/office/drawing/2014/main" id="{4679EF74-77BE-7E5B-6653-775864617522}"/>
              </a:ext>
            </a:extLst>
          </p:cNvPr>
          <p:cNvSpPr>
            <a:spLocks/>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02</a:t>
            </a:r>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321788" y="2037035"/>
            <a:ext cx="9314015" cy="737235"/>
          </a:xfrm>
          <a:prstGeom prst="rect">
            <a:avLst/>
          </a:prstGeom>
        </p:spPr>
        <p:txBody>
          <a:bodyPr lIns="0" tIns="0" rIns="0" bIns="0" rtlCol="0" anchor="t">
            <a:spAutoFit/>
          </a:bodyPr>
          <a:lstStyle/>
          <a:p>
            <a:pPr>
              <a:lnSpc>
                <a:spcPts val="5040"/>
              </a:lnSpc>
            </a:pPr>
            <a:r>
              <a:rPr lang="en-US" sz="3600" dirty="0">
                <a:solidFill>
                  <a:srgbClr val="02AC8B"/>
                </a:solidFill>
                <a:latin typeface="ITC Avant Garde Gothic Bold"/>
              </a:rPr>
              <a:t>SET YOUR GOAL</a:t>
            </a:r>
          </a:p>
        </p:txBody>
      </p:sp>
      <p:sp>
        <p:nvSpPr>
          <p:cNvPr id="11" name="TextBox 11"/>
          <p:cNvSpPr txBox="1"/>
          <p:nvPr/>
        </p:nvSpPr>
        <p:spPr>
          <a:xfrm>
            <a:off x="321788" y="2992017"/>
            <a:ext cx="17620230" cy="6466001"/>
          </a:xfrm>
          <a:prstGeom prst="rect">
            <a:avLst/>
          </a:prstGeom>
        </p:spPr>
        <p:txBody>
          <a:bodyPr lIns="0" tIns="0" rIns="0" bIns="0" rtlCol="0" anchor="t">
            <a:spAutoFit/>
          </a:bodyPr>
          <a:lstStyle/>
          <a:p>
            <a:pPr>
              <a:lnSpc>
                <a:spcPts val="5880"/>
              </a:lnSpc>
            </a:pPr>
            <a:r>
              <a:rPr lang="en-US" sz="3600" dirty="0">
                <a:solidFill>
                  <a:srgbClr val="000000"/>
                </a:solidFill>
                <a:latin typeface="ITC Avant Garde Gothic"/>
              </a:rPr>
              <a:t>What will your community service be?</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When will your community service take place?</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How many hours of community service do you plan to do?</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How will you measure your positive impact? (e.g., hours, actions, events.) </a:t>
            </a:r>
          </a:p>
          <a:p>
            <a:pPr>
              <a:lnSpc>
                <a:spcPts val="3919"/>
              </a:lnSpc>
            </a:pPr>
            <a:endParaRPr lang="en-US" sz="3600" dirty="0">
              <a:solidFill>
                <a:srgbClr val="000000"/>
              </a:solidFill>
              <a:latin typeface="ITC Avant Garde Gothic"/>
            </a:endParaRPr>
          </a:p>
          <a:p>
            <a:pPr>
              <a:lnSpc>
                <a:spcPts val="5880"/>
              </a:lnSpc>
            </a:pPr>
            <a:r>
              <a:rPr lang="en-US" sz="3600" dirty="0">
                <a:solidFill>
                  <a:srgbClr val="000000"/>
                </a:solidFill>
                <a:latin typeface="ITC Avant Garde Gothic"/>
              </a:rPr>
              <a:t>More people means more impact! How will you increase participation in your community service project? </a:t>
            </a:r>
          </a:p>
        </p:txBody>
      </p:sp>
      <p:sp>
        <p:nvSpPr>
          <p:cNvPr id="12" name="TextBox 12"/>
          <p:cNvSpPr txBox="1"/>
          <p:nvPr/>
        </p:nvSpPr>
        <p:spPr>
          <a:xfrm>
            <a:off x="4191306" y="660082"/>
            <a:ext cx="2538909"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Action Plan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AC9CF342-1605-19EE-42A0-D84C9ACAFF51}"/>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Freeform 8"/>
          <p:cNvSpPr/>
          <p:nvPr/>
        </p:nvSpPr>
        <p:spPr>
          <a:xfrm>
            <a:off x="446845" y="4391038"/>
            <a:ext cx="13234385" cy="4638219"/>
          </a:xfrm>
          <a:custGeom>
            <a:avLst/>
            <a:gdLst/>
            <a:ahLst/>
            <a:cxnLst/>
            <a:rect l="l" t="t" r="r" b="b"/>
            <a:pathLst>
              <a:path w="13234385" h="4638219">
                <a:moveTo>
                  <a:pt x="0" y="0"/>
                </a:moveTo>
                <a:lnTo>
                  <a:pt x="13234385" y="0"/>
                </a:lnTo>
                <a:lnTo>
                  <a:pt x="13234385" y="4638219"/>
                </a:lnTo>
                <a:lnTo>
                  <a:pt x="0" y="4638219"/>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02</a:t>
            </a:r>
          </a:p>
        </p:txBody>
      </p:sp>
      <p:sp>
        <p:nvSpPr>
          <p:cNvPr id="10" name="TextBox 10"/>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1" name="TextBox 11"/>
          <p:cNvSpPr txBox="1"/>
          <p:nvPr/>
        </p:nvSpPr>
        <p:spPr>
          <a:xfrm>
            <a:off x="321788" y="1628788"/>
            <a:ext cx="9314015"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CREATE A TIMELINE</a:t>
            </a:r>
          </a:p>
        </p:txBody>
      </p:sp>
      <p:sp>
        <p:nvSpPr>
          <p:cNvPr id="12" name="TextBox 12"/>
          <p:cNvSpPr txBox="1"/>
          <p:nvPr/>
        </p:nvSpPr>
        <p:spPr>
          <a:xfrm>
            <a:off x="321788" y="2632723"/>
            <a:ext cx="17966212" cy="901065"/>
          </a:xfrm>
          <a:prstGeom prst="rect">
            <a:avLst/>
          </a:prstGeom>
        </p:spPr>
        <p:txBody>
          <a:bodyPr lIns="0" tIns="0" rIns="0" bIns="0" rtlCol="0" anchor="t">
            <a:spAutoFit/>
          </a:bodyPr>
          <a:lstStyle/>
          <a:p>
            <a:pPr>
              <a:lnSpc>
                <a:spcPts val="3359"/>
              </a:lnSpc>
            </a:pPr>
            <a:r>
              <a:rPr lang="en-US" sz="2400">
                <a:solidFill>
                  <a:srgbClr val="000000"/>
                </a:solidFill>
                <a:latin typeface="ITC Avant Garde Gothic"/>
              </a:rPr>
              <a:t>Create a timeline to help plan your actions! Plot the steps your group will take to gear up for your community service around the school or community, including how you will rally people together to participate. </a:t>
            </a:r>
          </a:p>
        </p:txBody>
      </p:sp>
      <p:sp>
        <p:nvSpPr>
          <p:cNvPr id="13" name="TextBox 13"/>
          <p:cNvSpPr txBox="1"/>
          <p:nvPr/>
        </p:nvSpPr>
        <p:spPr>
          <a:xfrm>
            <a:off x="4207348" y="624853"/>
            <a:ext cx="2538909"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Action Plan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7">
            <a:extLst>
              <a:ext uri="{FF2B5EF4-FFF2-40B4-BE49-F238E27FC236}">
                <a16:creationId xmlns:a16="http://schemas.microsoft.com/office/drawing/2014/main" id="{0A7FD706-A7F5-A6C4-253B-E8EB1E4EF4CC}"/>
              </a:ext>
            </a:extLst>
          </p:cNvPr>
          <p:cNvSpPr>
            <a:spLocks/>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a:spLocks/>
          </p:cNvSpPr>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02</a:t>
            </a:r>
          </a:p>
        </p:txBody>
      </p:sp>
      <p:sp>
        <p:nvSpPr>
          <p:cNvPr id="9" name="TextBox 9"/>
          <p:cNvSpPr txBox="1">
            <a:spLocks/>
          </p:cNvSpPr>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a:spLocks noGrp="1" noRot="1" noMove="1" noResize="1" noEditPoints="1" noAdjustHandles="1" noChangeArrowheads="1" noChangeShapeType="1"/>
          </p:cNvSpPr>
          <p:nvPr/>
        </p:nvSpPr>
        <p:spPr>
          <a:xfrm>
            <a:off x="911722" y="1628788"/>
            <a:ext cx="9314015" cy="737235"/>
          </a:xfrm>
          <a:prstGeom prst="rect">
            <a:avLst/>
          </a:prstGeom>
        </p:spPr>
        <p:txBody>
          <a:bodyPr lIns="0" tIns="0" rIns="0" bIns="0" rtlCol="0" anchor="t">
            <a:spAutoFit/>
          </a:bodyPr>
          <a:lstStyle/>
          <a:p>
            <a:pPr>
              <a:lnSpc>
                <a:spcPts val="5040"/>
              </a:lnSpc>
            </a:pPr>
            <a:r>
              <a:rPr lang="en-US" sz="3600">
                <a:solidFill>
                  <a:srgbClr val="02AC8B"/>
                </a:solidFill>
                <a:latin typeface="ITC Avant Garde Gothic Bold"/>
              </a:rPr>
              <a:t>MATERIALS</a:t>
            </a:r>
          </a:p>
        </p:txBody>
      </p:sp>
      <p:grpSp>
        <p:nvGrpSpPr>
          <p:cNvPr id="12" name="Group 12"/>
          <p:cNvGrpSpPr>
            <a:grpSpLocks noGrp="1" noUngrp="1" noRot="1" noMove="1" noResize="1"/>
          </p:cNvGrpSpPr>
          <p:nvPr/>
        </p:nvGrpSpPr>
        <p:grpSpPr>
          <a:xfrm>
            <a:off x="321788" y="2600533"/>
            <a:ext cx="17085625" cy="7147178"/>
            <a:chOff x="0" y="0"/>
            <a:chExt cx="22780834" cy="9529571"/>
          </a:xfrm>
        </p:grpSpPr>
        <p:sp>
          <p:nvSpPr>
            <p:cNvPr id="13" name="Freeform 13"/>
            <p:cNvSpPr>
              <a:spLocks noGrp="1" noRot="1" noMove="1" noResize="1" noEditPoints="1" noAdjustHandles="1" noChangeArrowheads="1" noChangeShapeType="1"/>
            </p:cNvSpPr>
            <p:nvPr/>
          </p:nvSpPr>
          <p:spPr>
            <a:xfrm>
              <a:off x="0" y="0"/>
              <a:ext cx="11896376" cy="4606035"/>
            </a:xfrm>
            <a:custGeom>
              <a:avLst/>
              <a:gdLst/>
              <a:ahLst/>
              <a:cxnLst/>
              <a:rect l="l" t="t" r="r" b="b"/>
              <a:pathLst>
                <a:path w="11896376" h="4606035">
                  <a:moveTo>
                    <a:pt x="0" y="0"/>
                  </a:moveTo>
                  <a:lnTo>
                    <a:pt x="11896376" y="0"/>
                  </a:lnTo>
                  <a:lnTo>
                    <a:pt x="11896376" y="4606035"/>
                  </a:lnTo>
                  <a:lnTo>
                    <a:pt x="0" y="4606035"/>
                  </a:lnTo>
                  <a:lnTo>
                    <a:pt x="0" y="0"/>
                  </a:lnTo>
                  <a:close/>
                </a:path>
              </a:pathLst>
            </a:custGeom>
            <a:blipFill>
              <a:blip r:embed="rId5"/>
              <a:stretch>
                <a:fillRect l="-10475"/>
              </a:stretch>
            </a:blipFill>
          </p:spPr>
          <p:txBody>
            <a:bodyPr/>
            <a:lstStyle/>
            <a:p>
              <a:endParaRPr lang="en-US"/>
            </a:p>
          </p:txBody>
        </p:sp>
        <p:sp>
          <p:nvSpPr>
            <p:cNvPr id="14" name="Freeform 14"/>
            <p:cNvSpPr>
              <a:spLocks noGrp="1" noRot="1" noMove="1" noResize="1" noEditPoints="1" noAdjustHandles="1" noChangeArrowheads="1" noChangeShapeType="1"/>
            </p:cNvSpPr>
            <p:nvPr/>
          </p:nvSpPr>
          <p:spPr>
            <a:xfrm>
              <a:off x="66831" y="4923535"/>
              <a:ext cx="11896376" cy="4606035"/>
            </a:xfrm>
            <a:custGeom>
              <a:avLst/>
              <a:gdLst/>
              <a:ahLst/>
              <a:cxnLst/>
              <a:rect l="l" t="t" r="r" b="b"/>
              <a:pathLst>
                <a:path w="11896376" h="4606035">
                  <a:moveTo>
                    <a:pt x="0" y="0"/>
                  </a:moveTo>
                  <a:lnTo>
                    <a:pt x="11896376" y="0"/>
                  </a:lnTo>
                  <a:lnTo>
                    <a:pt x="11896376" y="4606036"/>
                  </a:lnTo>
                  <a:lnTo>
                    <a:pt x="0" y="4606036"/>
                  </a:lnTo>
                  <a:lnTo>
                    <a:pt x="0" y="0"/>
                  </a:lnTo>
                  <a:close/>
                </a:path>
              </a:pathLst>
            </a:custGeom>
            <a:blipFill>
              <a:blip r:embed="rId5"/>
              <a:stretch>
                <a:fillRect l="-10475"/>
              </a:stretch>
            </a:blipFill>
          </p:spPr>
          <p:txBody>
            <a:bodyPr/>
            <a:lstStyle/>
            <a:p>
              <a:endParaRPr lang="en-US"/>
            </a:p>
          </p:txBody>
        </p:sp>
        <p:sp>
          <p:nvSpPr>
            <p:cNvPr id="15" name="Freeform 15"/>
            <p:cNvSpPr>
              <a:spLocks noGrp="1" noRot="1" noMove="1" noResize="1" noEditPoints="1" noAdjustHandles="1" noChangeArrowheads="1" noChangeShapeType="1"/>
            </p:cNvSpPr>
            <p:nvPr/>
          </p:nvSpPr>
          <p:spPr>
            <a:xfrm>
              <a:off x="11224802" y="0"/>
              <a:ext cx="11490805" cy="4606035"/>
            </a:xfrm>
            <a:custGeom>
              <a:avLst/>
              <a:gdLst/>
              <a:ahLst/>
              <a:cxnLst/>
              <a:rect l="l" t="t" r="r" b="b"/>
              <a:pathLst>
                <a:path w="11490805" h="4606035">
                  <a:moveTo>
                    <a:pt x="0" y="0"/>
                  </a:moveTo>
                  <a:lnTo>
                    <a:pt x="11490805" y="0"/>
                  </a:lnTo>
                  <a:lnTo>
                    <a:pt x="11490805" y="4606035"/>
                  </a:lnTo>
                  <a:lnTo>
                    <a:pt x="0" y="4606035"/>
                  </a:lnTo>
                  <a:lnTo>
                    <a:pt x="0" y="0"/>
                  </a:lnTo>
                  <a:close/>
                </a:path>
              </a:pathLst>
            </a:custGeom>
            <a:blipFill>
              <a:blip r:embed="rId5"/>
              <a:stretch>
                <a:fillRect l="-12609" r="-1764"/>
              </a:stretch>
            </a:blipFill>
          </p:spPr>
          <p:txBody>
            <a:bodyPr/>
            <a:lstStyle/>
            <a:p>
              <a:endParaRPr lang="en-US"/>
            </a:p>
          </p:txBody>
        </p:sp>
        <p:sp>
          <p:nvSpPr>
            <p:cNvPr id="16" name="Freeform 16"/>
            <p:cNvSpPr>
              <a:spLocks noGrp="1" noRot="1" noMove="1" noResize="1" noEditPoints="1" noAdjustHandles="1" noChangeArrowheads="1" noChangeShapeType="1"/>
            </p:cNvSpPr>
            <p:nvPr/>
          </p:nvSpPr>
          <p:spPr>
            <a:xfrm>
              <a:off x="11290029" y="4923535"/>
              <a:ext cx="11490805" cy="4606035"/>
            </a:xfrm>
            <a:custGeom>
              <a:avLst/>
              <a:gdLst/>
              <a:ahLst/>
              <a:cxnLst/>
              <a:rect l="l" t="t" r="r" b="b"/>
              <a:pathLst>
                <a:path w="11490805" h="4606035">
                  <a:moveTo>
                    <a:pt x="0" y="0"/>
                  </a:moveTo>
                  <a:lnTo>
                    <a:pt x="11490805" y="0"/>
                  </a:lnTo>
                  <a:lnTo>
                    <a:pt x="11490805" y="4606036"/>
                  </a:lnTo>
                  <a:lnTo>
                    <a:pt x="0" y="4606036"/>
                  </a:lnTo>
                  <a:lnTo>
                    <a:pt x="0" y="0"/>
                  </a:lnTo>
                  <a:close/>
                </a:path>
              </a:pathLst>
            </a:custGeom>
            <a:blipFill>
              <a:blip r:embed="rId5"/>
              <a:stretch>
                <a:fillRect l="-12609" r="-1764"/>
              </a:stretch>
            </a:blipFill>
          </p:spPr>
          <p:txBody>
            <a:bodyPr/>
            <a:lstStyle/>
            <a:p>
              <a:endParaRPr lang="en-US"/>
            </a:p>
          </p:txBody>
        </p:sp>
      </p:grpSp>
      <p:sp>
        <p:nvSpPr>
          <p:cNvPr id="17" name="TextBox 17"/>
          <p:cNvSpPr txBox="1">
            <a:spLocks/>
          </p:cNvSpPr>
          <p:nvPr/>
        </p:nvSpPr>
        <p:spPr>
          <a:xfrm>
            <a:off x="4277560" y="640641"/>
            <a:ext cx="2538909"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Action Plan</a:t>
            </a:r>
          </a:p>
        </p:txBody>
      </p:sp>
      <p:sp>
        <p:nvSpPr>
          <p:cNvPr id="11" name="TextBox 11"/>
          <p:cNvSpPr txBox="1">
            <a:spLocks noGrp="1" noRot="1" noMove="1" noResize="1" noEditPoints="1" noAdjustHandles="1" noChangeArrowheads="1" noChangeShapeType="1"/>
          </p:cNvSpPr>
          <p:nvPr/>
        </p:nvSpPr>
        <p:spPr>
          <a:xfrm>
            <a:off x="911722" y="2270773"/>
            <a:ext cx="19705984" cy="526171"/>
          </a:xfrm>
          <a:prstGeom prst="rect">
            <a:avLst/>
          </a:prstGeom>
        </p:spPr>
        <p:txBody>
          <a:bodyPr lIns="0" tIns="0" rIns="0" bIns="0" rtlCol="0" anchor="t">
            <a:spAutoFit/>
          </a:bodyPr>
          <a:lstStyle/>
          <a:p>
            <a:pPr>
              <a:lnSpc>
                <a:spcPts val="3685"/>
              </a:lnSpc>
            </a:pPr>
            <a:r>
              <a:rPr lang="en-US" sz="2632" dirty="0">
                <a:solidFill>
                  <a:srgbClr val="000000"/>
                </a:solidFill>
                <a:latin typeface="ITC Avant Garde Gothic"/>
              </a:rPr>
              <a:t>What supplies will you need?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7">
            <a:extLst>
              <a:ext uri="{FF2B5EF4-FFF2-40B4-BE49-F238E27FC236}">
                <a16:creationId xmlns:a16="http://schemas.microsoft.com/office/drawing/2014/main" id="{DE7FC709-39AA-02A7-F430-29B7EFF03643}"/>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588" y="8285575"/>
            <a:ext cx="2036224" cy="1945450"/>
          </a:xfrm>
          <a:custGeom>
            <a:avLst/>
            <a:gdLst/>
            <a:ahLst/>
            <a:cxnLst/>
            <a:rect l="l" t="t" r="r" b="b"/>
            <a:pathLst>
              <a:path w="2036224" h="1945450">
                <a:moveTo>
                  <a:pt x="0" y="0"/>
                </a:moveTo>
                <a:lnTo>
                  <a:pt x="2036224" y="0"/>
                </a:lnTo>
                <a:lnTo>
                  <a:pt x="2036224" y="1945450"/>
                </a:lnTo>
                <a:lnTo>
                  <a:pt x="0" y="1945450"/>
                </a:lnTo>
                <a:lnTo>
                  <a:pt x="0" y="0"/>
                </a:lnTo>
                <a:close/>
              </a:path>
            </a:pathLst>
          </a:custGeom>
          <a:blipFill>
            <a:blip r:embed="rId3"/>
            <a:stretch>
              <a:fillRect/>
            </a:stretch>
          </a:blipFill>
        </p:spPr>
        <p:txBody>
          <a:bodyPr/>
          <a:lstStyle/>
          <a:p>
            <a:endParaRPr lang="en-US"/>
          </a:p>
        </p:txBody>
      </p:sp>
      <p:sp>
        <p:nvSpPr>
          <p:cNvPr id="6" name="Freeform 6"/>
          <p:cNvSpPr/>
          <p:nvPr/>
        </p:nvSpPr>
        <p:spPr>
          <a:xfrm>
            <a:off x="874508" y="3777588"/>
            <a:ext cx="8487696" cy="5658464"/>
          </a:xfrm>
          <a:custGeom>
            <a:avLst/>
            <a:gdLst/>
            <a:ahLst/>
            <a:cxnLst/>
            <a:rect l="l" t="t" r="r" b="b"/>
            <a:pathLst>
              <a:path w="8487696" h="5658464">
                <a:moveTo>
                  <a:pt x="0" y="0"/>
                </a:moveTo>
                <a:lnTo>
                  <a:pt x="8487696" y="0"/>
                </a:lnTo>
                <a:lnTo>
                  <a:pt x="8487696" y="5658464"/>
                </a:lnTo>
                <a:lnTo>
                  <a:pt x="0" y="5658464"/>
                </a:lnTo>
                <a:lnTo>
                  <a:pt x="0" y="0"/>
                </a:lnTo>
                <a:close/>
              </a:path>
            </a:pathLst>
          </a:custGeom>
          <a:blipFill>
            <a:blip r:embed="rId4"/>
            <a:stretch>
              <a:fillRect/>
            </a:stretch>
          </a:blipFill>
        </p:spPr>
        <p:txBody>
          <a:bodyPr/>
          <a:lstStyle/>
          <a:p>
            <a:endParaRPr lang="en-US"/>
          </a:p>
        </p:txBody>
      </p:sp>
      <p:sp>
        <p:nvSpPr>
          <p:cNvPr id="7" name="Freeform 7"/>
          <p:cNvSpPr/>
          <p:nvPr/>
        </p:nvSpPr>
        <p:spPr>
          <a:xfrm>
            <a:off x="15695071" y="2452501"/>
            <a:ext cx="2107968" cy="2013996"/>
          </a:xfrm>
          <a:custGeom>
            <a:avLst/>
            <a:gdLst/>
            <a:ahLst/>
            <a:cxnLst/>
            <a:rect l="l" t="t" r="r" b="b"/>
            <a:pathLst>
              <a:path w="2107968" h="2013996">
                <a:moveTo>
                  <a:pt x="0" y="0"/>
                </a:moveTo>
                <a:lnTo>
                  <a:pt x="2107969" y="0"/>
                </a:lnTo>
                <a:lnTo>
                  <a:pt x="2107969" y="2013996"/>
                </a:lnTo>
                <a:lnTo>
                  <a:pt x="0" y="2013996"/>
                </a:lnTo>
                <a:lnTo>
                  <a:pt x="0" y="0"/>
                </a:lnTo>
                <a:close/>
              </a:path>
            </a:pathLst>
          </a:custGeom>
          <a:blipFill>
            <a:blip r:embed="rId2"/>
            <a:stretch>
              <a:fillRect/>
            </a:stretch>
          </a:blipFill>
        </p:spPr>
        <p:txBody>
          <a:bodyPr/>
          <a:lstStyle/>
          <a:p>
            <a:endParaRPr lang="en-US"/>
          </a:p>
        </p:txBody>
      </p:sp>
      <p:grpSp>
        <p:nvGrpSpPr>
          <p:cNvPr id="8" name="Group 8"/>
          <p:cNvGrpSpPr/>
          <p:nvPr/>
        </p:nvGrpSpPr>
        <p:grpSpPr>
          <a:xfrm>
            <a:off x="10581164" y="3459499"/>
            <a:ext cx="6329064" cy="6503541"/>
            <a:chOff x="0" y="0"/>
            <a:chExt cx="1666914" cy="1712867"/>
          </a:xfrm>
        </p:grpSpPr>
        <p:sp>
          <p:nvSpPr>
            <p:cNvPr id="9" name="Freeform 9"/>
            <p:cNvSpPr/>
            <p:nvPr/>
          </p:nvSpPr>
          <p:spPr>
            <a:xfrm>
              <a:off x="0" y="0"/>
              <a:ext cx="1666914" cy="1712867"/>
            </a:xfrm>
            <a:custGeom>
              <a:avLst/>
              <a:gdLst/>
              <a:ahLst/>
              <a:cxnLst/>
              <a:rect l="l" t="t" r="r" b="b"/>
              <a:pathLst>
                <a:path w="1666914" h="1712867">
                  <a:moveTo>
                    <a:pt x="0" y="0"/>
                  </a:moveTo>
                  <a:lnTo>
                    <a:pt x="1666914" y="0"/>
                  </a:lnTo>
                  <a:lnTo>
                    <a:pt x="1666914" y="1712867"/>
                  </a:lnTo>
                  <a:lnTo>
                    <a:pt x="0" y="1712867"/>
                  </a:lnTo>
                  <a:close/>
                </a:path>
              </a:pathLst>
            </a:custGeom>
            <a:solidFill>
              <a:srgbClr val="EAEB4E"/>
            </a:solidFill>
          </p:spPr>
          <p:txBody>
            <a:bodyPr/>
            <a:lstStyle/>
            <a:p>
              <a:endParaRPr lang="en-US"/>
            </a:p>
          </p:txBody>
        </p:sp>
        <p:sp>
          <p:nvSpPr>
            <p:cNvPr id="10" name="TextBox 10"/>
            <p:cNvSpPr txBox="1"/>
            <p:nvPr/>
          </p:nvSpPr>
          <p:spPr>
            <a:xfrm>
              <a:off x="0" y="-38100"/>
              <a:ext cx="1666914" cy="1750967"/>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730613" y="3609313"/>
            <a:ext cx="6018443" cy="6204278"/>
            <a:chOff x="0" y="0"/>
            <a:chExt cx="1585104" cy="1634049"/>
          </a:xfrm>
        </p:grpSpPr>
        <p:sp>
          <p:nvSpPr>
            <p:cNvPr id="12" name="Freeform 12"/>
            <p:cNvSpPr/>
            <p:nvPr/>
          </p:nvSpPr>
          <p:spPr>
            <a:xfrm>
              <a:off x="0" y="0"/>
              <a:ext cx="1585104" cy="1634049"/>
            </a:xfrm>
            <a:custGeom>
              <a:avLst/>
              <a:gdLst/>
              <a:ahLst/>
              <a:cxnLst/>
              <a:rect l="l" t="t" r="r" b="b"/>
              <a:pathLst>
                <a:path w="1585104" h="1634049">
                  <a:moveTo>
                    <a:pt x="0" y="0"/>
                  </a:moveTo>
                  <a:lnTo>
                    <a:pt x="1585104" y="0"/>
                  </a:lnTo>
                  <a:lnTo>
                    <a:pt x="1585104" y="1634049"/>
                  </a:lnTo>
                  <a:lnTo>
                    <a:pt x="0" y="1634049"/>
                  </a:lnTo>
                  <a:close/>
                </a:path>
              </a:pathLst>
            </a:custGeom>
            <a:solidFill>
              <a:srgbClr val="FFFFFF"/>
            </a:solidFill>
          </p:spPr>
          <p:txBody>
            <a:bodyPr/>
            <a:lstStyle/>
            <a:p>
              <a:endParaRPr lang="en-US"/>
            </a:p>
          </p:txBody>
        </p:sp>
        <p:sp>
          <p:nvSpPr>
            <p:cNvPr id="13" name="TextBox 13"/>
            <p:cNvSpPr txBox="1"/>
            <p:nvPr/>
          </p:nvSpPr>
          <p:spPr>
            <a:xfrm>
              <a:off x="0" y="-38100"/>
              <a:ext cx="1585104" cy="1672149"/>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874508" y="1603401"/>
            <a:ext cx="14887451" cy="2005912"/>
          </a:xfrm>
          <a:prstGeom prst="rect">
            <a:avLst/>
          </a:prstGeom>
        </p:spPr>
        <p:txBody>
          <a:bodyPr lIns="0" tIns="0" rIns="0" bIns="0" rtlCol="0" anchor="t">
            <a:spAutoFit/>
          </a:bodyPr>
          <a:lstStyle/>
          <a:p>
            <a:pPr>
              <a:lnSpc>
                <a:spcPts val="3887"/>
              </a:lnSpc>
            </a:pPr>
            <a:r>
              <a:rPr lang="en-US" sz="2777" dirty="0">
                <a:solidFill>
                  <a:srgbClr val="FC4E04"/>
                </a:solidFill>
                <a:latin typeface="ITC Avant Garde Gothic Bold"/>
              </a:rPr>
              <a:t>IT’S TIME TO TAKE ACTION! </a:t>
            </a:r>
          </a:p>
          <a:p>
            <a:pPr>
              <a:lnSpc>
                <a:spcPts val="3887"/>
              </a:lnSpc>
            </a:pPr>
            <a:r>
              <a:rPr lang="en-US" sz="2777" dirty="0">
                <a:solidFill>
                  <a:srgbClr val="000000"/>
                </a:solidFill>
                <a:latin typeface="ITC Avant Garde Gothic"/>
              </a:rPr>
              <a:t>Rally your friends and community members together to become agents of change. By engaging in community service, you will be making a positive difference not just in your community but also in your own life! </a:t>
            </a:r>
          </a:p>
        </p:txBody>
      </p:sp>
      <p:sp>
        <p:nvSpPr>
          <p:cNvPr id="15" name="TextBox 15"/>
          <p:cNvSpPr txBox="1"/>
          <p:nvPr/>
        </p:nvSpPr>
        <p:spPr>
          <a:xfrm>
            <a:off x="10990213" y="4003879"/>
            <a:ext cx="5499243" cy="5406337"/>
          </a:xfrm>
          <a:prstGeom prst="rect">
            <a:avLst/>
          </a:prstGeom>
        </p:spPr>
        <p:txBody>
          <a:bodyPr lIns="0" tIns="0" rIns="0" bIns="0" rtlCol="0" anchor="t">
            <a:spAutoFit/>
          </a:bodyPr>
          <a:lstStyle/>
          <a:p>
            <a:pPr>
              <a:lnSpc>
                <a:spcPts val="3887"/>
              </a:lnSpc>
            </a:pPr>
            <a:r>
              <a:rPr lang="en-US" sz="2777">
                <a:solidFill>
                  <a:srgbClr val="02AC8B"/>
                </a:solidFill>
                <a:latin typeface="ITC Avant Garde Gothic Bold"/>
              </a:rPr>
              <a:t>TIP: </a:t>
            </a:r>
            <a:r>
              <a:rPr lang="en-US" sz="2777">
                <a:solidFill>
                  <a:srgbClr val="700086"/>
                </a:solidFill>
                <a:latin typeface="ITC Avant Garde Gothic Bold"/>
              </a:rPr>
              <a:t>GET CREATIVE AND FIND A FUN WAY TO RALLY PEOPLE TOGETHER SUCH AS MAKING A CATCHY NAME TO RAISE AWARENESS OR HOSTING AN EVENT ONLINE OR IN-PERSON!</a:t>
            </a:r>
          </a:p>
          <a:p>
            <a:pPr>
              <a:lnSpc>
                <a:spcPts val="3887"/>
              </a:lnSpc>
            </a:pPr>
            <a:endParaRPr lang="en-US" sz="2777">
              <a:solidFill>
                <a:srgbClr val="700086"/>
              </a:solidFill>
              <a:latin typeface="ITC Avant Garde Gothic Bold"/>
            </a:endParaRPr>
          </a:p>
          <a:p>
            <a:pPr>
              <a:lnSpc>
                <a:spcPts val="3887"/>
              </a:lnSpc>
            </a:pPr>
            <a:r>
              <a:rPr lang="en-US" sz="2777">
                <a:solidFill>
                  <a:srgbClr val="FC4E04"/>
                </a:solidFill>
                <a:latin typeface="ITC Avant Garde Gothic Bold"/>
              </a:rPr>
              <a:t>Share your pictures, progress and community service actions on social media with #RealizetheDream. </a:t>
            </a:r>
          </a:p>
        </p:txBody>
      </p:sp>
      <p:sp>
        <p:nvSpPr>
          <p:cNvPr id="16" name="Freeform 16"/>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7" name="Freeform 17"/>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6"/>
            <a:stretch>
              <a:fillRect/>
            </a:stretch>
          </a:blipFill>
        </p:spPr>
        <p:txBody>
          <a:bodyPr/>
          <a:lstStyle/>
          <a:p>
            <a:endParaRPr lang="en-US"/>
          </a:p>
        </p:txBody>
      </p:sp>
      <p:sp>
        <p:nvSpPr>
          <p:cNvPr id="19" name="TextBox 19"/>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dirty="0">
                <a:solidFill>
                  <a:srgbClr val="000000"/>
                </a:solidFill>
                <a:latin typeface="EB Garamond Bold"/>
              </a:rPr>
              <a:t>03</a:t>
            </a:r>
          </a:p>
        </p:txBody>
      </p:sp>
      <p:sp>
        <p:nvSpPr>
          <p:cNvPr id="20" name="TextBox 20"/>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21" name="TextBox 21"/>
          <p:cNvSpPr txBox="1"/>
          <p:nvPr/>
        </p:nvSpPr>
        <p:spPr>
          <a:xfrm>
            <a:off x="4300054" y="619463"/>
            <a:ext cx="2619375"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Take Action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7">
            <a:extLst>
              <a:ext uri="{FF2B5EF4-FFF2-40B4-BE49-F238E27FC236}">
                <a16:creationId xmlns:a16="http://schemas.microsoft.com/office/drawing/2014/main" id="{CBF7A695-A370-DB73-CA53-88F51F226F85}"/>
              </a:ext>
            </a:extLst>
          </p:cNvPr>
          <p:cNvSpPr/>
          <p:nvPr/>
        </p:nvSpPr>
        <p:spPr>
          <a:xfrm>
            <a:off x="0" y="-22548"/>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9" name="TextBox 9"/>
          <p:cNvSpPr txBox="1"/>
          <p:nvPr/>
        </p:nvSpPr>
        <p:spPr>
          <a:xfrm>
            <a:off x="321788" y="2246749"/>
            <a:ext cx="9314015" cy="737235"/>
          </a:xfrm>
          <a:prstGeom prst="rect">
            <a:avLst/>
          </a:prstGeom>
        </p:spPr>
        <p:txBody>
          <a:bodyPr lIns="0" tIns="0" rIns="0" bIns="0" rtlCol="0" anchor="t">
            <a:spAutoFit/>
          </a:bodyPr>
          <a:lstStyle/>
          <a:p>
            <a:pPr>
              <a:lnSpc>
                <a:spcPts val="5040"/>
              </a:lnSpc>
            </a:pPr>
            <a:r>
              <a:rPr lang="en-US" sz="3600" dirty="0">
                <a:solidFill>
                  <a:srgbClr val="02AC8B"/>
                </a:solidFill>
                <a:latin typeface="ITC Avant Garde Gothic Bold"/>
              </a:rPr>
              <a:t>REFLECT</a:t>
            </a:r>
          </a:p>
        </p:txBody>
      </p:sp>
      <p:sp>
        <p:nvSpPr>
          <p:cNvPr id="10" name="TextBox 10"/>
          <p:cNvSpPr txBox="1"/>
          <p:nvPr/>
        </p:nvSpPr>
        <p:spPr>
          <a:xfrm>
            <a:off x="321788" y="3476813"/>
            <a:ext cx="17620230" cy="5808345"/>
          </a:xfrm>
          <a:prstGeom prst="rect">
            <a:avLst/>
          </a:prstGeom>
        </p:spPr>
        <p:txBody>
          <a:bodyPr lIns="0" tIns="0" rIns="0" bIns="0" rtlCol="0" anchor="t">
            <a:spAutoFit/>
          </a:bodyPr>
          <a:lstStyle/>
          <a:p>
            <a:pPr>
              <a:lnSpc>
                <a:spcPts val="5880"/>
              </a:lnSpc>
            </a:pPr>
            <a:r>
              <a:rPr lang="en-US" sz="4200" dirty="0">
                <a:solidFill>
                  <a:srgbClr val="000000"/>
                </a:solidFill>
                <a:latin typeface="ITC Avant Garde Gothic"/>
              </a:rPr>
              <a:t>How did it feel to help others? Do you feel like you had an impact?</a:t>
            </a:r>
          </a:p>
          <a:p>
            <a:pPr>
              <a:lnSpc>
                <a:spcPts val="5880"/>
              </a:lnSpc>
            </a:pPr>
            <a:endParaRPr lang="en-US" sz="4200" dirty="0">
              <a:solidFill>
                <a:srgbClr val="000000"/>
              </a:solidFill>
              <a:latin typeface="ITC Avant Garde Gothic"/>
            </a:endParaRPr>
          </a:p>
          <a:p>
            <a:pPr>
              <a:lnSpc>
                <a:spcPts val="5880"/>
              </a:lnSpc>
            </a:pPr>
            <a:endParaRPr lang="en-US" sz="4200" dirty="0">
              <a:solidFill>
                <a:srgbClr val="000000"/>
              </a:solidFill>
              <a:latin typeface="ITC Avant Garde Gothic"/>
            </a:endParaRPr>
          </a:p>
          <a:p>
            <a:pPr>
              <a:lnSpc>
                <a:spcPts val="5880"/>
              </a:lnSpc>
            </a:pPr>
            <a:r>
              <a:rPr lang="en-US" sz="4200" dirty="0">
                <a:solidFill>
                  <a:srgbClr val="000000"/>
                </a:solidFill>
                <a:latin typeface="ITC Avant Garde Gothic"/>
              </a:rPr>
              <a:t>Why is it important to ask others to join you? </a:t>
            </a:r>
          </a:p>
          <a:p>
            <a:pPr>
              <a:lnSpc>
                <a:spcPts val="5880"/>
              </a:lnSpc>
            </a:pPr>
            <a:endParaRPr lang="en-US" sz="4200" dirty="0">
              <a:solidFill>
                <a:srgbClr val="000000"/>
              </a:solidFill>
              <a:latin typeface="ITC Avant Garde Gothic"/>
            </a:endParaRPr>
          </a:p>
          <a:p>
            <a:pPr>
              <a:lnSpc>
                <a:spcPts val="3919"/>
              </a:lnSpc>
            </a:pPr>
            <a:endParaRPr lang="en-US" sz="4200" dirty="0">
              <a:solidFill>
                <a:srgbClr val="000000"/>
              </a:solidFill>
              <a:latin typeface="ITC Avant Garde Gothic"/>
            </a:endParaRPr>
          </a:p>
          <a:p>
            <a:pPr>
              <a:lnSpc>
                <a:spcPts val="5880"/>
              </a:lnSpc>
            </a:pPr>
            <a:r>
              <a:rPr lang="en-US" sz="4200" dirty="0">
                <a:solidFill>
                  <a:srgbClr val="000000"/>
                </a:solidFill>
                <a:latin typeface="ITC Avant Garde Gothic"/>
              </a:rPr>
              <a:t>How will you take your community service actions further or continue your actions?</a:t>
            </a:r>
          </a:p>
        </p:txBody>
      </p:sp>
      <p:sp>
        <p:nvSpPr>
          <p:cNvPr id="11" name="TextBox 11"/>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03</a:t>
            </a:r>
          </a:p>
        </p:txBody>
      </p:sp>
      <p:sp>
        <p:nvSpPr>
          <p:cNvPr id="12" name="TextBox 12"/>
          <p:cNvSpPr txBox="1"/>
          <p:nvPr/>
        </p:nvSpPr>
        <p:spPr>
          <a:xfrm>
            <a:off x="4300054" y="619463"/>
            <a:ext cx="2619375"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Take Action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AC9B"/>
        </a:solidFill>
        <a:effectLst/>
      </p:bgPr>
    </p:bg>
    <p:spTree>
      <p:nvGrpSpPr>
        <p:cNvPr id="1" name=""/>
        <p:cNvGrpSpPr/>
        <p:nvPr/>
      </p:nvGrpSpPr>
      <p:grpSpPr>
        <a:xfrm>
          <a:off x="0" y="0"/>
          <a:ext cx="0" cy="0"/>
          <a:chOff x="0" y="0"/>
          <a:chExt cx="0" cy="0"/>
        </a:xfrm>
      </p:grpSpPr>
      <p:sp>
        <p:nvSpPr>
          <p:cNvPr id="2" name="TextBox 2"/>
          <p:cNvSpPr txBox="1">
            <a:spLocks noGrp="1" noRot="1" noMove="1" noResize="1" noEditPoints="1" noAdjustHandles="1" noChangeArrowheads="1" noChangeShapeType="1"/>
          </p:cNvSpPr>
          <p:nvPr/>
        </p:nvSpPr>
        <p:spPr>
          <a:xfrm>
            <a:off x="163086" y="1712760"/>
            <a:ext cx="17754857" cy="8591519"/>
          </a:xfrm>
          <a:prstGeom prst="rect">
            <a:avLst/>
          </a:prstGeom>
        </p:spPr>
        <p:txBody>
          <a:bodyPr lIns="0" tIns="0" rIns="0" bIns="0" rtlCol="0" anchor="t">
            <a:spAutoFit/>
          </a:bodyPr>
          <a:lstStyle/>
          <a:p>
            <a:pPr>
              <a:lnSpc>
                <a:spcPts val="5600"/>
              </a:lnSpc>
            </a:pPr>
            <a:r>
              <a:rPr lang="en-US" sz="3600" dirty="0">
                <a:solidFill>
                  <a:srgbClr val="000000"/>
                </a:solidFill>
                <a:latin typeface="ITC Avant Garde Gothic" pitchFamily="50" charset="0"/>
              </a:rPr>
              <a:t>Use this slide deck to help you through the lesson package.  </a:t>
            </a:r>
          </a:p>
          <a:p>
            <a:pPr>
              <a:lnSpc>
                <a:spcPts val="5600"/>
              </a:lnSpc>
            </a:pPr>
            <a:r>
              <a:rPr lang="en-US" sz="3600" dirty="0">
                <a:solidFill>
                  <a:srgbClr val="000000"/>
                </a:solidFill>
                <a:latin typeface="ITC Avant Garde Gothic" pitchFamily="50" charset="0"/>
              </a:rPr>
              <a:t>More resources are available on www.realizethedream.org</a:t>
            </a:r>
          </a:p>
          <a:p>
            <a:pPr>
              <a:lnSpc>
                <a:spcPts val="2380"/>
              </a:lnSpc>
            </a:pPr>
            <a:endParaRPr lang="en-US" sz="3600" dirty="0">
              <a:solidFill>
                <a:srgbClr val="000000"/>
              </a:solidFill>
              <a:latin typeface="ITC Avant Garde Gothic" pitchFamily="50" charset="0"/>
            </a:endParaRPr>
          </a:p>
          <a:p>
            <a:pPr>
              <a:lnSpc>
                <a:spcPts val="5600"/>
              </a:lnSpc>
            </a:pPr>
            <a:r>
              <a:rPr lang="en-US" sz="3600" dirty="0">
                <a:solidFill>
                  <a:srgbClr val="000000"/>
                </a:solidFill>
                <a:latin typeface="ITC Avant Garde Gothic" pitchFamily="50" charset="0"/>
              </a:rPr>
              <a:t>We recommend that you maintain a log of the service activities and hours along the way. Once the class is finished, you can use this form to submit the hours and your story.</a:t>
            </a:r>
          </a:p>
          <a:p>
            <a:pPr>
              <a:lnSpc>
                <a:spcPts val="5600"/>
              </a:lnSpc>
            </a:pPr>
            <a:endParaRPr lang="en-US" sz="3600" dirty="0">
              <a:solidFill>
                <a:srgbClr val="000000"/>
              </a:solidFill>
              <a:latin typeface="ITC Avant Garde Gothic" pitchFamily="50" charset="0"/>
            </a:endParaRPr>
          </a:p>
          <a:p>
            <a:pPr>
              <a:lnSpc>
                <a:spcPts val="5600"/>
              </a:lnSpc>
            </a:pPr>
            <a:endParaRPr lang="en-US" sz="3600" dirty="0">
              <a:solidFill>
                <a:srgbClr val="000000"/>
              </a:solidFill>
              <a:latin typeface="ITC Avant Garde Gothic" pitchFamily="50" charset="0"/>
            </a:endParaRPr>
          </a:p>
          <a:p>
            <a:pPr>
              <a:lnSpc>
                <a:spcPts val="5600"/>
              </a:lnSpc>
            </a:pPr>
            <a:endParaRPr lang="en-US" sz="3600" dirty="0">
              <a:solidFill>
                <a:srgbClr val="000000"/>
              </a:solidFill>
              <a:latin typeface="ITC Avant Garde Gothic" pitchFamily="50" charset="0"/>
            </a:endParaRPr>
          </a:p>
          <a:p>
            <a:pPr>
              <a:lnSpc>
                <a:spcPts val="5600"/>
              </a:lnSpc>
            </a:pPr>
            <a:endParaRPr lang="en-US" sz="3600" dirty="0">
              <a:solidFill>
                <a:srgbClr val="000000"/>
              </a:solidFill>
              <a:latin typeface="ITC Avant Garde Gothic" pitchFamily="50" charset="0"/>
            </a:endParaRPr>
          </a:p>
          <a:p>
            <a:pPr>
              <a:lnSpc>
                <a:spcPts val="3360"/>
              </a:lnSpc>
            </a:pPr>
            <a:endParaRPr lang="en-US" sz="3600" dirty="0">
              <a:solidFill>
                <a:srgbClr val="000000"/>
              </a:solidFill>
              <a:latin typeface="ITC Avant Garde Gothic" pitchFamily="50" charset="0"/>
            </a:endParaRPr>
          </a:p>
          <a:p>
            <a:pPr>
              <a:lnSpc>
                <a:spcPts val="5600"/>
              </a:lnSpc>
            </a:pPr>
            <a:r>
              <a:rPr lang="en-US" sz="3600" dirty="0">
                <a:solidFill>
                  <a:srgbClr val="000000"/>
                </a:solidFill>
                <a:latin typeface="ITC Avant Garde Gothic" pitchFamily="50" charset="0"/>
              </a:rPr>
              <a:t>Be sure to take photos and videos of students’ service—</a:t>
            </a:r>
          </a:p>
          <a:p>
            <a:pPr>
              <a:lnSpc>
                <a:spcPts val="5600"/>
              </a:lnSpc>
            </a:pPr>
            <a:r>
              <a:rPr lang="en-US" sz="3600" dirty="0">
                <a:solidFill>
                  <a:srgbClr val="000000"/>
                </a:solidFill>
                <a:latin typeface="ITC Avant Garde Gothic" pitchFamily="50" charset="0"/>
              </a:rPr>
              <a:t>we want to highlight their stories of service on our platforms! </a:t>
            </a:r>
          </a:p>
        </p:txBody>
      </p:sp>
      <p:grpSp>
        <p:nvGrpSpPr>
          <p:cNvPr id="3" name="Group 3"/>
          <p:cNvGrpSpPr>
            <a:grpSpLocks noGrp="1" noUngrp="1" noRot="1" noMove="1" noResize="1"/>
          </p:cNvGrpSpPr>
          <p:nvPr/>
        </p:nvGrpSpPr>
        <p:grpSpPr>
          <a:xfrm>
            <a:off x="7431592" y="4800072"/>
            <a:ext cx="2382000" cy="2382000"/>
            <a:chOff x="0" y="0"/>
            <a:chExt cx="3176000" cy="3176000"/>
          </a:xfrm>
        </p:grpSpPr>
        <p:sp>
          <p:nvSpPr>
            <p:cNvPr id="4" name="Freeform 4"/>
            <p:cNvSpPr>
              <a:spLocks noGrp="1" noRot="1" noMove="1" noResize="1" noEditPoints="1" noAdjustHandles="1" noChangeArrowheads="1" noChangeShapeType="1"/>
            </p:cNvSpPr>
            <p:nvPr/>
          </p:nvSpPr>
          <p:spPr>
            <a:xfrm>
              <a:off x="0" y="0"/>
              <a:ext cx="3176000" cy="3176000"/>
            </a:xfrm>
            <a:custGeom>
              <a:avLst/>
              <a:gdLst/>
              <a:ahLst/>
              <a:cxnLst/>
              <a:rect l="l" t="t" r="r" b="b"/>
              <a:pathLst>
                <a:path w="3176000" h="3176000">
                  <a:moveTo>
                    <a:pt x="0" y="0"/>
                  </a:moveTo>
                  <a:lnTo>
                    <a:pt x="3176000" y="0"/>
                  </a:lnTo>
                  <a:lnTo>
                    <a:pt x="3176000" y="3176000"/>
                  </a:lnTo>
                  <a:lnTo>
                    <a:pt x="0" y="31760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5" name="TextBox 5"/>
          <p:cNvSpPr txBox="1">
            <a:spLocks noGrp="1" noRot="1" noMove="1" noResize="1" noEditPoints="1" noAdjustHandles="1" noChangeArrowheads="1" noChangeShapeType="1"/>
          </p:cNvSpPr>
          <p:nvPr/>
        </p:nvSpPr>
        <p:spPr>
          <a:xfrm>
            <a:off x="457200" y="137519"/>
            <a:ext cx="7317879" cy="1839556"/>
          </a:xfrm>
          <a:prstGeom prst="rect">
            <a:avLst/>
          </a:prstGeom>
        </p:spPr>
        <p:txBody>
          <a:bodyPr lIns="0" tIns="0" rIns="0" bIns="0" rtlCol="0" anchor="t">
            <a:spAutoFit/>
          </a:bodyPr>
          <a:lstStyle/>
          <a:p>
            <a:pPr algn="ctr">
              <a:lnSpc>
                <a:spcPts val="12532"/>
              </a:lnSpc>
            </a:pPr>
            <a:r>
              <a:rPr lang="en-US" sz="8951" dirty="0">
                <a:solidFill>
                  <a:srgbClr val="EAEB4E"/>
                </a:solidFill>
                <a:latin typeface="ITC Avant Garde Gothic Bold"/>
              </a:rPr>
              <a:t>F  r Teachers</a:t>
            </a:r>
          </a:p>
        </p:txBody>
      </p:sp>
      <p:grpSp>
        <p:nvGrpSpPr>
          <p:cNvPr id="6" name="Group 6"/>
          <p:cNvGrpSpPr>
            <a:grpSpLocks noGrp="1" noUngrp="1" noRot="1" noMove="1" noResize="1"/>
          </p:cNvGrpSpPr>
          <p:nvPr/>
        </p:nvGrpSpPr>
        <p:grpSpPr>
          <a:xfrm>
            <a:off x="1138470" y="721738"/>
            <a:ext cx="613924" cy="613924"/>
            <a:chOff x="0" y="0"/>
            <a:chExt cx="812800" cy="812800"/>
          </a:xfrm>
        </p:grpSpPr>
        <p:sp>
          <p:nvSpPr>
            <p:cNvPr id="7" name="Freeform 7"/>
            <p:cNvSpPr>
              <a:spLocks noGrp="1" noRot="1" noMove="1" noResize="1" noEditPoints="1" noAdjustHandles="1" noChangeArrowheads="1" noChangeShapeType="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EB4E"/>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9" name="Freeform 9"/>
          <p:cNvSpPr>
            <a:spLocks noGrp="1" noRot="1" noMove="1" noResize="1" noEditPoints="1" noAdjustHandles="1" noChangeArrowheads="1" noChangeShapeType="1"/>
          </p:cNvSpPr>
          <p:nvPr/>
        </p:nvSpPr>
        <p:spPr>
          <a:xfrm>
            <a:off x="1267312" y="858520"/>
            <a:ext cx="356240" cy="340359"/>
          </a:xfrm>
          <a:custGeom>
            <a:avLst/>
            <a:gdLst/>
            <a:ahLst/>
            <a:cxnLst/>
            <a:rect l="l" t="t" r="r" b="b"/>
            <a:pathLst>
              <a:path w="356240" h="340359">
                <a:moveTo>
                  <a:pt x="0" y="0"/>
                </a:moveTo>
                <a:lnTo>
                  <a:pt x="356240" y="0"/>
                </a:lnTo>
                <a:lnTo>
                  <a:pt x="356240" y="340360"/>
                </a:lnTo>
                <a:lnTo>
                  <a:pt x="0" y="340360"/>
                </a:lnTo>
                <a:lnTo>
                  <a:pt x="0" y="0"/>
                </a:lnTo>
                <a:close/>
              </a:path>
            </a:pathLst>
          </a:custGeom>
          <a:blipFill>
            <a:blip r:embed="rId3"/>
            <a:stretch>
              <a:fillRect/>
            </a:stretch>
          </a:blipFill>
        </p:spPr>
        <p:txBody>
          <a:bodyPr/>
          <a:lstStyle/>
          <a:p>
            <a:endParaRPr lang="en-US"/>
          </a:p>
        </p:txBody>
      </p:sp>
      <p:sp>
        <p:nvSpPr>
          <p:cNvPr id="10" name="TextBox 10"/>
          <p:cNvSpPr txBox="1">
            <a:spLocks noGrp="1" noRot="1" noMove="1" noResize="1" noEditPoints="1" noAdjustHandles="1" noChangeArrowheads="1" noChangeShapeType="1"/>
          </p:cNvSpPr>
          <p:nvPr/>
        </p:nvSpPr>
        <p:spPr>
          <a:xfrm>
            <a:off x="5562686" y="6991572"/>
            <a:ext cx="6438168" cy="1375410"/>
          </a:xfrm>
          <a:prstGeom prst="rect">
            <a:avLst/>
          </a:prstGeom>
        </p:spPr>
        <p:txBody>
          <a:bodyPr lIns="0" tIns="0" rIns="0" bIns="0" rtlCol="0" anchor="t">
            <a:spAutoFit/>
          </a:bodyPr>
          <a:lstStyle/>
          <a:p>
            <a:pPr algn="ctr">
              <a:lnSpc>
                <a:spcPts val="5040"/>
              </a:lnSpc>
            </a:pPr>
            <a:r>
              <a:rPr lang="en-US" sz="3600" u="sng">
                <a:solidFill>
                  <a:srgbClr val="8CFFFC"/>
                </a:solidFill>
                <a:latin typeface="ITC Avant Garde Gothic Bold"/>
                <a:hlinkClick r:id="rId4" tooltip="https://forms.office.com/r/0NVCD5z76t"/>
              </a:rPr>
              <a:t>Realize the Dream Service Hour &amp; Story Form</a:t>
            </a:r>
          </a:p>
        </p:txBody>
      </p:sp>
      <p:sp>
        <p:nvSpPr>
          <p:cNvPr id="11" name="Freeform 11"/>
          <p:cNvSpPr>
            <a:spLocks noGrp="1" noRot="1" noMove="1" noResize="1" noEditPoints="1" noAdjustHandles="1" noChangeArrowheads="1" noChangeShapeType="1"/>
          </p:cNvSpPr>
          <p:nvPr/>
        </p:nvSpPr>
        <p:spPr>
          <a:xfrm>
            <a:off x="15390477" y="287541"/>
            <a:ext cx="2756390" cy="911339"/>
          </a:xfrm>
          <a:custGeom>
            <a:avLst/>
            <a:gdLst/>
            <a:ahLst/>
            <a:cxnLst/>
            <a:rect l="l" t="t" r="r" b="b"/>
            <a:pathLst>
              <a:path w="2756390" h="911339">
                <a:moveTo>
                  <a:pt x="0" y="0"/>
                </a:moveTo>
                <a:lnTo>
                  <a:pt x="2756390" y="0"/>
                </a:lnTo>
                <a:lnTo>
                  <a:pt x="2756390" y="911339"/>
                </a:lnTo>
                <a:lnTo>
                  <a:pt x="0" y="911339"/>
                </a:lnTo>
                <a:lnTo>
                  <a:pt x="0" y="0"/>
                </a:lnTo>
                <a:close/>
              </a:path>
            </a:pathLst>
          </a:custGeom>
          <a:blipFill>
            <a:blip r:embed="rId5"/>
            <a:stretch>
              <a:fillRect b="-1162"/>
            </a:stretch>
          </a:blipFill>
        </p:spPr>
        <p:txBody>
          <a:bodyPr/>
          <a:lstStyle/>
          <a:p>
            <a:endParaRPr lang="en-US"/>
          </a:p>
        </p:txBody>
      </p:sp>
      <p:sp>
        <p:nvSpPr>
          <p:cNvPr id="12" name="AutoShape 12"/>
          <p:cNvSpPr>
            <a:spLocks noGrp="1" noRot="1" noMove="1" noResize="1" noEditPoints="1" noAdjustHandles="1" noChangeArrowheads="1" noChangeShapeType="1"/>
          </p:cNvSpPr>
          <p:nvPr/>
        </p:nvSpPr>
        <p:spPr>
          <a:xfrm flipV="1">
            <a:off x="2667001" y="1562100"/>
            <a:ext cx="5029200" cy="0"/>
          </a:xfrm>
          <a:prstGeom prst="line">
            <a:avLst/>
          </a:prstGeom>
          <a:ln w="38100" cap="flat">
            <a:solidFill>
              <a:srgbClr val="FC4E04"/>
            </a:solidFill>
            <a:prstDash val="solid"/>
            <a:headEnd type="none" w="sm" len="sm"/>
            <a:tailEnd type="none" w="sm" len="sm"/>
          </a:ln>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7">
            <a:extLst>
              <a:ext uri="{FF2B5EF4-FFF2-40B4-BE49-F238E27FC236}">
                <a16:creationId xmlns:a16="http://schemas.microsoft.com/office/drawing/2014/main" id="{16D2FED4-1809-289E-6807-4AE14F9EFBE7}"/>
              </a:ext>
            </a:extLst>
          </p:cNvPr>
          <p:cNvSpPr/>
          <p:nvPr/>
        </p:nvSpPr>
        <p:spPr>
          <a:xfrm>
            <a:off x="0" y="-1"/>
            <a:ext cx="1701730" cy="1776469"/>
          </a:xfrm>
          <a:custGeom>
            <a:avLst/>
            <a:gdLst/>
            <a:ahLst/>
            <a:cxnLst/>
            <a:rect l="l" t="t" r="r" b="b"/>
            <a:pathLst>
              <a:path w="2509771" h="2397886">
                <a:moveTo>
                  <a:pt x="0" y="0"/>
                </a:moveTo>
                <a:lnTo>
                  <a:pt x="2509771" y="0"/>
                </a:lnTo>
                <a:lnTo>
                  <a:pt x="2509771" y="2397887"/>
                </a:lnTo>
                <a:lnTo>
                  <a:pt x="0" y="2397887"/>
                </a:lnTo>
                <a:lnTo>
                  <a:pt x="0" y="0"/>
                </a:lnTo>
                <a:close/>
              </a:path>
            </a:pathLst>
          </a:custGeom>
          <a:blipFill>
            <a:blip r:embed="rId2"/>
            <a:stretch>
              <a:fillRect l="-47484" t="-34980"/>
            </a:stretch>
          </a:blipFill>
        </p:spPr>
        <p:txBody>
          <a:bodyPr/>
          <a:lstStyle/>
          <a:p>
            <a:endParaRPr lang="en-US"/>
          </a:p>
        </p:txBody>
      </p:sp>
      <p:sp>
        <p:nvSpPr>
          <p:cNvPr id="2" name="Freeform 2"/>
          <p:cNvSpPr/>
          <p:nvPr/>
        </p:nvSpPr>
        <p:spPr>
          <a:xfrm rot="477851">
            <a:off x="11866621" y="430641"/>
            <a:ext cx="2834690" cy="2708321"/>
          </a:xfrm>
          <a:custGeom>
            <a:avLst/>
            <a:gdLst/>
            <a:ahLst/>
            <a:cxnLst/>
            <a:rect l="l" t="t" r="r" b="b"/>
            <a:pathLst>
              <a:path w="2834690" h="2708321">
                <a:moveTo>
                  <a:pt x="0" y="0"/>
                </a:moveTo>
                <a:lnTo>
                  <a:pt x="2834690" y="0"/>
                </a:lnTo>
                <a:lnTo>
                  <a:pt x="2834690" y="2708321"/>
                </a:lnTo>
                <a:lnTo>
                  <a:pt x="0" y="2708321"/>
                </a:lnTo>
                <a:lnTo>
                  <a:pt x="0" y="0"/>
                </a:lnTo>
                <a:close/>
              </a:path>
            </a:pathLst>
          </a:custGeom>
          <a:blipFill>
            <a:blip r:embed="rId3"/>
            <a:stretch>
              <a:fillRect/>
            </a:stretch>
          </a:blipFill>
        </p:spPr>
        <p:txBody>
          <a:bodyPr/>
          <a:lstStyle/>
          <a:p>
            <a:endParaRPr lang="en-US"/>
          </a:p>
        </p:txBody>
      </p:sp>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5"/>
            <a:stretch>
              <a:fillRect/>
            </a:stretch>
          </a:blipFill>
        </p:spPr>
        <p:txBody>
          <a:bodyPr/>
          <a:lstStyle/>
          <a:p>
            <a:endParaRPr lang="en-US"/>
          </a:p>
        </p:txBody>
      </p:sp>
      <p:sp>
        <p:nvSpPr>
          <p:cNvPr id="9" name="TextBox 9"/>
          <p:cNvSpPr txBox="1"/>
          <p:nvPr/>
        </p:nvSpPr>
        <p:spPr>
          <a:xfrm>
            <a:off x="1217202" y="282252"/>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0" name="TextBox 10"/>
          <p:cNvSpPr txBox="1"/>
          <p:nvPr/>
        </p:nvSpPr>
        <p:spPr>
          <a:xfrm>
            <a:off x="2864064" y="238112"/>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04</a:t>
            </a:r>
          </a:p>
        </p:txBody>
      </p:sp>
      <p:sp>
        <p:nvSpPr>
          <p:cNvPr id="11" name="TextBox 11"/>
          <p:cNvSpPr txBox="1"/>
          <p:nvPr/>
        </p:nvSpPr>
        <p:spPr>
          <a:xfrm>
            <a:off x="4398391" y="819981"/>
            <a:ext cx="4907657" cy="737235"/>
          </a:xfrm>
          <a:prstGeom prst="rect">
            <a:avLst/>
          </a:prstGeom>
        </p:spPr>
        <p:txBody>
          <a:bodyPr lIns="0" tIns="0" rIns="0" bIns="0" rtlCol="0" anchor="t">
            <a:spAutoFit/>
          </a:bodyPr>
          <a:lstStyle/>
          <a:p>
            <a:pPr>
              <a:lnSpc>
                <a:spcPts val="5040"/>
              </a:lnSpc>
            </a:pPr>
            <a:r>
              <a:rPr lang="en-US" sz="3600" dirty="0">
                <a:solidFill>
                  <a:srgbClr val="000000"/>
                </a:solidFill>
                <a:latin typeface="ITC Avant Garde Gothic"/>
              </a:rPr>
              <a:t>Report and Celebrate</a:t>
            </a:r>
          </a:p>
        </p:txBody>
      </p:sp>
      <p:sp>
        <p:nvSpPr>
          <p:cNvPr id="12" name="TextBox 12"/>
          <p:cNvSpPr txBox="1"/>
          <p:nvPr/>
        </p:nvSpPr>
        <p:spPr>
          <a:xfrm>
            <a:off x="340912" y="3493730"/>
            <a:ext cx="17620230" cy="5808345"/>
          </a:xfrm>
          <a:prstGeom prst="rect">
            <a:avLst/>
          </a:prstGeom>
        </p:spPr>
        <p:txBody>
          <a:bodyPr lIns="0" tIns="0" rIns="0" bIns="0" rtlCol="0" anchor="t">
            <a:spAutoFit/>
          </a:bodyPr>
          <a:lstStyle/>
          <a:p>
            <a:pPr>
              <a:lnSpc>
                <a:spcPts val="5880"/>
              </a:lnSpc>
            </a:pPr>
            <a:r>
              <a:rPr lang="en-US" sz="4200">
                <a:solidFill>
                  <a:srgbClr val="000000"/>
                </a:solidFill>
                <a:latin typeface="ITC Avant Garde Gothic"/>
              </a:rPr>
              <a:t>How many different activities did you plan? </a:t>
            </a:r>
          </a:p>
          <a:p>
            <a:pPr>
              <a:lnSpc>
                <a:spcPts val="5880"/>
              </a:lnSpc>
            </a:pPr>
            <a:endParaRPr lang="en-US" sz="4200">
              <a:solidFill>
                <a:srgbClr val="000000"/>
              </a:solidFill>
              <a:latin typeface="ITC Avant Garde Gothic"/>
            </a:endParaRPr>
          </a:p>
          <a:p>
            <a:pPr>
              <a:lnSpc>
                <a:spcPts val="5880"/>
              </a:lnSpc>
            </a:pPr>
            <a:r>
              <a:rPr lang="en-US" sz="4200">
                <a:solidFill>
                  <a:srgbClr val="000000"/>
                </a:solidFill>
                <a:latin typeface="ITC Avant Garde Gothic"/>
              </a:rPr>
              <a:t>How many people did you get involved in community service actions?</a:t>
            </a:r>
          </a:p>
          <a:p>
            <a:pPr>
              <a:lnSpc>
                <a:spcPts val="3919"/>
              </a:lnSpc>
            </a:pPr>
            <a:endParaRPr lang="en-US" sz="4200">
              <a:solidFill>
                <a:srgbClr val="000000"/>
              </a:solidFill>
              <a:latin typeface="ITC Avant Garde Gothic"/>
            </a:endParaRPr>
          </a:p>
          <a:p>
            <a:pPr>
              <a:lnSpc>
                <a:spcPts val="5880"/>
              </a:lnSpc>
            </a:pPr>
            <a:r>
              <a:rPr lang="en-US" sz="4200">
                <a:solidFill>
                  <a:srgbClr val="000000"/>
                </a:solidFill>
                <a:latin typeface="ITC Avant Garde Gothic"/>
              </a:rPr>
              <a:t>How many hours, on average, did each person serve?</a:t>
            </a:r>
          </a:p>
          <a:p>
            <a:pPr>
              <a:lnSpc>
                <a:spcPts val="5880"/>
              </a:lnSpc>
            </a:pPr>
            <a:endParaRPr lang="en-US" sz="4200">
              <a:solidFill>
                <a:srgbClr val="000000"/>
              </a:solidFill>
              <a:latin typeface="ITC Avant Garde Gothic"/>
            </a:endParaRPr>
          </a:p>
          <a:p>
            <a:pPr>
              <a:lnSpc>
                <a:spcPts val="5880"/>
              </a:lnSpc>
            </a:pPr>
            <a:r>
              <a:rPr lang="en-US" sz="4200">
                <a:solidFill>
                  <a:srgbClr val="000000"/>
                </a:solidFill>
                <a:latin typeface="ITC Avant Garde Gothic"/>
              </a:rPr>
              <a:t>How have your thoughts on community service changed?</a:t>
            </a:r>
          </a:p>
        </p:txBody>
      </p:sp>
      <p:sp>
        <p:nvSpPr>
          <p:cNvPr id="13" name="TextBox 13"/>
          <p:cNvSpPr txBox="1"/>
          <p:nvPr/>
        </p:nvSpPr>
        <p:spPr>
          <a:xfrm>
            <a:off x="340912" y="2252978"/>
            <a:ext cx="12204385" cy="737235"/>
          </a:xfrm>
          <a:prstGeom prst="rect">
            <a:avLst/>
          </a:prstGeom>
        </p:spPr>
        <p:txBody>
          <a:bodyPr lIns="0" tIns="0" rIns="0" bIns="0" rtlCol="0" anchor="t">
            <a:spAutoFit/>
          </a:bodyPr>
          <a:lstStyle/>
          <a:p>
            <a:pPr>
              <a:lnSpc>
                <a:spcPts val="5040"/>
              </a:lnSpc>
            </a:pPr>
            <a:r>
              <a:rPr lang="en-US" sz="3600" dirty="0">
                <a:solidFill>
                  <a:srgbClr val="02AC8B"/>
                </a:solidFill>
                <a:latin typeface="ITC Avant Garde Gothic Bold"/>
              </a:rPr>
              <a:t>SUMMARIZING YOUR COMMUNITY SERVICE IMPACT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310900" y="1338700"/>
            <a:ext cx="12835814" cy="6100594"/>
          </a:xfrm>
          <a:custGeom>
            <a:avLst/>
            <a:gdLst/>
            <a:ahLst/>
            <a:cxnLst/>
            <a:rect l="l" t="t" r="r" b="b"/>
            <a:pathLst>
              <a:path w="12835814" h="6100594">
                <a:moveTo>
                  <a:pt x="0" y="0"/>
                </a:moveTo>
                <a:lnTo>
                  <a:pt x="12835814" y="0"/>
                </a:lnTo>
                <a:lnTo>
                  <a:pt x="12835814" y="6100594"/>
                </a:lnTo>
                <a:lnTo>
                  <a:pt x="0" y="6100594"/>
                </a:lnTo>
                <a:lnTo>
                  <a:pt x="0" y="0"/>
                </a:lnTo>
                <a:close/>
              </a:path>
            </a:pathLst>
          </a:custGeom>
          <a:blipFill>
            <a:blip r:embed="rId4"/>
            <a:stretch>
              <a:fillRect t="-14218"/>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4735407" y="4809998"/>
            <a:ext cx="3552593" cy="4084234"/>
          </a:xfrm>
          <a:custGeom>
            <a:avLst/>
            <a:gdLst/>
            <a:ahLst/>
            <a:cxnLst/>
            <a:rect l="l" t="t" r="r" b="b"/>
            <a:pathLst>
              <a:path w="4274803" h="4084234">
                <a:moveTo>
                  <a:pt x="0" y="0"/>
                </a:moveTo>
                <a:lnTo>
                  <a:pt x="4274803" y="0"/>
                </a:lnTo>
                <a:lnTo>
                  <a:pt x="4274803" y="4084235"/>
                </a:lnTo>
                <a:lnTo>
                  <a:pt x="0" y="4084235"/>
                </a:lnTo>
                <a:lnTo>
                  <a:pt x="0" y="0"/>
                </a:lnTo>
                <a:close/>
              </a:path>
            </a:pathLst>
          </a:custGeom>
          <a:blipFill>
            <a:blip r:embed="rId5"/>
            <a:stretch>
              <a:fillRect r="-20330"/>
            </a:stretch>
          </a:blipFill>
        </p:spPr>
        <p:txBody>
          <a:bodyPr/>
          <a:lstStyle/>
          <a:p>
            <a:endParaRPr lang="en-US"/>
          </a:p>
        </p:txBody>
      </p:sp>
      <p:grpSp>
        <p:nvGrpSpPr>
          <p:cNvPr id="9" name="Group 9"/>
          <p:cNvGrpSpPr>
            <a:grpSpLocks noGrp="1" noUngrp="1" noRot="1" noMove="1" noResize="1"/>
          </p:cNvGrpSpPr>
          <p:nvPr/>
        </p:nvGrpSpPr>
        <p:grpSpPr>
          <a:xfrm>
            <a:off x="13775055" y="6803589"/>
            <a:ext cx="3097754" cy="3097754"/>
            <a:chOff x="0" y="0"/>
            <a:chExt cx="4130339" cy="4130339"/>
          </a:xfrm>
        </p:grpSpPr>
        <p:sp>
          <p:nvSpPr>
            <p:cNvPr id="10" name="Freeform 10"/>
            <p:cNvSpPr>
              <a:spLocks noGrp="1" noRot="1" noMove="1" noResize="1" noEditPoints="1" noAdjustHandles="1" noChangeArrowheads="1" noChangeShapeType="1"/>
            </p:cNvSpPr>
            <p:nvPr/>
          </p:nvSpPr>
          <p:spPr>
            <a:xfrm>
              <a:off x="0" y="0"/>
              <a:ext cx="4130339" cy="4130339"/>
            </a:xfrm>
            <a:custGeom>
              <a:avLst/>
              <a:gdLst/>
              <a:ahLst/>
              <a:cxnLst/>
              <a:rect l="l" t="t" r="r" b="b"/>
              <a:pathLst>
                <a:path w="4130339" h="4130339">
                  <a:moveTo>
                    <a:pt x="0" y="0"/>
                  </a:moveTo>
                  <a:lnTo>
                    <a:pt x="4130339" y="0"/>
                  </a:lnTo>
                  <a:lnTo>
                    <a:pt x="4130339" y="4130339"/>
                  </a:lnTo>
                  <a:lnTo>
                    <a:pt x="0" y="413033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1" name="Freeform 11"/>
          <p:cNvSpPr>
            <a:spLocks noGrp="1" noRot="1" noMove="1" noResize="1" noEditPoints="1" noAdjustHandles="1" noChangeArrowheads="1" noChangeShapeType="1"/>
          </p:cNvSpPr>
          <p:nvPr/>
        </p:nvSpPr>
        <p:spPr>
          <a:xfrm>
            <a:off x="0" y="0"/>
            <a:ext cx="1028700" cy="1192784"/>
          </a:xfrm>
          <a:custGeom>
            <a:avLst/>
            <a:gdLst/>
            <a:ahLst/>
            <a:cxnLst/>
            <a:rect l="l" t="t" r="r" b="b"/>
            <a:pathLst>
              <a:path w="1498870" h="1432051">
                <a:moveTo>
                  <a:pt x="0" y="0"/>
                </a:moveTo>
                <a:lnTo>
                  <a:pt x="1498870" y="0"/>
                </a:lnTo>
                <a:lnTo>
                  <a:pt x="1498870" y="1432052"/>
                </a:lnTo>
                <a:lnTo>
                  <a:pt x="0" y="1432052"/>
                </a:lnTo>
                <a:lnTo>
                  <a:pt x="0" y="0"/>
                </a:lnTo>
                <a:close/>
              </a:path>
            </a:pathLst>
          </a:custGeom>
          <a:blipFill>
            <a:blip r:embed="rId7"/>
            <a:stretch>
              <a:fillRect l="-45706" t="-20060" r="1"/>
            </a:stretch>
          </a:blipFill>
        </p:spPr>
        <p:txBody>
          <a:bodyPr/>
          <a:lstStyle/>
          <a:p>
            <a:endParaRPr lang="en-US"/>
          </a:p>
        </p:txBody>
      </p:sp>
      <p:sp>
        <p:nvSpPr>
          <p:cNvPr id="12" name="TextBox 12"/>
          <p:cNvSpPr txBox="1">
            <a:spLocks noGrp="1" noRot="1" noMove="1" noResize="1" noEditPoints="1" noAdjustHandles="1" noChangeArrowheads="1" noChangeShapeType="1"/>
          </p:cNvSpPr>
          <p:nvPr/>
        </p:nvSpPr>
        <p:spPr>
          <a:xfrm>
            <a:off x="0" y="305309"/>
            <a:ext cx="11340724" cy="685165"/>
          </a:xfrm>
          <a:prstGeom prst="rect">
            <a:avLst/>
          </a:prstGeom>
        </p:spPr>
        <p:txBody>
          <a:bodyPr lIns="0" tIns="0" rIns="0" bIns="0" rtlCol="0" anchor="t">
            <a:spAutoFit/>
          </a:bodyPr>
          <a:lstStyle/>
          <a:p>
            <a:pPr algn="ctr">
              <a:lnSpc>
                <a:spcPts val="4759"/>
              </a:lnSpc>
            </a:pPr>
            <a:r>
              <a:rPr lang="en-US" sz="3399">
                <a:solidFill>
                  <a:srgbClr val="02AC8B"/>
                </a:solidFill>
                <a:latin typeface="ITC Avant Garde Gothic Bold"/>
              </a:rPr>
              <a:t>SHARE YOUR SERVICE STORY AND YOUR HOURS!</a:t>
            </a:r>
          </a:p>
        </p:txBody>
      </p:sp>
      <p:sp>
        <p:nvSpPr>
          <p:cNvPr id="13" name="TextBox 13"/>
          <p:cNvSpPr txBox="1">
            <a:spLocks noGrp="1" noRot="1" noMove="1" noResize="1" noEditPoints="1" noAdjustHandles="1" noChangeArrowheads="1" noChangeShapeType="1"/>
          </p:cNvSpPr>
          <p:nvPr/>
        </p:nvSpPr>
        <p:spPr>
          <a:xfrm>
            <a:off x="499402" y="8571665"/>
            <a:ext cx="11416157" cy="1324570"/>
          </a:xfrm>
          <a:prstGeom prst="rect">
            <a:avLst/>
          </a:prstGeom>
        </p:spPr>
        <p:txBody>
          <a:bodyPr lIns="0" tIns="0" rIns="0" bIns="0" rtlCol="0" anchor="t">
            <a:spAutoFit/>
          </a:bodyPr>
          <a:lstStyle/>
          <a:p>
            <a:pPr>
              <a:lnSpc>
                <a:spcPts val="4928"/>
              </a:lnSpc>
            </a:pPr>
            <a:r>
              <a:rPr lang="en-US" sz="3520" dirty="0">
                <a:solidFill>
                  <a:srgbClr val="000000"/>
                </a:solidFill>
                <a:latin typeface="ITC Avant Garde Gothic"/>
              </a:rPr>
              <a:t>You can even receive special recognition opportunities and incentives for sharing it with us.</a:t>
            </a:r>
          </a:p>
        </p:txBody>
      </p:sp>
      <p:sp>
        <p:nvSpPr>
          <p:cNvPr id="14" name="TextBox 14"/>
          <p:cNvSpPr txBox="1">
            <a:spLocks noGrp="1" noRot="1" noMove="1" noResize="1" noEditPoints="1" noAdjustHandles="1" noChangeArrowheads="1" noChangeShapeType="1"/>
          </p:cNvSpPr>
          <p:nvPr/>
        </p:nvSpPr>
        <p:spPr>
          <a:xfrm>
            <a:off x="4014646" y="8656355"/>
            <a:ext cx="5478376" cy="887095"/>
          </a:xfrm>
          <a:prstGeom prst="rect">
            <a:avLst/>
          </a:prstGeom>
        </p:spPr>
        <p:txBody>
          <a:bodyPr lIns="0" tIns="0" rIns="0" bIns="0" rtlCol="0" anchor="t">
            <a:spAutoFit/>
          </a:bodyPr>
          <a:lstStyle/>
          <a:p>
            <a:pPr algn="ctr">
              <a:lnSpc>
                <a:spcPts val="7279"/>
              </a:lnSpc>
            </a:pPr>
            <a:endParaRPr/>
          </a:p>
        </p:txBody>
      </p:sp>
      <p:sp>
        <p:nvSpPr>
          <p:cNvPr id="15" name="TextBox 15"/>
          <p:cNvSpPr txBox="1">
            <a:spLocks noGrp="1" noRot="1" noMove="1" noResize="1" noEditPoints="1" noAdjustHandles="1" noChangeArrowheads="1" noChangeShapeType="1"/>
          </p:cNvSpPr>
          <p:nvPr/>
        </p:nvSpPr>
        <p:spPr>
          <a:xfrm>
            <a:off x="310900" y="7758230"/>
            <a:ext cx="12244303" cy="737235"/>
          </a:xfrm>
          <a:prstGeom prst="rect">
            <a:avLst/>
          </a:prstGeom>
        </p:spPr>
        <p:txBody>
          <a:bodyPr lIns="0" tIns="0" rIns="0" bIns="0" rtlCol="0" anchor="t">
            <a:spAutoFit/>
          </a:bodyPr>
          <a:lstStyle/>
          <a:p>
            <a:pPr algn="ctr">
              <a:lnSpc>
                <a:spcPts val="5040"/>
              </a:lnSpc>
            </a:pPr>
            <a:r>
              <a:rPr lang="en-US" sz="3600" u="sng" dirty="0">
                <a:solidFill>
                  <a:srgbClr val="000000"/>
                </a:solidFill>
                <a:latin typeface="ITC Avant Garde Gothic Bold"/>
                <a:hlinkClick r:id="rId8" tooltip="https://forms.office.com/r/0NVCD5z76t"/>
              </a:rPr>
              <a:t>Click here</a:t>
            </a:r>
            <a:r>
              <a:rPr lang="en-US" sz="3600" dirty="0">
                <a:solidFill>
                  <a:srgbClr val="000000"/>
                </a:solidFill>
                <a:latin typeface="ITC Avant Garde Gothic Bold"/>
              </a:rPr>
              <a:t> or scan the QR code to share your story!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00086"/>
        </a:solidFill>
        <a:effectLst/>
      </p:bgPr>
    </p:bg>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1028700" y="481768"/>
            <a:ext cx="3423203" cy="3141071"/>
          </a:xfrm>
          <a:custGeom>
            <a:avLst/>
            <a:gdLst/>
            <a:ahLst/>
            <a:cxnLst/>
            <a:rect l="l" t="t" r="r" b="b"/>
            <a:pathLst>
              <a:path w="3423203" h="3141071">
                <a:moveTo>
                  <a:pt x="0" y="0"/>
                </a:moveTo>
                <a:lnTo>
                  <a:pt x="3423203" y="0"/>
                </a:lnTo>
                <a:lnTo>
                  <a:pt x="3423203" y="3141071"/>
                </a:lnTo>
                <a:lnTo>
                  <a:pt x="0" y="3141071"/>
                </a:lnTo>
                <a:lnTo>
                  <a:pt x="0" y="0"/>
                </a:lnTo>
                <a:close/>
              </a:path>
            </a:pathLst>
          </a:custGeom>
          <a:blipFill>
            <a:blip r:embed="rId2"/>
            <a:stretch>
              <a:fillRect/>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5853586" y="1567777"/>
            <a:ext cx="6580829" cy="5831627"/>
          </a:xfrm>
          <a:custGeom>
            <a:avLst/>
            <a:gdLst/>
            <a:ahLst/>
            <a:cxnLst/>
            <a:rect l="l" t="t" r="r" b="b"/>
            <a:pathLst>
              <a:path w="6580829" h="5831627">
                <a:moveTo>
                  <a:pt x="0" y="0"/>
                </a:moveTo>
                <a:lnTo>
                  <a:pt x="6580828" y="0"/>
                </a:lnTo>
                <a:lnTo>
                  <a:pt x="6580828" y="5831627"/>
                </a:lnTo>
                <a:lnTo>
                  <a:pt x="0" y="5831627"/>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6872876" y="8003645"/>
            <a:ext cx="4542248" cy="1953655"/>
          </a:xfrm>
          <a:custGeom>
            <a:avLst/>
            <a:gdLst/>
            <a:ahLst/>
            <a:cxnLst/>
            <a:rect l="l" t="t" r="r" b="b"/>
            <a:pathLst>
              <a:path w="4542248" h="1953655">
                <a:moveTo>
                  <a:pt x="0" y="0"/>
                </a:moveTo>
                <a:lnTo>
                  <a:pt x="4542248" y="0"/>
                </a:lnTo>
                <a:lnTo>
                  <a:pt x="4542248" y="1953655"/>
                </a:lnTo>
                <a:lnTo>
                  <a:pt x="0" y="1953655"/>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3886623" y="1715933"/>
            <a:ext cx="10981074" cy="3354152"/>
            <a:chOff x="0" y="0"/>
            <a:chExt cx="2892135" cy="883398"/>
          </a:xfrm>
        </p:grpSpPr>
        <p:sp>
          <p:nvSpPr>
            <p:cNvPr id="6" name="Freeform 6"/>
            <p:cNvSpPr/>
            <p:nvPr/>
          </p:nvSpPr>
          <p:spPr>
            <a:xfrm>
              <a:off x="0" y="0"/>
              <a:ext cx="2892135" cy="883398"/>
            </a:xfrm>
            <a:custGeom>
              <a:avLst/>
              <a:gdLst/>
              <a:ahLst/>
              <a:cxnLst/>
              <a:rect l="l" t="t" r="r" b="b"/>
              <a:pathLst>
                <a:path w="2892135" h="883398">
                  <a:moveTo>
                    <a:pt x="0" y="0"/>
                  </a:moveTo>
                  <a:lnTo>
                    <a:pt x="2892135" y="0"/>
                  </a:lnTo>
                  <a:lnTo>
                    <a:pt x="2892135" y="883398"/>
                  </a:lnTo>
                  <a:lnTo>
                    <a:pt x="0" y="883398"/>
                  </a:lnTo>
                  <a:close/>
                </a:path>
              </a:pathLst>
            </a:custGeom>
            <a:solidFill>
              <a:srgbClr val="02AC8B"/>
            </a:solidFill>
          </p:spPr>
          <p:txBody>
            <a:bodyPr/>
            <a:lstStyle/>
            <a:p>
              <a:endParaRPr lang="en-US"/>
            </a:p>
          </p:txBody>
        </p:sp>
        <p:sp>
          <p:nvSpPr>
            <p:cNvPr id="7" name="TextBox 7"/>
            <p:cNvSpPr txBox="1"/>
            <p:nvPr/>
          </p:nvSpPr>
          <p:spPr>
            <a:xfrm>
              <a:off x="0" y="-38100"/>
              <a:ext cx="2892135" cy="921498"/>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3686544" y="1208221"/>
            <a:ext cx="10835069" cy="3599619"/>
          </a:xfrm>
          <a:custGeom>
            <a:avLst/>
            <a:gdLst/>
            <a:ahLst/>
            <a:cxnLst/>
            <a:rect l="l" t="t" r="r" b="b"/>
            <a:pathLst>
              <a:path w="10835069" h="3599619">
                <a:moveTo>
                  <a:pt x="0" y="0"/>
                </a:moveTo>
                <a:lnTo>
                  <a:pt x="10835068" y="0"/>
                </a:lnTo>
                <a:lnTo>
                  <a:pt x="10835068" y="3599619"/>
                </a:lnTo>
                <a:lnTo>
                  <a:pt x="0" y="3599619"/>
                </a:lnTo>
                <a:lnTo>
                  <a:pt x="0" y="0"/>
                </a:lnTo>
                <a:close/>
              </a:path>
            </a:pathLst>
          </a:custGeom>
          <a:blipFill>
            <a:blip r:embed="rId2"/>
            <a:stretch>
              <a:fillRect b="-1742"/>
            </a:stretch>
          </a:blipFill>
        </p:spPr>
        <p:txBody>
          <a:bodyPr/>
          <a:lstStyle/>
          <a:p>
            <a:endParaRPr lang="en-US"/>
          </a:p>
        </p:txBody>
      </p:sp>
      <p:sp>
        <p:nvSpPr>
          <p:cNvPr id="9" name="TextBox 9"/>
          <p:cNvSpPr txBox="1"/>
          <p:nvPr/>
        </p:nvSpPr>
        <p:spPr>
          <a:xfrm>
            <a:off x="4456881" y="5180457"/>
            <a:ext cx="9374237" cy="1214120"/>
          </a:xfrm>
          <a:prstGeom prst="rect">
            <a:avLst/>
          </a:prstGeom>
        </p:spPr>
        <p:txBody>
          <a:bodyPr lIns="0" tIns="0" rIns="0" bIns="0" rtlCol="0" anchor="t">
            <a:spAutoFit/>
          </a:bodyPr>
          <a:lstStyle/>
          <a:p>
            <a:pPr algn="ctr">
              <a:lnSpc>
                <a:spcPts val="4480"/>
              </a:lnSpc>
            </a:pPr>
            <a:r>
              <a:rPr lang="en-US" sz="3200">
                <a:solidFill>
                  <a:srgbClr val="FC4E04"/>
                </a:solidFill>
                <a:latin typeface="ITC Avant Garde Gothic Bold"/>
              </a:rPr>
              <a:t>TOGETHER, LET’S CREATE A UNITED, JUST AND </a:t>
            </a:r>
          </a:p>
          <a:p>
            <a:pPr algn="ctr">
              <a:lnSpc>
                <a:spcPts val="4480"/>
              </a:lnSpc>
            </a:pPr>
            <a:r>
              <a:rPr lang="en-US" sz="3200">
                <a:solidFill>
                  <a:srgbClr val="FC4E04"/>
                </a:solidFill>
                <a:latin typeface="ITC Avant Garde Gothic Bold"/>
              </a:rPr>
              <a:t>EQUITABLE AMERICA THROUGH SERVICE.  </a:t>
            </a:r>
          </a:p>
        </p:txBody>
      </p:sp>
      <p:sp>
        <p:nvSpPr>
          <p:cNvPr id="10" name="TextBox 10"/>
          <p:cNvSpPr txBox="1"/>
          <p:nvPr/>
        </p:nvSpPr>
        <p:spPr>
          <a:xfrm>
            <a:off x="1187378" y="6767195"/>
            <a:ext cx="16617011" cy="2973705"/>
          </a:xfrm>
          <a:prstGeom prst="rect">
            <a:avLst/>
          </a:prstGeom>
        </p:spPr>
        <p:txBody>
          <a:bodyPr lIns="0" tIns="0" rIns="0" bIns="0" rtlCol="0" anchor="t">
            <a:spAutoFit/>
          </a:bodyPr>
          <a:lstStyle/>
          <a:p>
            <a:pPr>
              <a:lnSpc>
                <a:spcPts val="4480"/>
              </a:lnSpc>
            </a:pPr>
            <a:r>
              <a:rPr lang="en-US" sz="3200">
                <a:solidFill>
                  <a:srgbClr val="000000"/>
                </a:solidFill>
                <a:latin typeface="ITC Avant Garde Gothic"/>
              </a:rPr>
              <a:t>Community Service is not only a great way to help make the world a better place for everyone, but it feels good too! </a:t>
            </a:r>
          </a:p>
          <a:p>
            <a:pPr>
              <a:lnSpc>
                <a:spcPts val="4480"/>
              </a:lnSpc>
            </a:pPr>
            <a:endParaRPr lang="en-US" sz="3200">
              <a:solidFill>
                <a:srgbClr val="000000"/>
              </a:solidFill>
              <a:latin typeface="ITC Avant Garde Gothic"/>
            </a:endParaRPr>
          </a:p>
          <a:p>
            <a:pPr>
              <a:lnSpc>
                <a:spcPts val="4759"/>
              </a:lnSpc>
            </a:pPr>
            <a:r>
              <a:rPr lang="en-US" sz="3399">
                <a:solidFill>
                  <a:srgbClr val="000000"/>
                </a:solidFill>
                <a:latin typeface="ITC Avant Garde Gothic"/>
              </a:rPr>
              <a:t>Encourage everyone around you to serve by sharing their time or skills. It only takes one person to take action before others are inspired to do the same. </a:t>
            </a:r>
          </a:p>
        </p:txBody>
      </p:sp>
      <p:sp>
        <p:nvSpPr>
          <p:cNvPr id="11" name="Freeform 11"/>
          <p:cNvSpPr>
            <a:spLocks noGrp="1" noRot="1" noMove="1" noResize="1" noEditPoints="1" noAdjustHandles="1" noChangeArrowheads="1" noChangeShapeType="1"/>
          </p:cNvSpPr>
          <p:nvPr/>
        </p:nvSpPr>
        <p:spPr>
          <a:xfrm>
            <a:off x="1486769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2" name="Freeform 12"/>
          <p:cNvSpPr>
            <a:spLocks noGrp="1" noRot="1" noMove="1" noResize="1" noEditPoints="1" noAdjustHandles="1" noChangeArrowheads="1" noChangeShapeType="1"/>
          </p:cNvSpPr>
          <p:nvPr/>
        </p:nvSpPr>
        <p:spPr>
          <a:xfrm>
            <a:off x="16982579" y="143554"/>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8750380" y="1"/>
            <a:ext cx="9537620" cy="10287000"/>
            <a:chOff x="0" y="0"/>
            <a:chExt cx="2511966" cy="2737370"/>
          </a:xfrm>
        </p:grpSpPr>
        <p:sp>
          <p:nvSpPr>
            <p:cNvPr id="3" name="Freeform 3"/>
            <p:cNvSpPr>
              <a:spLocks noGrp="1" noRot="1" noMove="1" noResize="1" noEditPoints="1" noAdjustHandles="1" noChangeArrowheads="1" noChangeShapeType="1"/>
            </p:cNvSpPr>
            <p:nvPr/>
          </p:nvSpPr>
          <p:spPr>
            <a:xfrm>
              <a:off x="0" y="0"/>
              <a:ext cx="2511966" cy="2737370"/>
            </a:xfrm>
            <a:custGeom>
              <a:avLst/>
              <a:gdLst/>
              <a:ahLst/>
              <a:cxnLst/>
              <a:rect l="l" t="t" r="r" b="b"/>
              <a:pathLst>
                <a:path w="2511966" h="2737370">
                  <a:moveTo>
                    <a:pt x="0" y="0"/>
                  </a:moveTo>
                  <a:lnTo>
                    <a:pt x="2511966" y="0"/>
                  </a:lnTo>
                  <a:lnTo>
                    <a:pt x="2511966" y="2737370"/>
                  </a:lnTo>
                  <a:lnTo>
                    <a:pt x="0" y="2737370"/>
                  </a:lnTo>
                  <a:close/>
                </a:path>
              </a:pathLst>
            </a:custGeom>
            <a:gradFill rotWithShape="1">
              <a:gsLst>
                <a:gs pos="0">
                  <a:srgbClr val="FFFFFF">
                    <a:alpha val="100000"/>
                  </a:srgbClr>
                </a:gs>
                <a:gs pos="100000">
                  <a:srgbClr val="FFD5FF">
                    <a:alpha val="100000"/>
                  </a:srgbClr>
                </a:gs>
              </a:gsLst>
              <a:lin ang="0"/>
            </a:gra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0" y="-38100"/>
              <a:ext cx="2511966" cy="2775470"/>
            </a:xfrm>
            <a:prstGeom prst="rect">
              <a:avLst/>
            </a:prstGeom>
          </p:spPr>
          <p:txBody>
            <a:bodyPr lIns="50800" tIns="50800" rIns="50800" bIns="50800" rtlCol="0" anchor="ctr"/>
            <a:lstStyle/>
            <a:p>
              <a:pPr algn="ctr">
                <a:lnSpc>
                  <a:spcPts val="2659"/>
                </a:lnSpc>
              </a:pPr>
              <a:endParaRPr/>
            </a:p>
          </p:txBody>
        </p:sp>
      </p:grpSp>
      <p:sp>
        <p:nvSpPr>
          <p:cNvPr id="5" name="Freeform 5"/>
          <p:cNvSpPr>
            <a:spLocks noGrp="1" noRot="1" noMove="1" noResize="1" noEditPoints="1" noAdjustHandles="1" noChangeArrowheads="1" noChangeShapeType="1"/>
          </p:cNvSpPr>
          <p:nvPr/>
        </p:nvSpPr>
        <p:spPr>
          <a:xfrm>
            <a:off x="11427280" y="1241810"/>
            <a:ext cx="7317180" cy="8892407"/>
          </a:xfrm>
          <a:custGeom>
            <a:avLst/>
            <a:gdLst/>
            <a:ahLst/>
            <a:cxnLst/>
            <a:rect l="l" t="t" r="r" b="b"/>
            <a:pathLst>
              <a:path w="7317180" h="8892407">
                <a:moveTo>
                  <a:pt x="0" y="0"/>
                </a:moveTo>
                <a:lnTo>
                  <a:pt x="7317180" y="0"/>
                </a:lnTo>
                <a:lnTo>
                  <a:pt x="7317180" y="8892406"/>
                </a:lnTo>
                <a:lnTo>
                  <a:pt x="0" y="8892406"/>
                </a:lnTo>
                <a:lnTo>
                  <a:pt x="0" y="0"/>
                </a:lnTo>
                <a:close/>
              </a:path>
            </a:pathLst>
          </a:custGeom>
          <a:blipFill>
            <a:blip r:embed="rId2"/>
            <a:stretch>
              <a:fillRect/>
            </a:stretch>
          </a:blipFill>
        </p:spPr>
        <p:txBody>
          <a:bodyPr/>
          <a:lstStyle/>
          <a:p>
            <a:endParaRPr lang="en-US"/>
          </a:p>
        </p:txBody>
      </p:sp>
      <p:grpSp>
        <p:nvGrpSpPr>
          <p:cNvPr id="6" name="Group 6"/>
          <p:cNvGrpSpPr>
            <a:grpSpLocks noGrp="1" noUngrp="1" noRot="1" noMove="1" noResize="1"/>
          </p:cNvGrpSpPr>
          <p:nvPr/>
        </p:nvGrpSpPr>
        <p:grpSpPr>
          <a:xfrm>
            <a:off x="10764714" y="0"/>
            <a:ext cx="7523286" cy="963536"/>
            <a:chOff x="0" y="0"/>
            <a:chExt cx="3173171" cy="406400"/>
          </a:xfrm>
        </p:grpSpPr>
        <p:sp>
          <p:nvSpPr>
            <p:cNvPr id="7" name="Freeform 7"/>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a:spLocks noGrp="1" noRot="1" noMove="1" noResize="1" noEditPoints="1" noAdjustHandles="1" noChangeArrowheads="1" noChangeShapeType="1"/>
          </p:cNvSpPr>
          <p:nvPr/>
        </p:nvSpPr>
        <p:spPr>
          <a:xfrm>
            <a:off x="0" y="0"/>
            <a:ext cx="3703654" cy="2355926"/>
          </a:xfrm>
          <a:custGeom>
            <a:avLst/>
            <a:gdLst/>
            <a:ahLst/>
            <a:cxnLst/>
            <a:rect l="l" t="t" r="r" b="b"/>
            <a:pathLst>
              <a:path w="3703654" h="2355926">
                <a:moveTo>
                  <a:pt x="0" y="0"/>
                </a:moveTo>
                <a:lnTo>
                  <a:pt x="3703654" y="0"/>
                </a:lnTo>
                <a:lnTo>
                  <a:pt x="3703654" y="2355926"/>
                </a:lnTo>
                <a:lnTo>
                  <a:pt x="0" y="2355926"/>
                </a:lnTo>
                <a:lnTo>
                  <a:pt x="0" y="0"/>
                </a:lnTo>
                <a:close/>
              </a:path>
            </a:pathLst>
          </a:custGeom>
          <a:blipFill>
            <a:blip r:embed="rId3"/>
            <a:stretch>
              <a:fillRect r="-547"/>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5123401" y="8509881"/>
            <a:ext cx="1566679" cy="1496837"/>
          </a:xfrm>
          <a:custGeom>
            <a:avLst/>
            <a:gdLst/>
            <a:ahLst/>
            <a:cxnLst/>
            <a:rect l="l" t="t" r="r" b="b"/>
            <a:pathLst>
              <a:path w="1566679" h="1496837">
                <a:moveTo>
                  <a:pt x="0" y="0"/>
                </a:moveTo>
                <a:lnTo>
                  <a:pt x="1566679" y="0"/>
                </a:lnTo>
                <a:lnTo>
                  <a:pt x="1566679" y="1496838"/>
                </a:lnTo>
                <a:lnTo>
                  <a:pt x="0" y="1496838"/>
                </a:lnTo>
                <a:lnTo>
                  <a:pt x="0" y="0"/>
                </a:lnTo>
                <a:close/>
              </a:path>
            </a:pathLst>
          </a:custGeom>
          <a:blipFill>
            <a:blip r:embed="rId4">
              <a:alphaModFix amt="28000"/>
            </a:blip>
            <a:stretch>
              <a:fillRect/>
            </a:stretch>
          </a:blip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354838" y="2136776"/>
            <a:ext cx="11072442" cy="7531099"/>
          </a:xfrm>
          <a:prstGeom prst="rect">
            <a:avLst/>
          </a:prstGeom>
        </p:spPr>
        <p:txBody>
          <a:bodyPr lIns="0" tIns="0" rIns="0" bIns="0" rtlCol="0" anchor="t">
            <a:spAutoFit/>
          </a:bodyPr>
          <a:lstStyle/>
          <a:p>
            <a:pPr marL="755659" lvl="1" indent="-377829">
              <a:lnSpc>
                <a:spcPts val="4900"/>
              </a:lnSpc>
              <a:buFont typeface="Arial"/>
              <a:buChar char="•"/>
            </a:pPr>
            <a:r>
              <a:rPr lang="en-US" sz="3500" dirty="0">
                <a:solidFill>
                  <a:srgbClr val="000000"/>
                </a:solidFill>
                <a:latin typeface="ITC Avant Garde Gothic"/>
              </a:rPr>
              <a:t>Founded by Martin Luther King III, Arndrea Waters King and Yolanda Renee King</a:t>
            </a:r>
          </a:p>
          <a:p>
            <a:pPr>
              <a:lnSpc>
                <a:spcPts val="4900"/>
              </a:lnSpc>
            </a:pPr>
            <a:endParaRPr lang="en-US" sz="3500" dirty="0">
              <a:solidFill>
                <a:srgbClr val="000000"/>
              </a:solidFill>
              <a:latin typeface="ITC Avant Garde Gothic"/>
            </a:endParaRPr>
          </a:p>
          <a:p>
            <a:pPr marL="755659" lvl="1" indent="-377829">
              <a:lnSpc>
                <a:spcPts val="4900"/>
              </a:lnSpc>
              <a:buFont typeface="Arial"/>
              <a:buChar char="•"/>
            </a:pPr>
            <a:r>
              <a:rPr lang="en-US" sz="3500" dirty="0">
                <a:solidFill>
                  <a:srgbClr val="000000"/>
                </a:solidFill>
                <a:latin typeface="ITC Avant Garde Gothic"/>
              </a:rPr>
              <a:t>Goal: 100 million hours of service by the 100th anniversary of Dr. Martin Luther King Jr.’s birth in January 2029</a:t>
            </a:r>
          </a:p>
          <a:p>
            <a:pPr>
              <a:lnSpc>
                <a:spcPts val="4900"/>
              </a:lnSpc>
            </a:pPr>
            <a:r>
              <a:rPr lang="en-US" sz="3500" dirty="0">
                <a:solidFill>
                  <a:srgbClr val="000000"/>
                </a:solidFill>
                <a:latin typeface="ITC Avant Garde Gothic"/>
              </a:rPr>
              <a:t> </a:t>
            </a:r>
          </a:p>
          <a:p>
            <a:pPr marL="755659" lvl="1" indent="-377829">
              <a:lnSpc>
                <a:spcPts val="4900"/>
              </a:lnSpc>
              <a:buFont typeface="Arial"/>
              <a:buChar char="•"/>
            </a:pPr>
            <a:r>
              <a:rPr lang="en-US" sz="3500" dirty="0">
                <a:solidFill>
                  <a:srgbClr val="000000"/>
                </a:solidFill>
                <a:latin typeface="ITC Avant Garde Gothic"/>
              </a:rPr>
              <a:t>5-year program with students across America</a:t>
            </a:r>
          </a:p>
          <a:p>
            <a:pPr>
              <a:lnSpc>
                <a:spcPts val="4900"/>
              </a:lnSpc>
            </a:pPr>
            <a:r>
              <a:rPr lang="en-US" sz="3500" dirty="0">
                <a:solidFill>
                  <a:srgbClr val="000000"/>
                </a:solidFill>
                <a:latin typeface="ITC Avant Garde Gothic"/>
              </a:rPr>
              <a:t> </a:t>
            </a:r>
          </a:p>
          <a:p>
            <a:pPr marL="755659" lvl="1" indent="-377829">
              <a:lnSpc>
                <a:spcPts val="4900"/>
              </a:lnSpc>
              <a:buFont typeface="Arial"/>
              <a:buChar char="•"/>
            </a:pPr>
            <a:r>
              <a:rPr lang="en-US" sz="3500" dirty="0">
                <a:solidFill>
                  <a:srgbClr val="000000"/>
                </a:solidFill>
                <a:latin typeface="ITC Avant Garde Gothic"/>
              </a:rPr>
              <a:t>Positive impacts on communities</a:t>
            </a:r>
          </a:p>
          <a:p>
            <a:pPr>
              <a:lnSpc>
                <a:spcPts val="4900"/>
              </a:lnSpc>
            </a:pPr>
            <a:endParaRPr lang="en-US" sz="3500" dirty="0">
              <a:solidFill>
                <a:srgbClr val="000000"/>
              </a:solidFill>
              <a:latin typeface="ITC Avant Garde Gothic"/>
            </a:endParaRPr>
          </a:p>
          <a:p>
            <a:pPr>
              <a:lnSpc>
                <a:spcPts val="4900"/>
              </a:lnSpc>
            </a:pPr>
            <a:endParaRPr lang="en-US" sz="3500" dirty="0">
              <a:solidFill>
                <a:srgbClr val="000000"/>
              </a:solidFill>
              <a:latin typeface="ITC Avant Garde Gothic"/>
            </a:endParaRPr>
          </a:p>
        </p:txBody>
      </p:sp>
      <p:sp>
        <p:nvSpPr>
          <p:cNvPr id="12" name="Freeform 12"/>
          <p:cNvSpPr>
            <a:spLocks noGrp="1" noRot="1" noMove="1" noResize="1" noEditPoints="1" noAdjustHandles="1" noChangeArrowheads="1" noChangeShapeType="1"/>
          </p:cNvSpPr>
          <p:nvPr/>
        </p:nvSpPr>
        <p:spPr>
          <a:xfrm>
            <a:off x="14730904" y="148563"/>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5"/>
            <a:stretch>
              <a:fillRect/>
            </a:stretch>
          </a:blipFill>
        </p:spPr>
        <p:txBody>
          <a:bodyPr/>
          <a:lstStyle/>
          <a:p>
            <a:endParaRPr lang="en-US"/>
          </a:p>
        </p:txBody>
      </p:sp>
      <p:sp>
        <p:nvSpPr>
          <p:cNvPr id="13" name="Freeform 13"/>
          <p:cNvSpPr>
            <a:spLocks noGrp="1" noRot="1" noMove="1" noResize="1" noEditPoints="1" noAdjustHandles="1" noChangeArrowheads="1" noChangeShapeType="1"/>
          </p:cNvSpPr>
          <p:nvPr/>
        </p:nvSpPr>
        <p:spPr>
          <a:xfrm>
            <a:off x="16883205" y="148563"/>
            <a:ext cx="1069210" cy="676427"/>
          </a:xfrm>
          <a:custGeom>
            <a:avLst/>
            <a:gdLst/>
            <a:ahLst/>
            <a:cxnLst/>
            <a:rect l="l" t="t" r="r" b="b"/>
            <a:pathLst>
              <a:path w="1069210" h="676427">
                <a:moveTo>
                  <a:pt x="0" y="0"/>
                </a:moveTo>
                <a:lnTo>
                  <a:pt x="1069210" y="0"/>
                </a:lnTo>
                <a:lnTo>
                  <a:pt x="1069210" y="676427"/>
                </a:lnTo>
                <a:lnTo>
                  <a:pt x="0" y="676427"/>
                </a:lnTo>
                <a:lnTo>
                  <a:pt x="0" y="0"/>
                </a:lnTo>
                <a:close/>
              </a:path>
            </a:pathLst>
          </a:custGeom>
          <a:blipFill>
            <a:blip r:embed="rId6"/>
            <a:stretch>
              <a:fillRect/>
            </a:stretch>
          </a:blip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228600" y="8744307"/>
            <a:ext cx="11721966" cy="1092989"/>
          </a:xfrm>
          <a:prstGeom prst="rect">
            <a:avLst/>
          </a:prstGeom>
        </p:spPr>
        <p:txBody>
          <a:bodyPr lIns="0" tIns="0" rIns="0" bIns="0" rtlCol="0" anchor="t">
            <a:spAutoFit/>
          </a:bodyPr>
          <a:lstStyle/>
          <a:p>
            <a:pPr algn="ctr">
              <a:lnSpc>
                <a:spcPts val="3900"/>
              </a:lnSpc>
            </a:pPr>
            <a:r>
              <a:rPr lang="en-US" sz="3047" spc="-179" dirty="0">
                <a:solidFill>
                  <a:srgbClr val="000000"/>
                </a:solidFill>
                <a:latin typeface="ITC Avant Garde Gothic Bold"/>
              </a:rPr>
              <a:t>Through a service-learning project, you can make a positive impact on the world around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2"/>
            <a:stretch>
              <a:fillRect l="-46386" t="-26150" b="1"/>
            </a:stretch>
          </a:blipFill>
        </p:spPr>
        <p:txBody>
          <a:bodyPr/>
          <a:lstStyle/>
          <a:p>
            <a:endParaRPr lang="en-US"/>
          </a:p>
        </p:txBody>
      </p:sp>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a:grpSpLocks noGrp="1" noUngrp="1" noRot="1" noMove="1" noResize="1"/>
          </p:cNvGrpSpPr>
          <p:nvPr/>
        </p:nvGrpSpPr>
        <p:grpSpPr>
          <a:xfrm>
            <a:off x="2471428" y="5316855"/>
            <a:ext cx="367227" cy="346711"/>
            <a:chOff x="0" y="0"/>
            <a:chExt cx="96718" cy="91315"/>
          </a:xfrm>
        </p:grpSpPr>
        <p:sp>
          <p:nvSpPr>
            <p:cNvPr id="7" name="Freeform 7"/>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Grp="1" noUngrp="1" noRot="1" noMove="1" noResize="1"/>
          </p:cNvGrpSpPr>
          <p:nvPr/>
        </p:nvGrpSpPr>
        <p:grpSpPr>
          <a:xfrm>
            <a:off x="2471428" y="6692899"/>
            <a:ext cx="367227" cy="346711"/>
            <a:chOff x="0" y="0"/>
            <a:chExt cx="96718" cy="91315"/>
          </a:xfrm>
        </p:grpSpPr>
        <p:sp>
          <p:nvSpPr>
            <p:cNvPr id="10" name="Freeform 10"/>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12" name="Group 12"/>
          <p:cNvGrpSpPr>
            <a:grpSpLocks noGrp="1" noUngrp="1" noRot="1" noMove="1" noResize="1"/>
          </p:cNvGrpSpPr>
          <p:nvPr/>
        </p:nvGrpSpPr>
        <p:grpSpPr>
          <a:xfrm>
            <a:off x="2471428" y="7773668"/>
            <a:ext cx="367227" cy="346711"/>
            <a:chOff x="0" y="0"/>
            <a:chExt cx="96718" cy="91315"/>
          </a:xfrm>
        </p:grpSpPr>
        <p:sp>
          <p:nvSpPr>
            <p:cNvPr id="13" name="Freeform 13"/>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15" name="Group 15"/>
          <p:cNvGrpSpPr>
            <a:grpSpLocks noGrp="1" noUngrp="1" noRot="1" noMove="1" noResize="1"/>
          </p:cNvGrpSpPr>
          <p:nvPr/>
        </p:nvGrpSpPr>
        <p:grpSpPr>
          <a:xfrm>
            <a:off x="2471428" y="9120504"/>
            <a:ext cx="367227" cy="346711"/>
            <a:chOff x="0" y="0"/>
            <a:chExt cx="96718" cy="91315"/>
          </a:xfrm>
        </p:grpSpPr>
        <p:sp>
          <p:nvSpPr>
            <p:cNvPr id="16" name="Freeform 16"/>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7" name="TextBox 17"/>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18" name="Freeform 18"/>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19" name="Freeform 19"/>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22" name="TextBox 22"/>
          <p:cNvSpPr txBox="1">
            <a:spLocks noGrp="1" noRot="1" noMove="1" noResize="1" noEditPoints="1" noAdjustHandles="1" noChangeArrowheads="1" noChangeShapeType="1"/>
          </p:cNvSpPr>
          <p:nvPr/>
        </p:nvSpPr>
        <p:spPr>
          <a:xfrm>
            <a:off x="2996980" y="1646694"/>
            <a:ext cx="14922725" cy="1336456"/>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a:rPr>
              <a:t>Create a service-learning project designed to address an issue in your community.</a:t>
            </a:r>
          </a:p>
        </p:txBody>
      </p:sp>
      <p:sp>
        <p:nvSpPr>
          <p:cNvPr id="23" name="TextBox 23"/>
          <p:cNvSpPr txBox="1">
            <a:spLocks noGrp="1" noRot="1" noMove="1" noResize="1" noEditPoints="1" noAdjustHandles="1" noChangeArrowheads="1" noChangeShapeType="1"/>
          </p:cNvSpPr>
          <p:nvPr/>
        </p:nvSpPr>
        <p:spPr>
          <a:xfrm>
            <a:off x="2471428" y="4316730"/>
            <a:ext cx="15737100"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Show us how you are carrying the vision of MLK forward. </a:t>
            </a:r>
          </a:p>
        </p:txBody>
      </p:sp>
      <p:sp>
        <p:nvSpPr>
          <p:cNvPr id="24" name="TextBox 24"/>
          <p:cNvSpPr txBox="1">
            <a:spLocks noGrp="1" noRot="1" noMove="1" noResize="1" noEditPoints="1" noAdjustHandles="1" noChangeArrowheads="1" noChangeShapeType="1"/>
          </p:cNvSpPr>
          <p:nvPr/>
        </p:nvSpPr>
        <p:spPr>
          <a:xfrm>
            <a:off x="2996980" y="5154930"/>
            <a:ext cx="14242695" cy="1152524"/>
          </a:xfrm>
          <a:prstGeom prst="rect">
            <a:avLst/>
          </a:prstGeom>
        </p:spPr>
        <p:txBody>
          <a:bodyPr lIns="0" tIns="0" rIns="0" bIns="0" rtlCol="0" anchor="t">
            <a:spAutoFit/>
          </a:bodyPr>
          <a:lstStyle/>
          <a:p>
            <a:pPr>
              <a:lnSpc>
                <a:spcPts val="4200"/>
              </a:lnSpc>
            </a:pPr>
            <a:r>
              <a:rPr lang="en-US" sz="3000" dirty="0">
                <a:solidFill>
                  <a:srgbClr val="000000"/>
                </a:solidFill>
                <a:latin typeface="ITC Avant Garde Gothic"/>
              </a:rPr>
              <a:t>Take pictures and make videos. We want to see your acts of service and the reactions of others towards your service. </a:t>
            </a:r>
          </a:p>
        </p:txBody>
      </p:sp>
      <p:sp>
        <p:nvSpPr>
          <p:cNvPr id="25" name="TextBox 25"/>
          <p:cNvSpPr txBox="1">
            <a:spLocks noGrp="1" noRot="1" noMove="1" noResize="1" noEditPoints="1" noAdjustHandles="1" noChangeArrowheads="1" noChangeShapeType="1"/>
          </p:cNvSpPr>
          <p:nvPr/>
        </p:nvSpPr>
        <p:spPr>
          <a:xfrm>
            <a:off x="3016605" y="6530974"/>
            <a:ext cx="14242695" cy="619124"/>
          </a:xfrm>
          <a:prstGeom prst="rect">
            <a:avLst/>
          </a:prstGeom>
        </p:spPr>
        <p:txBody>
          <a:bodyPr lIns="0" tIns="0" rIns="0" bIns="0" rtlCol="0" anchor="t">
            <a:spAutoFit/>
          </a:bodyPr>
          <a:lstStyle/>
          <a:p>
            <a:pPr>
              <a:lnSpc>
                <a:spcPts val="4200"/>
              </a:lnSpc>
            </a:pPr>
            <a:r>
              <a:rPr lang="en-US" sz="3000" dirty="0">
                <a:solidFill>
                  <a:srgbClr val="000000"/>
                </a:solidFill>
                <a:latin typeface="ITC Avant Garde Gothic"/>
              </a:rPr>
              <a:t>Save samples of your work or items that you have created.</a:t>
            </a:r>
          </a:p>
        </p:txBody>
      </p:sp>
      <p:sp>
        <p:nvSpPr>
          <p:cNvPr id="26" name="TextBox 26"/>
          <p:cNvSpPr txBox="1">
            <a:spLocks noGrp="1" noRot="1" noMove="1" noResize="1" noEditPoints="1" noAdjustHandles="1" noChangeArrowheads="1" noChangeShapeType="1"/>
          </p:cNvSpPr>
          <p:nvPr/>
        </p:nvSpPr>
        <p:spPr>
          <a:xfrm>
            <a:off x="2996980" y="7611743"/>
            <a:ext cx="14242695" cy="1152524"/>
          </a:xfrm>
          <a:prstGeom prst="rect">
            <a:avLst/>
          </a:prstGeom>
        </p:spPr>
        <p:txBody>
          <a:bodyPr lIns="0" tIns="0" rIns="0" bIns="0" rtlCol="0" anchor="t">
            <a:spAutoFit/>
          </a:bodyPr>
          <a:lstStyle/>
          <a:p>
            <a:pPr>
              <a:lnSpc>
                <a:spcPts val="4200"/>
              </a:lnSpc>
            </a:pPr>
            <a:r>
              <a:rPr lang="en-US" sz="3000">
                <a:solidFill>
                  <a:srgbClr val="000000"/>
                </a:solidFill>
                <a:latin typeface="ITC Avant Garde Gothic"/>
              </a:rPr>
              <a:t>Use the hashtag #RealizetheDream to inspire and motivate others to join you in your acts of service. </a:t>
            </a:r>
          </a:p>
        </p:txBody>
      </p:sp>
      <p:sp>
        <p:nvSpPr>
          <p:cNvPr id="27" name="TextBox 27"/>
          <p:cNvSpPr txBox="1">
            <a:spLocks noGrp="1" noRot="1" noMove="1" noResize="1" noEditPoints="1" noAdjustHandles="1" noChangeArrowheads="1" noChangeShapeType="1"/>
          </p:cNvSpPr>
          <p:nvPr/>
        </p:nvSpPr>
        <p:spPr>
          <a:xfrm>
            <a:off x="2996980" y="8921751"/>
            <a:ext cx="14242695" cy="1152524"/>
          </a:xfrm>
          <a:prstGeom prst="rect">
            <a:avLst/>
          </a:prstGeom>
        </p:spPr>
        <p:txBody>
          <a:bodyPr lIns="0" tIns="0" rIns="0" bIns="0" rtlCol="0" anchor="t">
            <a:spAutoFit/>
          </a:bodyPr>
          <a:lstStyle/>
          <a:p>
            <a:pPr>
              <a:lnSpc>
                <a:spcPts val="4200"/>
              </a:lnSpc>
            </a:pPr>
            <a:r>
              <a:rPr lang="en-US" sz="3000">
                <a:solidFill>
                  <a:srgbClr val="000000"/>
                </a:solidFill>
                <a:latin typeface="ITC Avant Garde Gothic"/>
              </a:rPr>
              <a:t>Create a school service display or showcase to highlight and celebrate your acts of service! </a:t>
            </a:r>
          </a:p>
        </p:txBody>
      </p:sp>
      <p:pic>
        <p:nvPicPr>
          <p:cNvPr id="30" name="Picture 29">
            <a:extLst>
              <a:ext uri="{FF2B5EF4-FFF2-40B4-BE49-F238E27FC236}">
                <a16:creationId xmlns:a16="http://schemas.microsoft.com/office/drawing/2014/main" id="{C0AD216C-0961-A3E6-D003-3B4292B39EA3}"/>
              </a:ext>
            </a:extLst>
          </p:cNvPr>
          <p:cNvPicPr>
            <a:picLocks noGrp="1" noRot="1" noChangeAspect="1" noMove="1" noResize="1" noEditPoints="1" noAdjustHandles="1" noChangeArrowheads="1" noChangeShapeType="1" noCrop="1"/>
          </p:cNvPicPr>
          <p:nvPr/>
        </p:nvPicPr>
        <p:blipFill>
          <a:blip r:embed="rId5">
            <a:clrChange>
              <a:clrFrom>
                <a:srgbClr val="F2F0E4"/>
              </a:clrFrom>
              <a:clrTo>
                <a:srgbClr val="F2F0E4">
                  <a:alpha val="0"/>
                </a:srgbClr>
              </a:clrTo>
            </a:clrChange>
          </a:blip>
          <a:stretch>
            <a:fillRect/>
          </a:stretch>
        </p:blipFill>
        <p:spPr>
          <a:xfrm>
            <a:off x="1877828" y="728885"/>
            <a:ext cx="4310106" cy="1162875"/>
          </a:xfrm>
          <a:prstGeom prst="rect">
            <a:avLst/>
          </a:prstGeom>
        </p:spPr>
      </p:pic>
      <p:pic>
        <p:nvPicPr>
          <p:cNvPr id="32" name="Picture 31">
            <a:extLst>
              <a:ext uri="{FF2B5EF4-FFF2-40B4-BE49-F238E27FC236}">
                <a16:creationId xmlns:a16="http://schemas.microsoft.com/office/drawing/2014/main" id="{679955EA-6168-8045-D29D-B9A069553D06}"/>
              </a:ext>
            </a:extLst>
          </p:cNvPr>
          <p:cNvPicPr>
            <a:picLocks noGrp="1" noRot="1" noChangeAspect="1" noMove="1" noResize="1" noEditPoints="1" noAdjustHandles="1" noChangeArrowheads="1" noChangeShapeType="1" noCrop="1"/>
          </p:cNvPicPr>
          <p:nvPr/>
        </p:nvPicPr>
        <p:blipFill>
          <a:blip r:embed="rId6">
            <a:clrChange>
              <a:clrFrom>
                <a:srgbClr val="F2F0E4"/>
              </a:clrFrom>
              <a:clrTo>
                <a:srgbClr val="F2F0E4">
                  <a:alpha val="0"/>
                </a:srgbClr>
              </a:clrTo>
            </a:clrChange>
          </a:blip>
          <a:stretch>
            <a:fillRect/>
          </a:stretch>
        </p:blipFill>
        <p:spPr>
          <a:xfrm>
            <a:off x="1931407" y="3246634"/>
            <a:ext cx="9674324" cy="12634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noGrp="1" noUngrp="1" noRot="1" noMove="1" noResize="1"/>
          </p:cNvGrpSpPr>
          <p:nvPr/>
        </p:nvGrpSpPr>
        <p:grpSpPr>
          <a:xfrm>
            <a:off x="10764714" y="0"/>
            <a:ext cx="7523286" cy="963536"/>
            <a:chOff x="0" y="0"/>
            <a:chExt cx="3173171" cy="406400"/>
          </a:xfrm>
        </p:grpSpPr>
        <p:sp>
          <p:nvSpPr>
            <p:cNvPr id="4" name="Freeform 4"/>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5" name="TextBox 5"/>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a:grpSpLocks noGrp="1" noUngrp="1" noRot="1" noMove="1" noResize="1"/>
          </p:cNvGrpSpPr>
          <p:nvPr/>
        </p:nvGrpSpPr>
        <p:grpSpPr>
          <a:xfrm>
            <a:off x="2567879" y="4489345"/>
            <a:ext cx="367227" cy="346711"/>
            <a:chOff x="0" y="0"/>
            <a:chExt cx="96718" cy="91315"/>
          </a:xfrm>
        </p:grpSpPr>
        <p:sp>
          <p:nvSpPr>
            <p:cNvPr id="7" name="Freeform 7"/>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8" name="TextBox 8"/>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Grp="1" noUngrp="1" noRot="1" noMove="1" noResize="1"/>
          </p:cNvGrpSpPr>
          <p:nvPr/>
        </p:nvGrpSpPr>
        <p:grpSpPr>
          <a:xfrm>
            <a:off x="2567879" y="5190347"/>
            <a:ext cx="367227" cy="346711"/>
            <a:chOff x="0" y="0"/>
            <a:chExt cx="96718" cy="91315"/>
          </a:xfrm>
        </p:grpSpPr>
        <p:sp>
          <p:nvSpPr>
            <p:cNvPr id="10" name="Freeform 10"/>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grpSp>
        <p:nvGrpSpPr>
          <p:cNvPr id="12" name="Group 12"/>
          <p:cNvGrpSpPr>
            <a:grpSpLocks noGrp="1" noUngrp="1" noRot="1" noMove="1" noResize="1"/>
          </p:cNvGrpSpPr>
          <p:nvPr/>
        </p:nvGrpSpPr>
        <p:grpSpPr>
          <a:xfrm>
            <a:off x="2548829" y="7805584"/>
            <a:ext cx="367227" cy="346711"/>
            <a:chOff x="0" y="0"/>
            <a:chExt cx="96718" cy="91315"/>
          </a:xfrm>
        </p:grpSpPr>
        <p:sp>
          <p:nvSpPr>
            <p:cNvPr id="13" name="Freeform 13"/>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4" name="TextBox 14"/>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15" name="TextBox 15"/>
          <p:cNvSpPr txBox="1">
            <a:spLocks noGrp="1" noRot="1" noMove="1" noResize="1" noEditPoints="1" noAdjustHandles="1" noChangeArrowheads="1" noChangeShapeType="1"/>
          </p:cNvSpPr>
          <p:nvPr/>
        </p:nvSpPr>
        <p:spPr>
          <a:xfrm>
            <a:off x="2916056" y="3646268"/>
            <a:ext cx="14242695"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Tell us about your service project.  </a:t>
            </a:r>
          </a:p>
        </p:txBody>
      </p:sp>
      <p:grpSp>
        <p:nvGrpSpPr>
          <p:cNvPr id="16" name="Group 16"/>
          <p:cNvGrpSpPr>
            <a:grpSpLocks noGrp="1" noUngrp="1" noRot="1" noMove="1" noResize="1"/>
          </p:cNvGrpSpPr>
          <p:nvPr/>
        </p:nvGrpSpPr>
        <p:grpSpPr>
          <a:xfrm>
            <a:off x="2548829" y="2167699"/>
            <a:ext cx="367227" cy="346711"/>
            <a:chOff x="0" y="0"/>
            <a:chExt cx="96718" cy="91315"/>
          </a:xfrm>
        </p:grpSpPr>
        <p:sp>
          <p:nvSpPr>
            <p:cNvPr id="17" name="Freeform 17"/>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18" name="TextBox 18"/>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19" name="TextBox 19"/>
          <p:cNvSpPr txBox="1">
            <a:spLocks noGrp="1" noRot="1" noMove="1" noResize="1" noEditPoints="1" noAdjustHandles="1" noChangeArrowheads="1" noChangeShapeType="1"/>
          </p:cNvSpPr>
          <p:nvPr/>
        </p:nvSpPr>
        <p:spPr>
          <a:xfrm>
            <a:off x="3194137" y="2059426"/>
            <a:ext cx="14242695" cy="493340"/>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Go to </a:t>
            </a:r>
            <a:r>
              <a:rPr lang="en-US" sz="2800" u="sng" dirty="0">
                <a:solidFill>
                  <a:srgbClr val="000000"/>
                </a:solidFill>
                <a:latin typeface="ITC Avant Garde Gothic"/>
                <a:hlinkClick r:id="rId2" tooltip="https://forms.office.com/pages/responsepage.aspx?id=n4z8LNshAkua-VRe55P23QhoyE637TNCqCvQXzDAnYZUMjFONzhPR0wxM0dDMkdDM1JZTEpHMjZSRS4u"/>
              </a:rPr>
              <a:t>this form</a:t>
            </a:r>
            <a:r>
              <a:rPr lang="en-US" sz="2800" dirty="0">
                <a:solidFill>
                  <a:srgbClr val="000000"/>
                </a:solidFill>
                <a:latin typeface="ITC Avant Garde Gothic"/>
              </a:rPr>
              <a:t> or scan the QR code to track your hours. </a:t>
            </a:r>
          </a:p>
        </p:txBody>
      </p:sp>
      <p:grpSp>
        <p:nvGrpSpPr>
          <p:cNvPr id="20" name="Group 20"/>
          <p:cNvGrpSpPr>
            <a:grpSpLocks noGrp="1" noUngrp="1" noRot="1" noMove="1" noResize="1"/>
          </p:cNvGrpSpPr>
          <p:nvPr/>
        </p:nvGrpSpPr>
        <p:grpSpPr>
          <a:xfrm>
            <a:off x="2548829" y="8934934"/>
            <a:ext cx="367227" cy="346711"/>
            <a:chOff x="0" y="0"/>
            <a:chExt cx="96718" cy="91315"/>
          </a:xfrm>
        </p:grpSpPr>
        <p:sp>
          <p:nvSpPr>
            <p:cNvPr id="21" name="Freeform 21"/>
            <p:cNvSpPr>
              <a:spLocks noGrp="1" noRot="1" noMove="1" noResize="1" noEditPoints="1" noAdjustHandles="1" noChangeArrowheads="1" noChangeShapeType="1"/>
            </p:cNvSpPr>
            <p:nvPr/>
          </p:nvSpPr>
          <p:spPr>
            <a:xfrm>
              <a:off x="0" y="0"/>
              <a:ext cx="96718" cy="91315"/>
            </a:xfrm>
            <a:custGeom>
              <a:avLst/>
              <a:gdLst/>
              <a:ahLst/>
              <a:cxnLst/>
              <a:rect l="l" t="t" r="r" b="b"/>
              <a:pathLst>
                <a:path w="96718" h="91315">
                  <a:moveTo>
                    <a:pt x="0" y="0"/>
                  </a:moveTo>
                  <a:lnTo>
                    <a:pt x="96718" y="0"/>
                  </a:lnTo>
                  <a:lnTo>
                    <a:pt x="96718" y="91315"/>
                  </a:lnTo>
                  <a:lnTo>
                    <a:pt x="0" y="91315"/>
                  </a:lnTo>
                  <a:close/>
                </a:path>
              </a:pathLst>
            </a:custGeom>
            <a:solidFill>
              <a:srgbClr val="FC4E04"/>
            </a:solidFill>
          </p:spPr>
          <p:txBody>
            <a:bodyPr/>
            <a:lstStyle/>
            <a:p>
              <a:endParaRPr lang="en-US"/>
            </a:p>
          </p:txBody>
        </p:sp>
        <p:sp>
          <p:nvSpPr>
            <p:cNvPr id="22" name="TextBox 22"/>
            <p:cNvSpPr txBox="1">
              <a:spLocks noGrp="1" noRot="1" noMove="1" noResize="1" noEditPoints="1" noAdjustHandles="1" noChangeArrowheads="1" noChangeShapeType="1"/>
            </p:cNvSpPr>
            <p:nvPr/>
          </p:nvSpPr>
          <p:spPr>
            <a:xfrm>
              <a:off x="0" y="-38100"/>
              <a:ext cx="96718" cy="129415"/>
            </a:xfrm>
            <a:prstGeom prst="rect">
              <a:avLst/>
            </a:prstGeom>
          </p:spPr>
          <p:txBody>
            <a:bodyPr lIns="50800" tIns="50800" rIns="50800" bIns="50800" rtlCol="0" anchor="ctr"/>
            <a:lstStyle/>
            <a:p>
              <a:pPr algn="ctr">
                <a:lnSpc>
                  <a:spcPts val="2659"/>
                </a:lnSpc>
              </a:pPr>
              <a:endParaRPr/>
            </a:p>
          </p:txBody>
        </p:sp>
      </p:grpSp>
      <p:sp>
        <p:nvSpPr>
          <p:cNvPr id="23" name="Freeform 23"/>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24" name="Freeform 24"/>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grpSp>
        <p:nvGrpSpPr>
          <p:cNvPr id="27" name="Group 27"/>
          <p:cNvGrpSpPr>
            <a:grpSpLocks noGrp="1" noUngrp="1" noRot="1" noMove="1" noResize="1"/>
          </p:cNvGrpSpPr>
          <p:nvPr/>
        </p:nvGrpSpPr>
        <p:grpSpPr>
          <a:xfrm>
            <a:off x="14775108" y="1674192"/>
            <a:ext cx="1518230" cy="1518230"/>
            <a:chOff x="0" y="0"/>
            <a:chExt cx="2024306" cy="2024306"/>
          </a:xfrm>
        </p:grpSpPr>
        <p:sp>
          <p:nvSpPr>
            <p:cNvPr id="28" name="Freeform 28"/>
            <p:cNvSpPr>
              <a:spLocks noGrp="1" noRot="1" noMove="1" noResize="1" noEditPoints="1" noAdjustHandles="1" noChangeArrowheads="1" noChangeShapeType="1"/>
            </p:cNvSpPr>
            <p:nvPr/>
          </p:nvSpPr>
          <p:spPr>
            <a:xfrm>
              <a:off x="0" y="0"/>
              <a:ext cx="2024306" cy="2024306"/>
            </a:xfrm>
            <a:custGeom>
              <a:avLst/>
              <a:gdLst/>
              <a:ahLst/>
              <a:cxnLst/>
              <a:rect l="l" t="t" r="r" b="b"/>
              <a:pathLst>
                <a:path w="2024306" h="2024306">
                  <a:moveTo>
                    <a:pt x="0" y="0"/>
                  </a:moveTo>
                  <a:lnTo>
                    <a:pt x="2024306" y="0"/>
                  </a:lnTo>
                  <a:lnTo>
                    <a:pt x="2024306" y="2024306"/>
                  </a:lnTo>
                  <a:lnTo>
                    <a:pt x="0" y="20243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33" name="TextBox 33"/>
          <p:cNvSpPr txBox="1">
            <a:spLocks noGrp="1" noRot="1" noMove="1" noResize="1" noEditPoints="1" noAdjustHandles="1" noChangeArrowheads="1" noChangeShapeType="1"/>
          </p:cNvSpPr>
          <p:nvPr/>
        </p:nvSpPr>
        <p:spPr>
          <a:xfrm>
            <a:off x="2753777" y="1296305"/>
            <a:ext cx="13893524"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Log your hours to be part of the 100M hours of service. </a:t>
            </a:r>
          </a:p>
        </p:txBody>
      </p:sp>
      <p:sp>
        <p:nvSpPr>
          <p:cNvPr id="34" name="TextBox 34"/>
          <p:cNvSpPr txBox="1">
            <a:spLocks noGrp="1" noRot="1" noMove="1" noResize="1" noEditPoints="1" noAdjustHandles="1" noChangeArrowheads="1" noChangeShapeType="1"/>
          </p:cNvSpPr>
          <p:nvPr/>
        </p:nvSpPr>
        <p:spPr>
          <a:xfrm>
            <a:off x="3035655" y="4426302"/>
            <a:ext cx="14242695" cy="493340"/>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Submit your story by sharing photos, videos and samples of your work.</a:t>
            </a:r>
          </a:p>
        </p:txBody>
      </p:sp>
      <p:sp>
        <p:nvSpPr>
          <p:cNvPr id="35" name="TextBox 35"/>
          <p:cNvSpPr txBox="1">
            <a:spLocks noGrp="1" noRot="1" noMove="1" noResize="1" noEditPoints="1" noAdjustHandles="1" noChangeArrowheads="1" noChangeShapeType="1"/>
          </p:cNvSpPr>
          <p:nvPr/>
        </p:nvSpPr>
        <p:spPr>
          <a:xfrm>
            <a:off x="3035655" y="5082124"/>
            <a:ext cx="14242695" cy="1031949"/>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Each month we’ll highlight a service story on our social media channels. Plus, there will be opportunities for exciting giveaways! </a:t>
            </a:r>
          </a:p>
        </p:txBody>
      </p:sp>
      <p:sp>
        <p:nvSpPr>
          <p:cNvPr id="36" name="TextBox 36"/>
          <p:cNvSpPr txBox="1">
            <a:spLocks noGrp="1" noRot="1" noMove="1" noResize="1" noEditPoints="1" noAdjustHandles="1" noChangeArrowheads="1" noChangeShapeType="1"/>
          </p:cNvSpPr>
          <p:nvPr/>
        </p:nvSpPr>
        <p:spPr>
          <a:xfrm>
            <a:off x="3035655" y="8872472"/>
            <a:ext cx="15014846" cy="1031949"/>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Certificate of Recognition after completing 10+ hours of service from your school or the community-based organization.</a:t>
            </a:r>
          </a:p>
        </p:txBody>
      </p:sp>
      <p:sp>
        <p:nvSpPr>
          <p:cNvPr id="37" name="TextBox 37"/>
          <p:cNvSpPr txBox="1">
            <a:spLocks noGrp="1" noRot="1" noMove="1" noResize="1" noEditPoints="1" noAdjustHandles="1" noChangeArrowheads="1" noChangeShapeType="1"/>
          </p:cNvSpPr>
          <p:nvPr/>
        </p:nvSpPr>
        <p:spPr>
          <a:xfrm>
            <a:off x="2935106" y="7177158"/>
            <a:ext cx="14242695" cy="632609"/>
          </a:xfrm>
          <a:prstGeom prst="rect">
            <a:avLst/>
          </a:prstGeom>
        </p:spPr>
        <p:txBody>
          <a:bodyPr lIns="0" tIns="0" rIns="0" bIns="0" rtlCol="0" anchor="t">
            <a:spAutoFit/>
          </a:bodyPr>
          <a:lstStyle/>
          <a:p>
            <a:pPr>
              <a:lnSpc>
                <a:spcPts val="5460"/>
              </a:lnSpc>
            </a:pPr>
            <a:r>
              <a:rPr lang="en-US" sz="3200" dirty="0">
                <a:solidFill>
                  <a:srgbClr val="000000"/>
                </a:solidFill>
                <a:latin typeface="ITC Avant Garde Gothic Bold"/>
              </a:rPr>
              <a:t>Celebrate your inspiring act of service!</a:t>
            </a:r>
          </a:p>
        </p:txBody>
      </p:sp>
      <p:sp>
        <p:nvSpPr>
          <p:cNvPr id="38" name="TextBox 38"/>
          <p:cNvSpPr txBox="1">
            <a:spLocks noGrp="1" noRot="1" noMove="1" noResize="1" noEditPoints="1" noAdjustHandles="1" noChangeArrowheads="1" noChangeShapeType="1"/>
          </p:cNvSpPr>
          <p:nvPr/>
        </p:nvSpPr>
        <p:spPr>
          <a:xfrm>
            <a:off x="3035655" y="7772495"/>
            <a:ext cx="15014846" cy="1031949"/>
          </a:xfrm>
          <a:prstGeom prst="rect">
            <a:avLst/>
          </a:prstGeom>
        </p:spPr>
        <p:txBody>
          <a:bodyPr lIns="0" tIns="0" rIns="0" bIns="0" rtlCol="0" anchor="t">
            <a:spAutoFit/>
          </a:bodyPr>
          <a:lstStyle/>
          <a:p>
            <a:pPr>
              <a:lnSpc>
                <a:spcPts val="4200"/>
              </a:lnSpc>
            </a:pPr>
            <a:r>
              <a:rPr lang="en-US" sz="2800" dirty="0">
                <a:solidFill>
                  <a:srgbClr val="000000"/>
                </a:solidFill>
                <a:latin typeface="ITC Avant Garde Gothic"/>
              </a:rPr>
              <a:t>Recognition letter of your service activity from your teacher/principal outlining your incredible achievement and the impact in your community.</a:t>
            </a:r>
          </a:p>
        </p:txBody>
      </p:sp>
      <p:sp>
        <p:nvSpPr>
          <p:cNvPr id="39" name="TextBox 39"/>
          <p:cNvSpPr txBox="1">
            <a:spLocks noGrp="1" noRot="1" noMove="1" noResize="1" noEditPoints="1" noAdjustHandles="1" noChangeArrowheads="1" noChangeShapeType="1"/>
          </p:cNvSpPr>
          <p:nvPr/>
        </p:nvSpPr>
        <p:spPr>
          <a:xfrm>
            <a:off x="13583912" y="3068597"/>
            <a:ext cx="4103534" cy="879058"/>
          </a:xfrm>
          <a:prstGeom prst="rect">
            <a:avLst/>
          </a:prstGeom>
        </p:spPr>
        <p:txBody>
          <a:bodyPr lIns="0" tIns="0" rIns="0" bIns="0" rtlCol="0" anchor="t">
            <a:spAutoFit/>
          </a:bodyPr>
          <a:lstStyle/>
          <a:p>
            <a:pPr algn="ctr">
              <a:lnSpc>
                <a:spcPts val="3212"/>
              </a:lnSpc>
            </a:pPr>
            <a:r>
              <a:rPr lang="en-US" sz="2294" u="sng">
                <a:solidFill>
                  <a:srgbClr val="8CFFFC"/>
                </a:solidFill>
                <a:latin typeface="ITC Avant Garde Gothic Bold"/>
                <a:hlinkClick r:id="rId6" tooltip="https://forms.office.com/r/0NVCD5z76t"/>
              </a:rPr>
              <a:t>Realize the Dream Service Hour &amp; Story Form</a:t>
            </a:r>
          </a:p>
        </p:txBody>
      </p:sp>
      <p:sp>
        <p:nvSpPr>
          <p:cNvPr id="41" name="Freeform 2">
            <a:extLst>
              <a:ext uri="{FF2B5EF4-FFF2-40B4-BE49-F238E27FC236}">
                <a16:creationId xmlns:a16="http://schemas.microsoft.com/office/drawing/2014/main" id="{D5C3129F-5728-725D-4F36-B90A00A5AC87}"/>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7"/>
            <a:stretch>
              <a:fillRect l="-46386" t="-26150" b="1"/>
            </a:stretch>
          </a:blipFill>
        </p:spPr>
        <p:txBody>
          <a:bodyPr/>
          <a:lstStyle/>
          <a:p>
            <a:endParaRPr lang="en-US"/>
          </a:p>
        </p:txBody>
      </p:sp>
      <p:pic>
        <p:nvPicPr>
          <p:cNvPr id="43" name="Picture 42">
            <a:extLst>
              <a:ext uri="{FF2B5EF4-FFF2-40B4-BE49-F238E27FC236}">
                <a16:creationId xmlns:a16="http://schemas.microsoft.com/office/drawing/2014/main" id="{7942EAD3-8A07-2299-2480-00FEF05E1D42}"/>
              </a:ext>
            </a:extLst>
          </p:cNvPr>
          <p:cNvPicPr>
            <a:picLocks noGrp="1" noRot="1" noChangeAspect="1" noMove="1" noResize="1" noEditPoints="1" noAdjustHandles="1" noChangeArrowheads="1" noChangeShapeType="1" noCrop="1"/>
          </p:cNvPicPr>
          <p:nvPr/>
        </p:nvPicPr>
        <p:blipFill>
          <a:blip r:embed="rId8">
            <a:clrChange>
              <a:clrFrom>
                <a:srgbClr val="F2F0E4"/>
              </a:clrFrom>
              <a:clrTo>
                <a:srgbClr val="F2F0E4">
                  <a:alpha val="0"/>
                </a:srgbClr>
              </a:clrTo>
            </a:clrChange>
          </a:blip>
          <a:stretch>
            <a:fillRect/>
          </a:stretch>
        </p:blipFill>
        <p:spPr>
          <a:xfrm>
            <a:off x="1800029" y="155221"/>
            <a:ext cx="5139688" cy="1377713"/>
          </a:xfrm>
          <a:prstGeom prst="rect">
            <a:avLst/>
          </a:prstGeom>
        </p:spPr>
      </p:pic>
      <p:pic>
        <p:nvPicPr>
          <p:cNvPr id="45" name="Picture 44">
            <a:extLst>
              <a:ext uri="{FF2B5EF4-FFF2-40B4-BE49-F238E27FC236}">
                <a16:creationId xmlns:a16="http://schemas.microsoft.com/office/drawing/2014/main" id="{6A371B32-EC70-AAF0-9C85-6C09F74424EF}"/>
              </a:ext>
            </a:extLst>
          </p:cNvPr>
          <p:cNvPicPr>
            <a:picLocks noGrp="1" noRot="1" noChangeAspect="1" noMove="1" noResize="1" noEditPoints="1" noAdjustHandles="1" noChangeArrowheads="1" noChangeShapeType="1" noCrop="1"/>
          </p:cNvPicPr>
          <p:nvPr/>
        </p:nvPicPr>
        <p:blipFill>
          <a:blip r:embed="rId9">
            <a:clrChange>
              <a:clrFrom>
                <a:srgbClr val="F2F0E4"/>
              </a:clrFrom>
              <a:clrTo>
                <a:srgbClr val="F2F0E4">
                  <a:alpha val="0"/>
                </a:srgbClr>
              </a:clrTo>
            </a:clrChange>
          </a:blip>
          <a:stretch>
            <a:fillRect/>
          </a:stretch>
        </p:blipFill>
        <p:spPr>
          <a:xfrm>
            <a:off x="1800030" y="2552766"/>
            <a:ext cx="5421802" cy="1339054"/>
          </a:xfrm>
          <a:prstGeom prst="rect">
            <a:avLst/>
          </a:prstGeom>
        </p:spPr>
      </p:pic>
      <p:pic>
        <p:nvPicPr>
          <p:cNvPr id="47" name="Picture 46">
            <a:extLst>
              <a:ext uri="{FF2B5EF4-FFF2-40B4-BE49-F238E27FC236}">
                <a16:creationId xmlns:a16="http://schemas.microsoft.com/office/drawing/2014/main" id="{3E34351B-EF63-ACA5-0076-175A6361F2C7}"/>
              </a:ext>
            </a:extLst>
          </p:cNvPr>
          <p:cNvPicPr>
            <a:picLocks noGrp="1" noRot="1" noChangeAspect="1" noMove="1" noResize="1" noEditPoints="1" noAdjustHandles="1" noChangeArrowheads="1" noChangeShapeType="1" noCrop="1"/>
          </p:cNvPicPr>
          <p:nvPr/>
        </p:nvPicPr>
        <p:blipFill>
          <a:blip r:embed="rId10">
            <a:clrChange>
              <a:clrFrom>
                <a:srgbClr val="F2F0E4"/>
              </a:clrFrom>
              <a:clrTo>
                <a:srgbClr val="F2F0E4">
                  <a:alpha val="0"/>
                </a:srgbClr>
              </a:clrTo>
            </a:clrChange>
          </a:blip>
          <a:stretch>
            <a:fillRect/>
          </a:stretch>
        </p:blipFill>
        <p:spPr>
          <a:xfrm>
            <a:off x="1800029" y="6054437"/>
            <a:ext cx="6898585" cy="13824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a:spLocks noGrp="1" noRot="1" noMove="1" noResize="1" noEditPoints="1" noAdjustHandles="1" noChangeArrowheads="1" noChangeShapeType="1"/>
          </p:cNvSpPr>
          <p:nvPr/>
        </p:nvSpPr>
        <p:spPr>
          <a:xfrm>
            <a:off x="0" y="0"/>
            <a:ext cx="1976764" cy="1693518"/>
          </a:xfrm>
          <a:custGeom>
            <a:avLst/>
            <a:gdLst/>
            <a:ahLst/>
            <a:cxnLst/>
            <a:rect l="l" t="t" r="r" b="b"/>
            <a:pathLst>
              <a:path w="3244569" h="3099927">
                <a:moveTo>
                  <a:pt x="0" y="0"/>
                </a:moveTo>
                <a:lnTo>
                  <a:pt x="3244569" y="0"/>
                </a:lnTo>
                <a:lnTo>
                  <a:pt x="3244569" y="3099927"/>
                </a:lnTo>
                <a:lnTo>
                  <a:pt x="0" y="3099927"/>
                </a:lnTo>
                <a:lnTo>
                  <a:pt x="0" y="0"/>
                </a:lnTo>
                <a:close/>
              </a:path>
            </a:pathLst>
          </a:custGeom>
          <a:blipFill>
            <a:blip r:embed="rId2"/>
            <a:stretch>
              <a:fillRect l="-64136" t="-83046" r="1" b="-1"/>
            </a:stretch>
          </a:blipFill>
        </p:spPr>
        <p:txBody>
          <a:bodyPr/>
          <a:lstStyle/>
          <a:p>
            <a:endParaRPr lang="en-US"/>
          </a:p>
        </p:txBody>
      </p:sp>
      <p:sp>
        <p:nvSpPr>
          <p:cNvPr id="6" name="Freeform 6"/>
          <p:cNvSpPr>
            <a:spLocks noGrp="1" noRot="1" noMove="1" noResize="1" noEditPoints="1" noAdjustHandles="1" noChangeArrowheads="1" noChangeShapeType="1"/>
          </p:cNvSpPr>
          <p:nvPr/>
        </p:nvSpPr>
        <p:spPr>
          <a:xfrm>
            <a:off x="658412" y="1378797"/>
            <a:ext cx="16971176" cy="8680826"/>
          </a:xfrm>
          <a:custGeom>
            <a:avLst/>
            <a:gdLst/>
            <a:ahLst/>
            <a:cxnLst/>
            <a:rect l="l" t="t" r="r" b="b"/>
            <a:pathLst>
              <a:path w="16971176" h="8680826">
                <a:moveTo>
                  <a:pt x="0" y="0"/>
                </a:moveTo>
                <a:lnTo>
                  <a:pt x="16971176" y="0"/>
                </a:lnTo>
                <a:lnTo>
                  <a:pt x="16971176" y="8680826"/>
                </a:lnTo>
                <a:lnTo>
                  <a:pt x="0" y="8680826"/>
                </a:lnTo>
                <a:lnTo>
                  <a:pt x="0" y="0"/>
                </a:lnTo>
                <a:close/>
              </a:path>
            </a:pathLst>
          </a:custGeom>
          <a:blipFill>
            <a:blip r:embed="rId3"/>
            <a:stretch>
              <a:fillRect t="-3436" b="-17290"/>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5"/>
            <a:stretch>
              <a:fillRect/>
            </a:stretch>
          </a:blipFill>
        </p:spPr>
        <p:txBody>
          <a:bodyPr/>
          <a:lstStyle/>
          <a:p>
            <a:endParaRPr lang="en-US"/>
          </a:p>
        </p:txBody>
      </p:sp>
      <p:sp>
        <p:nvSpPr>
          <p:cNvPr id="9" name="TextBox 9"/>
          <p:cNvSpPr txBox="1">
            <a:spLocks noGrp="1" noRot="1" noMove="1" noResize="1" noEditPoints="1" noAdjustHandles="1" noChangeArrowheads="1" noChangeShapeType="1"/>
          </p:cNvSpPr>
          <p:nvPr/>
        </p:nvSpPr>
        <p:spPr>
          <a:xfrm>
            <a:off x="1445877" y="475211"/>
            <a:ext cx="6897110" cy="938318"/>
          </a:xfrm>
          <a:prstGeom prst="rect">
            <a:avLst/>
          </a:prstGeom>
        </p:spPr>
        <p:txBody>
          <a:bodyPr lIns="0" tIns="0" rIns="0" bIns="0" rtlCol="0" anchor="t">
            <a:spAutoFit/>
          </a:bodyPr>
          <a:lstStyle/>
          <a:p>
            <a:pPr algn="ctr">
              <a:lnSpc>
                <a:spcPts val="6470"/>
              </a:lnSpc>
            </a:pPr>
            <a:r>
              <a:rPr lang="en-US" sz="4621" dirty="0">
                <a:solidFill>
                  <a:srgbClr val="FC4E04"/>
                </a:solidFill>
                <a:latin typeface="ITC Avant Garde Gothic Bold"/>
              </a:rPr>
              <a:t>WAYS TO TAKE ACTION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5418868" y="0"/>
            <a:ext cx="2515372" cy="2403238"/>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2"/>
            <a:stretch>
              <a:fillRect/>
            </a:stretch>
          </a:blipFill>
        </p:spPr>
        <p:txBody>
          <a:bodyPr/>
          <a:lstStyle/>
          <a:p>
            <a:endParaRPr lang="en-US"/>
          </a:p>
        </p:txBody>
      </p:sp>
      <p:sp>
        <p:nvSpPr>
          <p:cNvPr id="6" name="Freeform 6"/>
          <p:cNvSpPr/>
          <p:nvPr/>
        </p:nvSpPr>
        <p:spPr>
          <a:xfrm>
            <a:off x="7583975" y="902948"/>
            <a:ext cx="1498870" cy="1432051"/>
          </a:xfrm>
          <a:custGeom>
            <a:avLst/>
            <a:gdLst/>
            <a:ahLst/>
            <a:cxnLst/>
            <a:rect l="l" t="t" r="r" b="b"/>
            <a:pathLst>
              <a:path w="1498870" h="1432051">
                <a:moveTo>
                  <a:pt x="0" y="0"/>
                </a:moveTo>
                <a:lnTo>
                  <a:pt x="1498871" y="0"/>
                </a:lnTo>
                <a:lnTo>
                  <a:pt x="1498871" y="1432051"/>
                </a:lnTo>
                <a:lnTo>
                  <a:pt x="0" y="1432051"/>
                </a:lnTo>
                <a:lnTo>
                  <a:pt x="0" y="0"/>
                </a:lnTo>
                <a:close/>
              </a:path>
            </a:pathLst>
          </a:custGeom>
          <a:blipFill>
            <a:blip r:embed="rId3"/>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4"/>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5"/>
            <a:stretch>
              <a:fillRect/>
            </a:stretch>
          </a:blipFill>
        </p:spPr>
        <p:txBody>
          <a:bodyPr/>
          <a:lstStyle/>
          <a:p>
            <a:endParaRPr lang="en-US"/>
          </a:p>
        </p:txBody>
      </p:sp>
      <p:sp>
        <p:nvSpPr>
          <p:cNvPr id="9" name="Freeform 9"/>
          <p:cNvSpPr/>
          <p:nvPr/>
        </p:nvSpPr>
        <p:spPr>
          <a:xfrm>
            <a:off x="-19050" y="1221168"/>
            <a:ext cx="1701730" cy="1625868"/>
          </a:xfrm>
          <a:custGeom>
            <a:avLst/>
            <a:gdLst/>
            <a:ahLst/>
            <a:cxnLst/>
            <a:rect l="l" t="t" r="r" b="b"/>
            <a:pathLst>
              <a:path w="1701730" h="1625868">
                <a:moveTo>
                  <a:pt x="0" y="0"/>
                </a:moveTo>
                <a:lnTo>
                  <a:pt x="1701730" y="0"/>
                </a:lnTo>
                <a:lnTo>
                  <a:pt x="1701730" y="1625868"/>
                </a:lnTo>
                <a:lnTo>
                  <a:pt x="0" y="1625868"/>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414363" y="3246859"/>
            <a:ext cx="17336963" cy="6055995"/>
          </a:xfrm>
          <a:prstGeom prst="rect">
            <a:avLst/>
          </a:prstGeom>
        </p:spPr>
        <p:txBody>
          <a:bodyPr lIns="0" tIns="0" rIns="0" bIns="0" rtlCol="0" anchor="t">
            <a:spAutoFit/>
          </a:bodyPr>
          <a:lstStyle/>
          <a:p>
            <a:pPr>
              <a:lnSpc>
                <a:spcPts val="5880"/>
              </a:lnSpc>
            </a:pPr>
            <a:r>
              <a:rPr lang="en-US" sz="4200" dirty="0">
                <a:solidFill>
                  <a:srgbClr val="000000"/>
                </a:solidFill>
                <a:latin typeface="ITC Avant Garde Gothic Bold"/>
              </a:rPr>
              <a:t>What local issues are you and your group passionate about? </a:t>
            </a:r>
          </a:p>
          <a:p>
            <a:pPr>
              <a:lnSpc>
                <a:spcPts val="5880"/>
              </a:lnSpc>
            </a:pPr>
            <a:endParaRPr lang="en-US" sz="3600" dirty="0">
              <a:solidFill>
                <a:srgbClr val="000000"/>
              </a:solidFill>
              <a:latin typeface="ITC Avant Garde Gothic Bold"/>
            </a:endParaRPr>
          </a:p>
          <a:p>
            <a:pPr>
              <a:lnSpc>
                <a:spcPts val="5880"/>
              </a:lnSpc>
            </a:pPr>
            <a:r>
              <a:rPr lang="en-US" sz="3600" dirty="0">
                <a:solidFill>
                  <a:srgbClr val="000000"/>
                </a:solidFill>
                <a:latin typeface="ITC Avant Garde Gothic"/>
              </a:rPr>
              <a:t>Before taking action, learn more about the issues you care about and research organizations where you would like to engage in community service. </a:t>
            </a:r>
          </a:p>
          <a:p>
            <a:pPr>
              <a:lnSpc>
                <a:spcPts val="5880"/>
              </a:lnSpc>
            </a:pPr>
            <a:endParaRPr lang="en-US" sz="4200" dirty="0">
              <a:solidFill>
                <a:srgbClr val="000000"/>
              </a:solidFill>
              <a:latin typeface="ITC Avant Garde Gothic"/>
            </a:endParaRPr>
          </a:p>
          <a:p>
            <a:pPr>
              <a:lnSpc>
                <a:spcPts val="5880"/>
              </a:lnSpc>
            </a:pPr>
            <a:r>
              <a:rPr lang="en-US" sz="4200" dirty="0">
                <a:solidFill>
                  <a:srgbClr val="000000"/>
                </a:solidFill>
                <a:latin typeface="ITC Avant Garde Gothic Bold"/>
              </a:rPr>
              <a:t>Next are some other topics you may want to discuss with your group. </a:t>
            </a:r>
          </a:p>
        </p:txBody>
      </p:sp>
      <p:sp>
        <p:nvSpPr>
          <p:cNvPr id="13" name="TextBox 13"/>
          <p:cNvSpPr txBox="1"/>
          <p:nvPr/>
        </p:nvSpPr>
        <p:spPr>
          <a:xfrm>
            <a:off x="383530" y="91243"/>
            <a:ext cx="5702227" cy="1527731"/>
          </a:xfrm>
          <a:prstGeom prst="rect">
            <a:avLst/>
          </a:prstGeom>
        </p:spPr>
        <p:txBody>
          <a:bodyPr lIns="0" tIns="0" rIns="0" bIns="0" rtlCol="0" anchor="t">
            <a:spAutoFit/>
          </a:bodyPr>
          <a:lstStyle/>
          <a:p>
            <a:pPr>
              <a:lnSpc>
                <a:spcPts val="10416"/>
              </a:lnSpc>
            </a:pPr>
            <a:r>
              <a:rPr lang="en-US" sz="7440">
                <a:solidFill>
                  <a:srgbClr val="FB5806"/>
                </a:solidFill>
                <a:latin typeface="ITC Avant Garde Gothic Bold"/>
              </a:rPr>
              <a:t>GET DOING:</a:t>
            </a:r>
          </a:p>
        </p:txBody>
      </p:sp>
      <p:sp>
        <p:nvSpPr>
          <p:cNvPr id="14" name="TextBox 14"/>
          <p:cNvSpPr txBox="1"/>
          <p:nvPr/>
        </p:nvSpPr>
        <p:spPr>
          <a:xfrm>
            <a:off x="2549894" y="1483226"/>
            <a:ext cx="1894884" cy="1581176"/>
          </a:xfrm>
          <a:prstGeom prst="rect">
            <a:avLst/>
          </a:prstGeom>
        </p:spPr>
        <p:txBody>
          <a:bodyPr lIns="0" tIns="0" rIns="0" bIns="0" rtlCol="0" anchor="t">
            <a:spAutoFit/>
          </a:bodyPr>
          <a:lstStyle/>
          <a:p>
            <a:pPr algn="l">
              <a:lnSpc>
                <a:spcPts val="12479"/>
              </a:lnSpc>
            </a:pPr>
            <a:r>
              <a:rPr lang="en-US" sz="10400" spc="-90">
                <a:solidFill>
                  <a:srgbClr val="000000"/>
                </a:solidFill>
                <a:latin typeface="EB Garamond Bold"/>
              </a:rPr>
              <a:t>01</a:t>
            </a:r>
          </a:p>
        </p:txBody>
      </p:sp>
      <p:sp>
        <p:nvSpPr>
          <p:cNvPr id="15" name="TextBox 15"/>
          <p:cNvSpPr txBox="1"/>
          <p:nvPr/>
        </p:nvSpPr>
        <p:spPr>
          <a:xfrm>
            <a:off x="877946" y="1551184"/>
            <a:ext cx="5702227" cy="1149985"/>
          </a:xfrm>
          <a:prstGeom prst="rect">
            <a:avLst/>
          </a:prstGeom>
        </p:spPr>
        <p:txBody>
          <a:bodyPr lIns="0" tIns="0" rIns="0" bIns="0" rtlCol="0" anchor="t">
            <a:spAutoFit/>
          </a:bodyPr>
          <a:lstStyle/>
          <a:p>
            <a:pPr>
              <a:lnSpc>
                <a:spcPts val="7840"/>
              </a:lnSpc>
            </a:pPr>
            <a:r>
              <a:rPr lang="en-US" sz="5600">
                <a:solidFill>
                  <a:srgbClr val="02AC8B"/>
                </a:solidFill>
                <a:latin typeface="ITC Avant Garde Gothic Bold"/>
              </a:rPr>
              <a:t>step</a:t>
            </a:r>
          </a:p>
        </p:txBody>
      </p:sp>
      <p:sp>
        <p:nvSpPr>
          <p:cNvPr id="16" name="TextBox 16"/>
          <p:cNvSpPr txBox="1"/>
          <p:nvPr/>
        </p:nvSpPr>
        <p:spPr>
          <a:xfrm>
            <a:off x="3886200" y="1746569"/>
            <a:ext cx="9864089" cy="1143635"/>
          </a:xfrm>
          <a:prstGeom prst="rect">
            <a:avLst/>
          </a:prstGeom>
        </p:spPr>
        <p:txBody>
          <a:bodyPr lIns="0" tIns="0" rIns="0" bIns="0" rtlCol="0" anchor="t">
            <a:spAutoFit/>
          </a:bodyPr>
          <a:lstStyle/>
          <a:p>
            <a:pPr>
              <a:lnSpc>
                <a:spcPts val="7840"/>
              </a:lnSpc>
            </a:pPr>
            <a:r>
              <a:rPr lang="en-US" sz="5600" dirty="0">
                <a:solidFill>
                  <a:srgbClr val="000000"/>
                </a:solidFill>
                <a:latin typeface="ITC Avant Garde Gothic"/>
              </a:rPr>
              <a:t>investigate and learn</a:t>
            </a:r>
          </a:p>
        </p:txBody>
      </p:sp>
      <p:pic>
        <p:nvPicPr>
          <p:cNvPr id="18" name="Graphic 17" descr="Line arrow: Counter-clockwise curve with solid fill">
            <a:extLst>
              <a:ext uri="{FF2B5EF4-FFF2-40B4-BE49-F238E27FC236}">
                <a16:creationId xmlns:a16="http://schemas.microsoft.com/office/drawing/2014/main" id="{A9EE41AE-2883-70AF-FA4A-12FE55094E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3063913" flipH="1">
            <a:off x="16950214" y="7081860"/>
            <a:ext cx="914400"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Grp="1" noUngrp="1" noRot="1" noMove="1" noResize="1"/>
          </p:cNvGrpSpPr>
          <p:nvPr/>
        </p:nvGrpSpPr>
        <p:grpSpPr>
          <a:xfrm>
            <a:off x="10764714" y="0"/>
            <a:ext cx="7523286" cy="963536"/>
            <a:chOff x="0" y="0"/>
            <a:chExt cx="3173171" cy="406400"/>
          </a:xfrm>
        </p:grpSpPr>
        <p:sp>
          <p:nvSpPr>
            <p:cNvPr id="3" name="Freeform 3"/>
            <p:cNvSpPr>
              <a:spLocks noGrp="1" noRot="1" noMove="1" noResize="1" noEditPoints="1" noAdjustHandles="1" noChangeArrowheads="1" noChangeShapeType="1"/>
            </p:cNvSpPr>
            <p:nvPr/>
          </p:nvSpPr>
          <p:spPr>
            <a:xfrm>
              <a:off x="0" y="0"/>
              <a:ext cx="3173170" cy="406400"/>
            </a:xfrm>
            <a:custGeom>
              <a:avLst/>
              <a:gdLst/>
              <a:ahLst/>
              <a:cxnLst/>
              <a:rect l="l" t="t" r="r" b="b"/>
              <a:pathLst>
                <a:path w="3173170" h="406400">
                  <a:moveTo>
                    <a:pt x="0" y="0"/>
                  </a:moveTo>
                  <a:lnTo>
                    <a:pt x="2969970" y="0"/>
                  </a:lnTo>
                  <a:lnTo>
                    <a:pt x="3173170" y="203200"/>
                  </a:lnTo>
                  <a:lnTo>
                    <a:pt x="2969970" y="406400"/>
                  </a:lnTo>
                  <a:lnTo>
                    <a:pt x="0" y="406400"/>
                  </a:lnTo>
                  <a:lnTo>
                    <a:pt x="203200" y="203200"/>
                  </a:lnTo>
                  <a:lnTo>
                    <a:pt x="0" y="0"/>
                  </a:lnTo>
                  <a:close/>
                </a:path>
              </a:pathLst>
            </a:custGeom>
            <a:solidFill>
              <a:srgbClr val="740F83"/>
            </a:solidFill>
          </p:spPr>
          <p:txBody>
            <a:bodyPr/>
            <a:lstStyle/>
            <a:p>
              <a:endParaRPr lang="en-US"/>
            </a:p>
          </p:txBody>
        </p:sp>
        <p:sp>
          <p:nvSpPr>
            <p:cNvPr id="4" name="TextBox 4"/>
            <p:cNvSpPr txBox="1">
              <a:spLocks noGrp="1" noRot="1" noMove="1" noResize="1" noEditPoints="1" noAdjustHandles="1" noChangeArrowheads="1" noChangeShapeType="1"/>
            </p:cNvSpPr>
            <p:nvPr/>
          </p:nvSpPr>
          <p:spPr>
            <a:xfrm>
              <a:off x="177800" y="-38100"/>
              <a:ext cx="2919171" cy="444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a:spLocks noGrp="1" noRot="1" noMove="1" noResize="1" noEditPoints="1" noAdjustHandles="1" noChangeArrowheads="1" noChangeShapeType="1"/>
          </p:cNvSpPr>
          <p:nvPr/>
        </p:nvSpPr>
        <p:spPr>
          <a:xfrm>
            <a:off x="1028700" y="0"/>
            <a:ext cx="1498870" cy="1432051"/>
          </a:xfrm>
          <a:custGeom>
            <a:avLst/>
            <a:gdLst/>
            <a:ahLst/>
            <a:cxnLst/>
            <a:rect l="l" t="t" r="r" b="b"/>
            <a:pathLst>
              <a:path w="1498870" h="1432051">
                <a:moveTo>
                  <a:pt x="0" y="0"/>
                </a:moveTo>
                <a:lnTo>
                  <a:pt x="1498870" y="0"/>
                </a:lnTo>
                <a:lnTo>
                  <a:pt x="1498870" y="1432051"/>
                </a:lnTo>
                <a:lnTo>
                  <a:pt x="0" y="1432051"/>
                </a:lnTo>
                <a:lnTo>
                  <a:pt x="0" y="0"/>
                </a:lnTo>
                <a:close/>
              </a:path>
            </a:pathLst>
          </a:custGeom>
          <a:blipFill>
            <a:blip r:embed="rId2"/>
            <a:stretch>
              <a:fillRect/>
            </a:stretch>
          </a:blipFill>
        </p:spPr>
        <p:txBody>
          <a:bodyPr/>
          <a:lstStyle/>
          <a:p>
            <a:endParaRPr lang="en-US"/>
          </a:p>
        </p:txBody>
      </p:sp>
      <p:sp>
        <p:nvSpPr>
          <p:cNvPr id="7" name="Freeform 7"/>
          <p:cNvSpPr>
            <a:spLocks noGrp="1" noRot="1" noMove="1" noResize="1" noEditPoints="1" noAdjustHandles="1" noChangeArrowheads="1" noChangeShapeType="1"/>
          </p:cNvSpPr>
          <p:nvPr/>
        </p:nvSpPr>
        <p:spPr>
          <a:xfrm>
            <a:off x="14757927" y="143554"/>
            <a:ext cx="2152302" cy="666409"/>
          </a:xfrm>
          <a:custGeom>
            <a:avLst/>
            <a:gdLst/>
            <a:ahLst/>
            <a:cxnLst/>
            <a:rect l="l" t="t" r="r" b="b"/>
            <a:pathLst>
              <a:path w="2152302" h="666409">
                <a:moveTo>
                  <a:pt x="0" y="0"/>
                </a:moveTo>
                <a:lnTo>
                  <a:pt x="2152301" y="0"/>
                </a:lnTo>
                <a:lnTo>
                  <a:pt x="2152301" y="666409"/>
                </a:lnTo>
                <a:lnTo>
                  <a:pt x="0" y="666409"/>
                </a:lnTo>
                <a:lnTo>
                  <a:pt x="0" y="0"/>
                </a:lnTo>
                <a:close/>
              </a:path>
            </a:pathLst>
          </a:custGeom>
          <a:blipFill>
            <a:blip r:embed="rId3"/>
            <a:stretch>
              <a:fillRect/>
            </a:stretch>
          </a:blipFill>
        </p:spPr>
        <p:txBody>
          <a:bodyPr/>
          <a:lstStyle/>
          <a:p>
            <a:endParaRPr lang="en-US"/>
          </a:p>
        </p:txBody>
      </p:sp>
      <p:sp>
        <p:nvSpPr>
          <p:cNvPr id="8" name="Freeform 8"/>
          <p:cNvSpPr>
            <a:spLocks noGrp="1" noRot="1" noMove="1" noResize="1" noEditPoints="1" noAdjustHandles="1" noChangeArrowheads="1" noChangeShapeType="1"/>
          </p:cNvSpPr>
          <p:nvPr/>
        </p:nvSpPr>
        <p:spPr>
          <a:xfrm>
            <a:off x="16872809" y="143554"/>
            <a:ext cx="1069210" cy="676427"/>
          </a:xfrm>
          <a:custGeom>
            <a:avLst/>
            <a:gdLst/>
            <a:ahLst/>
            <a:cxnLst/>
            <a:rect l="l" t="t" r="r" b="b"/>
            <a:pathLst>
              <a:path w="1069210" h="676427">
                <a:moveTo>
                  <a:pt x="0" y="0"/>
                </a:moveTo>
                <a:lnTo>
                  <a:pt x="1069209" y="0"/>
                </a:lnTo>
                <a:lnTo>
                  <a:pt x="1069209" y="676427"/>
                </a:lnTo>
                <a:lnTo>
                  <a:pt x="0" y="676427"/>
                </a:lnTo>
                <a:lnTo>
                  <a:pt x="0" y="0"/>
                </a:lnTo>
                <a:close/>
              </a:path>
            </a:pathLst>
          </a:custGeom>
          <a:blipFill>
            <a:blip r:embed="rId4"/>
            <a:stretch>
              <a:fillRect/>
            </a:stretch>
          </a:blipFill>
        </p:spPr>
        <p:txBody>
          <a:bodyPr/>
          <a:lstStyle/>
          <a:p>
            <a:endParaRPr lang="en-US"/>
          </a:p>
        </p:txBody>
      </p:sp>
      <p:sp>
        <p:nvSpPr>
          <p:cNvPr id="9" name="Freeform 9"/>
          <p:cNvSpPr>
            <a:spLocks noGrp="1" noRot="1" noMove="1" noResize="1" noEditPoints="1" noAdjustHandles="1" noChangeArrowheads="1" noChangeShapeType="1"/>
          </p:cNvSpPr>
          <p:nvPr/>
        </p:nvSpPr>
        <p:spPr>
          <a:xfrm>
            <a:off x="281890" y="1978786"/>
            <a:ext cx="9530479" cy="7975089"/>
          </a:xfrm>
          <a:custGeom>
            <a:avLst/>
            <a:gdLst/>
            <a:ahLst/>
            <a:cxnLst/>
            <a:rect l="l" t="t" r="r" b="b"/>
            <a:pathLst>
              <a:path w="9530479" h="7975089">
                <a:moveTo>
                  <a:pt x="0" y="0"/>
                </a:moveTo>
                <a:lnTo>
                  <a:pt x="9530478" y="0"/>
                </a:lnTo>
                <a:lnTo>
                  <a:pt x="9530478" y="7975089"/>
                </a:lnTo>
                <a:lnTo>
                  <a:pt x="0" y="7975089"/>
                </a:lnTo>
                <a:lnTo>
                  <a:pt x="0" y="0"/>
                </a:lnTo>
                <a:close/>
              </a:path>
            </a:pathLst>
          </a:custGeom>
          <a:blipFill>
            <a:blip r:embed="rId5"/>
            <a:stretch>
              <a:fillRect/>
            </a:stretch>
          </a:blipFill>
        </p:spPr>
        <p:txBody>
          <a:bodyPr/>
          <a:lstStyle/>
          <a:p>
            <a:endParaRPr lang="en-US"/>
          </a:p>
        </p:txBody>
      </p:sp>
      <p:sp>
        <p:nvSpPr>
          <p:cNvPr id="10" name="Freeform 10"/>
          <p:cNvSpPr>
            <a:spLocks noGrp="1" noRot="1" noMove="1" noResize="1" noEditPoints="1" noAdjustHandles="1" noChangeArrowheads="1" noChangeShapeType="1"/>
          </p:cNvSpPr>
          <p:nvPr/>
        </p:nvSpPr>
        <p:spPr>
          <a:xfrm>
            <a:off x="10225439" y="1981960"/>
            <a:ext cx="7493600" cy="7971915"/>
          </a:xfrm>
          <a:custGeom>
            <a:avLst/>
            <a:gdLst/>
            <a:ahLst/>
            <a:cxnLst/>
            <a:rect l="l" t="t" r="r" b="b"/>
            <a:pathLst>
              <a:path w="7493600" h="7971915">
                <a:moveTo>
                  <a:pt x="0" y="0"/>
                </a:moveTo>
                <a:lnTo>
                  <a:pt x="7493600" y="0"/>
                </a:lnTo>
                <a:lnTo>
                  <a:pt x="7493600" y="7971915"/>
                </a:lnTo>
                <a:lnTo>
                  <a:pt x="0" y="7971915"/>
                </a:lnTo>
                <a:lnTo>
                  <a:pt x="0" y="0"/>
                </a:lnTo>
                <a:close/>
              </a:path>
            </a:pathLst>
          </a:custGeom>
          <a:blipFill>
            <a:blip r:embed="rId6"/>
            <a:stretch>
              <a:fillRect/>
            </a:stretch>
          </a:blipFill>
        </p:spPr>
        <p:txBody>
          <a:bodyPr/>
          <a:lstStyle/>
          <a:p>
            <a:endParaRPr lang="en-US"/>
          </a:p>
        </p:txBody>
      </p:sp>
      <p:sp>
        <p:nvSpPr>
          <p:cNvPr id="11" name="TextBox 11"/>
          <p:cNvSpPr txBox="1">
            <a:spLocks noGrp="1" noRot="1" noMove="1" noResize="1" noEditPoints="1" noAdjustHandles="1" noChangeArrowheads="1" noChangeShapeType="1"/>
          </p:cNvSpPr>
          <p:nvPr/>
        </p:nvSpPr>
        <p:spPr>
          <a:xfrm>
            <a:off x="2063804" y="1154673"/>
            <a:ext cx="4986735"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COMMUNITY SERVICE</a:t>
            </a:r>
          </a:p>
        </p:txBody>
      </p:sp>
      <p:sp>
        <p:nvSpPr>
          <p:cNvPr id="12" name="TextBox 12"/>
          <p:cNvSpPr txBox="1">
            <a:spLocks noGrp="1" noRot="1" noMove="1" noResize="1" noEditPoints="1" noAdjustHandles="1" noChangeArrowheads="1" noChangeShapeType="1"/>
          </p:cNvSpPr>
          <p:nvPr/>
        </p:nvSpPr>
        <p:spPr>
          <a:xfrm>
            <a:off x="9859721" y="1241551"/>
            <a:ext cx="8225036" cy="737235"/>
          </a:xfrm>
          <a:prstGeom prst="rect">
            <a:avLst/>
          </a:prstGeom>
        </p:spPr>
        <p:txBody>
          <a:bodyPr lIns="0" tIns="0" rIns="0" bIns="0" rtlCol="0" anchor="t">
            <a:spAutoFit/>
          </a:bodyPr>
          <a:lstStyle/>
          <a:p>
            <a:pPr algn="ctr">
              <a:lnSpc>
                <a:spcPts val="5040"/>
              </a:lnSpc>
            </a:pPr>
            <a:r>
              <a:rPr lang="en-US" sz="3600">
                <a:solidFill>
                  <a:srgbClr val="02AC8B"/>
                </a:solidFill>
                <a:latin typeface="ITC Avant Garde Gothic Bold"/>
              </a:rPr>
              <a:t>DIVERSITY, EQUITY, AND INCLUSION</a:t>
            </a:r>
          </a:p>
        </p:txBody>
      </p:sp>
      <p:sp>
        <p:nvSpPr>
          <p:cNvPr id="13" name="Freeform 2">
            <a:extLst>
              <a:ext uri="{FF2B5EF4-FFF2-40B4-BE49-F238E27FC236}">
                <a16:creationId xmlns:a16="http://schemas.microsoft.com/office/drawing/2014/main" id="{76713D38-0870-F21E-6D26-B17C630E8E93}"/>
              </a:ext>
            </a:extLst>
          </p:cNvPr>
          <p:cNvSpPr>
            <a:spLocks noGrp="1" noRot="1" noMove="1" noResize="1" noEditPoints="1" noAdjustHandles="1" noChangeArrowheads="1" noChangeShapeType="1"/>
          </p:cNvSpPr>
          <p:nvPr/>
        </p:nvSpPr>
        <p:spPr>
          <a:xfrm>
            <a:off x="-1" y="0"/>
            <a:ext cx="1718313" cy="1905076"/>
          </a:xfrm>
          <a:custGeom>
            <a:avLst/>
            <a:gdLst/>
            <a:ahLst/>
            <a:cxnLst/>
            <a:rect l="l" t="t" r="r" b="b"/>
            <a:pathLst>
              <a:path w="2515372" h="2403238">
                <a:moveTo>
                  <a:pt x="0" y="0"/>
                </a:moveTo>
                <a:lnTo>
                  <a:pt x="2515372" y="0"/>
                </a:lnTo>
                <a:lnTo>
                  <a:pt x="2515372" y="2403238"/>
                </a:lnTo>
                <a:lnTo>
                  <a:pt x="0" y="2403238"/>
                </a:lnTo>
                <a:lnTo>
                  <a:pt x="0" y="0"/>
                </a:lnTo>
                <a:close/>
              </a:path>
            </a:pathLst>
          </a:custGeom>
          <a:blipFill>
            <a:blip r:embed="rId7"/>
            <a:stretch>
              <a:fillRect l="-46386" t="-26150" b="1"/>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1001</Words>
  <Application>Microsoft Office PowerPoint</Application>
  <PresentationFormat>Custom</PresentationFormat>
  <Paragraphs>137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Realize the Dream Community Service Guide</dc:title>
  <dc:creator>Sarah Mathay-Zurbuchen</dc:creator>
  <cp:lastModifiedBy>Sarah Mathay-Zurbuchen</cp:lastModifiedBy>
  <cp:revision>5</cp:revision>
  <dcterms:created xsi:type="dcterms:W3CDTF">2006-08-16T00:00:00Z</dcterms:created>
  <dcterms:modified xsi:type="dcterms:W3CDTF">2026-08-04T21:39:22Z</dcterms:modified>
  <dc:identifier>DAGCPDbob48</dc:identifier>
</cp:coreProperties>
</file>