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8288000" cy="10287000"/>
  <p:notesSz cx="6858000" cy="9144000"/>
  <p:embeddedFontLst>
    <p:embeddedFont>
      <p:font typeface="Canva Sans" panose="020B0604020202020204" charset="0"/>
      <p:regular r:id="rId36"/>
    </p:embeddedFont>
    <p:embeddedFont>
      <p:font typeface="ITC Avant Garde Gothic" charset="0"/>
      <p:regular r:id="rId37"/>
      <p:bold r:id="rId38"/>
    </p:embeddedFont>
    <p:embeddedFont>
      <p:font typeface="ITC Avant Garde Gothic Bold" panose="020B0604020202020204" charset="0"/>
      <p:regular r:id="rId39"/>
    </p:embeddedFont>
    <p:embeddedFont>
      <p:font typeface="ITC Avant Garde Gothic Bold Italics" panose="020B0604020202020204" charset="0"/>
      <p:regular r:id="rId40"/>
    </p:embeddedFont>
    <p:embeddedFont>
      <p:font typeface="Rubik" panose="020B0604020202020204" charset="-79"/>
      <p:regular r:id="rId41"/>
      <p:bold r:id="rId42"/>
    </p:embeddedFont>
    <p:embeddedFont>
      <p:font typeface="Rubik Bold" panose="020B0604020202020204" charset="-79"/>
      <p:regular r:id="rId43"/>
      <p:bold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AB8A"/>
    <a:srgbClr val="6D2A80"/>
    <a:srgbClr val="0086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0FEA1E-56DB-4E99-B8E7-6FE127FBAD97}" v="41" dt="2024-04-15T17:26:51.0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94622" autoAdjust="0"/>
  </p:normalViewPr>
  <p:slideViewPr>
    <p:cSldViewPr>
      <p:cViewPr varScale="1">
        <p:scale>
          <a:sx n="40" d="100"/>
          <a:sy n="40" d="100"/>
        </p:scale>
        <p:origin x="91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8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hyperlink" Target="https://www.youtube.com/watch?v=8HrqDc_LLZg" TargetMode="Externa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8HrqDc_LLZg?feature=oembed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17.pn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30.png"/><Relationship Id="rId2" Type="http://schemas.openxmlformats.org/officeDocument/2006/relationships/hyperlink" Target="https://www.youtube.com/watch?v=8HrqDc_LLZ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hyperlink" Target="https://forms.office.com/r/0NVCD5z76t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hyperlink" Target="https://www.youtube.com/watch?v=6WzRtWb70Qs" TargetMode="Externa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6WzRtWb70Qs?feature=oembed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17.png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WzRtWb70Qs" TargetMode="External"/><Relationship Id="rId7" Type="http://schemas.openxmlformats.org/officeDocument/2006/relationships/image" Target="../media/image3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5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42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hyperlink" Target="https://www.youtube.com/watch?v=E9tc8BldkJI" TargetMode="Externa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E9tc8BldkJI?feature=oembed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7.png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zcruIov45bI?feature=oembed" TargetMode="External"/><Relationship Id="rId6" Type="http://schemas.openxmlformats.org/officeDocument/2006/relationships/hyperlink" Target="https://www.youtube.com/watch?v=zcruIov45bI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6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0208" y="6286208"/>
            <a:ext cx="12047583" cy="4000792"/>
          </a:xfrm>
          <a:custGeom>
            <a:avLst/>
            <a:gdLst/>
            <a:ahLst/>
            <a:cxnLst/>
            <a:rect l="l" t="t" r="r" b="b"/>
            <a:pathLst>
              <a:path w="12047583" h="4000792">
                <a:moveTo>
                  <a:pt x="0" y="0"/>
                </a:moveTo>
                <a:lnTo>
                  <a:pt x="12047584" y="0"/>
                </a:lnTo>
                <a:lnTo>
                  <a:pt x="12047584" y="4000792"/>
                </a:lnTo>
                <a:lnTo>
                  <a:pt x="0" y="40007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203271" y="843811"/>
            <a:ext cx="5881457" cy="5211876"/>
          </a:xfrm>
          <a:custGeom>
            <a:avLst/>
            <a:gdLst/>
            <a:ahLst/>
            <a:cxnLst/>
            <a:rect l="l" t="t" r="r" b="b"/>
            <a:pathLst>
              <a:path w="5881457" h="5211876">
                <a:moveTo>
                  <a:pt x="0" y="0"/>
                </a:moveTo>
                <a:lnTo>
                  <a:pt x="5881458" y="0"/>
                </a:lnTo>
                <a:lnTo>
                  <a:pt x="5881458" y="5211876"/>
                </a:lnTo>
                <a:lnTo>
                  <a:pt x="0" y="52118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30200" y="0"/>
            <a:ext cx="5040568" cy="1984449"/>
          </a:xfrm>
          <a:custGeom>
            <a:avLst/>
            <a:gdLst/>
            <a:ahLst/>
            <a:cxnLst/>
            <a:rect l="l" t="t" r="r" b="b"/>
            <a:pathLst>
              <a:path w="5573968" h="1984449">
                <a:moveTo>
                  <a:pt x="0" y="0"/>
                </a:moveTo>
                <a:lnTo>
                  <a:pt x="5573968" y="0"/>
                </a:lnTo>
                <a:lnTo>
                  <a:pt x="5573968" y="1984449"/>
                </a:lnTo>
                <a:lnTo>
                  <a:pt x="0" y="19844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0582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>
            <a:extLst>
              <a:ext uri="{FF2B5EF4-FFF2-40B4-BE49-F238E27FC236}">
                <a16:creationId xmlns:a16="http://schemas.microsoft.com/office/drawing/2014/main" id="{C14CE37A-415D-3867-A5D6-CA799D50A7E9}"/>
              </a:ext>
            </a:extLst>
          </p:cNvPr>
          <p:cNvSpPr/>
          <p:nvPr/>
        </p:nvSpPr>
        <p:spPr>
          <a:xfrm>
            <a:off x="-1" y="0"/>
            <a:ext cx="2827019" cy="2543141"/>
          </a:xfrm>
          <a:custGeom>
            <a:avLst/>
            <a:gdLst/>
            <a:ahLst/>
            <a:cxnLst/>
            <a:rect l="l" t="t" r="r" b="b"/>
            <a:pathLst>
              <a:path w="3596638" h="3436301">
                <a:moveTo>
                  <a:pt x="0" y="0"/>
                </a:moveTo>
                <a:lnTo>
                  <a:pt x="3596638" y="0"/>
                </a:lnTo>
                <a:lnTo>
                  <a:pt x="3596638" y="3436301"/>
                </a:lnTo>
                <a:lnTo>
                  <a:pt x="0" y="34363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7224" t="-35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3871534" y="2543141"/>
            <a:ext cx="9693034" cy="6457984"/>
          </a:xfrm>
          <a:custGeom>
            <a:avLst/>
            <a:gdLst/>
            <a:ahLst/>
            <a:cxnLst/>
            <a:rect l="l" t="t" r="r" b="b"/>
            <a:pathLst>
              <a:path w="9693034" h="6457984">
                <a:moveTo>
                  <a:pt x="0" y="0"/>
                </a:moveTo>
                <a:lnTo>
                  <a:pt x="9693034" y="0"/>
                </a:lnTo>
                <a:lnTo>
                  <a:pt x="9693034" y="6457984"/>
                </a:lnTo>
                <a:lnTo>
                  <a:pt x="0" y="64579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-2590800" y="1055156"/>
            <a:ext cx="22081408" cy="1487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88"/>
              </a:lnSpc>
            </a:pPr>
            <a:r>
              <a:rPr lang="en-US" sz="8706" dirty="0">
                <a:solidFill>
                  <a:srgbClr val="FFB63E"/>
                </a:solidFill>
                <a:latin typeface="ITC Avant Garde Gothic Bold"/>
              </a:rPr>
              <a:t>So, what do you think?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51797" y="9163050"/>
            <a:ext cx="18288000" cy="893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>
                <a:solidFill>
                  <a:srgbClr val="740F83"/>
                </a:solidFill>
                <a:latin typeface="ITC Avant Garde Gothic Bold"/>
              </a:rPr>
              <a:t>Are these kids helping or doing community service?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807055" y="4203204"/>
            <a:ext cx="2480945" cy="4208138"/>
          </a:xfrm>
          <a:custGeom>
            <a:avLst/>
            <a:gdLst/>
            <a:ahLst/>
            <a:cxnLst/>
            <a:rect l="l" t="t" r="r" b="b"/>
            <a:pathLst>
              <a:path w="4192357" h="4208138">
                <a:moveTo>
                  <a:pt x="0" y="0"/>
                </a:moveTo>
                <a:lnTo>
                  <a:pt x="4192357" y="0"/>
                </a:lnTo>
                <a:lnTo>
                  <a:pt x="4192357" y="4208137"/>
                </a:lnTo>
                <a:lnTo>
                  <a:pt x="0" y="42081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r="-6898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-20850" y="-4707"/>
            <a:ext cx="2827019" cy="2543141"/>
          </a:xfrm>
          <a:custGeom>
            <a:avLst/>
            <a:gdLst/>
            <a:ahLst/>
            <a:cxnLst/>
            <a:rect l="l" t="t" r="r" b="b"/>
            <a:pathLst>
              <a:path w="3596638" h="3436301">
                <a:moveTo>
                  <a:pt x="0" y="0"/>
                </a:moveTo>
                <a:lnTo>
                  <a:pt x="3596638" y="0"/>
                </a:lnTo>
                <a:lnTo>
                  <a:pt x="3596638" y="3436301"/>
                </a:lnTo>
                <a:lnTo>
                  <a:pt x="0" y="34363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7224" t="-3512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2069775" y="1012782"/>
            <a:ext cx="8580041" cy="1530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8999" dirty="0">
                <a:solidFill>
                  <a:srgbClr val="FFB63E"/>
                </a:solidFill>
                <a:latin typeface="ITC Avant Garde Gothic Bold"/>
              </a:rPr>
              <a:t>GROUP WORK:</a:t>
            </a:r>
          </a:p>
        </p:txBody>
      </p:sp>
      <p:sp>
        <p:nvSpPr>
          <p:cNvPr id="8" name="Freeform 8"/>
          <p:cNvSpPr/>
          <p:nvPr/>
        </p:nvSpPr>
        <p:spPr>
          <a:xfrm rot="-603713">
            <a:off x="541714" y="6237577"/>
            <a:ext cx="1408676" cy="1490662"/>
          </a:xfrm>
          <a:custGeom>
            <a:avLst/>
            <a:gdLst/>
            <a:ahLst/>
            <a:cxnLst/>
            <a:rect l="l" t="t" r="r" b="b"/>
            <a:pathLst>
              <a:path w="1408676" h="1490662">
                <a:moveTo>
                  <a:pt x="0" y="0"/>
                </a:moveTo>
                <a:lnTo>
                  <a:pt x="1408676" y="0"/>
                </a:lnTo>
                <a:lnTo>
                  <a:pt x="1408676" y="1490662"/>
                </a:lnTo>
                <a:lnTo>
                  <a:pt x="0" y="14906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2044584" y="2428199"/>
            <a:ext cx="6944237" cy="8538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40"/>
              </a:lnSpc>
            </a:pPr>
            <a:r>
              <a:rPr lang="en-US" sz="3200" dirty="0">
                <a:solidFill>
                  <a:srgbClr val="000000"/>
                </a:solidFill>
                <a:latin typeface="ITC Avant Garde Gothic Bold"/>
              </a:rPr>
              <a:t>Create a list with two headings: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069775" y="6766704"/>
            <a:ext cx="3196431" cy="1273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99"/>
              </a:lnSpc>
            </a:pPr>
            <a:r>
              <a:rPr lang="en-US" sz="7499">
                <a:solidFill>
                  <a:srgbClr val="FFB63E"/>
                </a:solidFill>
                <a:latin typeface="ITC Avant Garde Gothic Bold"/>
              </a:rPr>
              <a:t>THINK: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069775" y="8147491"/>
            <a:ext cx="13765348" cy="8797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40"/>
              </a:lnSpc>
            </a:pPr>
            <a:r>
              <a:rPr lang="en-US" sz="4000" dirty="0">
                <a:solidFill>
                  <a:srgbClr val="000000"/>
                </a:solidFill>
                <a:latin typeface="ITC Avant Garde Gothic Bold"/>
              </a:rPr>
              <a:t>When you do community service, are you helping?</a:t>
            </a:r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F6729EF0-C445-84CF-1B91-49615F062B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198505"/>
              </p:ext>
            </p:extLst>
          </p:nvPr>
        </p:nvGraphicFramePr>
        <p:xfrm>
          <a:off x="10649816" y="2523000"/>
          <a:ext cx="6248400" cy="37040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4200">
                  <a:extLst>
                    <a:ext uri="{9D8B030D-6E8A-4147-A177-3AD203B41FA5}">
                      <a16:colId xmlns:a16="http://schemas.microsoft.com/office/drawing/2014/main" val="2123571839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1609031883"/>
                    </a:ext>
                  </a:extLst>
                </a:gridCol>
              </a:tblGrid>
              <a:tr h="70034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9301723"/>
                  </a:ext>
                </a:extLst>
              </a:tr>
              <a:tr h="30036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409163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F7F9EF85-B8A1-A898-6FD8-580CF6BA9A21}"/>
              </a:ext>
            </a:extLst>
          </p:cNvPr>
          <p:cNvSpPr txBox="1"/>
          <p:nvPr/>
        </p:nvSpPr>
        <p:spPr>
          <a:xfrm>
            <a:off x="1970395" y="3401014"/>
            <a:ext cx="7795747" cy="1312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0000"/>
                </a:solidFill>
                <a:latin typeface="ITC Avant Garde Gothic" pitchFamily="50" charset="0"/>
              </a:rPr>
              <a:t>Under each heading, list examples of each that you have done or would like to do.</a:t>
            </a: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F178CB3F-153F-35E9-C8FE-D54BAA77C3BF}"/>
              </a:ext>
            </a:extLst>
          </p:cNvPr>
          <p:cNvSpPr txBox="1"/>
          <p:nvPr/>
        </p:nvSpPr>
        <p:spPr>
          <a:xfrm>
            <a:off x="11530711" y="2233105"/>
            <a:ext cx="1852720" cy="8538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40"/>
              </a:lnSpc>
            </a:pP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ITC Avant Garde Gothic Bold"/>
              </a:rPr>
              <a:t>Helping</a:t>
            </a:r>
            <a:r>
              <a:rPr lang="en-US" sz="2400" dirty="0">
                <a:solidFill>
                  <a:srgbClr val="000000"/>
                </a:solidFill>
                <a:latin typeface="ITC Avant Garde Gothic Bold"/>
              </a:rPr>
              <a:t> </a:t>
            </a:r>
          </a:p>
        </p:txBody>
      </p:sp>
      <p:sp>
        <p:nvSpPr>
          <p:cNvPr id="21" name="TextBox 9">
            <a:extLst>
              <a:ext uri="{FF2B5EF4-FFF2-40B4-BE49-F238E27FC236}">
                <a16:creationId xmlns:a16="http://schemas.microsoft.com/office/drawing/2014/main" id="{40918055-EDCC-C701-40E7-3ECFC4B1CD90}"/>
              </a:ext>
            </a:extLst>
          </p:cNvPr>
          <p:cNvSpPr txBox="1"/>
          <p:nvPr/>
        </p:nvSpPr>
        <p:spPr>
          <a:xfrm>
            <a:off x="13944600" y="2500964"/>
            <a:ext cx="2724052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ITC Avant Garde Gothic Bold"/>
              </a:rPr>
              <a:t>Community Service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4">
            <a:extLst>
              <a:ext uri="{FF2B5EF4-FFF2-40B4-BE49-F238E27FC236}">
                <a16:creationId xmlns:a16="http://schemas.microsoft.com/office/drawing/2014/main" id="{3828E659-D3AC-202B-8B23-03DEF0BD5098}"/>
              </a:ext>
            </a:extLst>
          </p:cNvPr>
          <p:cNvSpPr>
            <a:spLocks/>
          </p:cNvSpPr>
          <p:nvPr/>
        </p:nvSpPr>
        <p:spPr>
          <a:xfrm>
            <a:off x="16933" y="-1"/>
            <a:ext cx="1888067" cy="1943101"/>
          </a:xfrm>
          <a:custGeom>
            <a:avLst/>
            <a:gdLst/>
            <a:ahLst/>
            <a:cxnLst/>
            <a:rect l="l" t="t" r="r" b="b"/>
            <a:pathLst>
              <a:path w="2371569" h="2265846">
                <a:moveTo>
                  <a:pt x="0" y="0"/>
                </a:moveTo>
                <a:lnTo>
                  <a:pt x="2371570" y="0"/>
                </a:lnTo>
                <a:lnTo>
                  <a:pt x="2371570" y="2265845"/>
                </a:lnTo>
                <a:lnTo>
                  <a:pt x="0" y="22658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8336" t="-3052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11058" y="1285350"/>
            <a:ext cx="6226213" cy="1585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880"/>
              </a:lnSpc>
            </a:pPr>
            <a:r>
              <a:rPr lang="en-US" sz="9200">
                <a:solidFill>
                  <a:srgbClr val="700685"/>
                </a:solidFill>
                <a:latin typeface="ITC Avant Garde Gothic Bold"/>
              </a:rPr>
              <a:t>Helping: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92659" y="5070638"/>
            <a:ext cx="16902681" cy="1585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880"/>
              </a:lnSpc>
            </a:pPr>
            <a:r>
              <a:rPr lang="en-US" sz="9200" dirty="0">
                <a:solidFill>
                  <a:srgbClr val="700685"/>
                </a:solidFill>
                <a:latin typeface="ITC Avant Garde Gothic Bold"/>
              </a:rPr>
              <a:t>Community Service: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20497" y="2910008"/>
            <a:ext cx="11173816" cy="1047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099"/>
              </a:lnSpc>
            </a:pPr>
            <a:r>
              <a:rPr lang="en-US" sz="5400" dirty="0">
                <a:solidFill>
                  <a:srgbClr val="000000"/>
                </a:solidFill>
                <a:latin typeface="ITC Avant Garde Gothic"/>
              </a:rPr>
              <a:t>Make easier/better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49734" y="6787069"/>
            <a:ext cx="16902681" cy="2214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099"/>
              </a:lnSpc>
            </a:pPr>
            <a:r>
              <a:rPr lang="en-US" sz="5400" dirty="0">
                <a:solidFill>
                  <a:srgbClr val="000000"/>
                </a:solidFill>
                <a:latin typeface="ITC Avant Garde Gothic"/>
              </a:rPr>
              <a:t>Work helping people in the local community that somebody does without being paid</a:t>
            </a: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2036532" cy="1842314"/>
          </a:xfrm>
          <a:custGeom>
            <a:avLst/>
            <a:gdLst/>
            <a:ahLst/>
            <a:cxnLst/>
            <a:rect l="l" t="t" r="r" b="b"/>
            <a:pathLst>
              <a:path w="2505050" h="2393376">
                <a:moveTo>
                  <a:pt x="0" y="0"/>
                </a:moveTo>
                <a:lnTo>
                  <a:pt x="2505051" y="0"/>
                </a:lnTo>
                <a:lnTo>
                  <a:pt x="2505051" y="2393376"/>
                </a:lnTo>
                <a:lnTo>
                  <a:pt x="0" y="2393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006" t="-299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2036532" y="2306965"/>
            <a:ext cx="13660667" cy="64873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ITC Avant Garde Gothic Bold"/>
              </a:rPr>
              <a:t>Write a reflection about a time that you helped someone and a time that you  participated in community service. </a:t>
            </a:r>
          </a:p>
          <a:p>
            <a:pPr>
              <a:lnSpc>
                <a:spcPts val="7279"/>
              </a:lnSpc>
            </a:pPr>
            <a:endParaRPr lang="en-US" sz="5199" dirty="0">
              <a:solidFill>
                <a:srgbClr val="000000"/>
              </a:solidFill>
              <a:latin typeface="ITC Avant Garde Gothic Bold"/>
            </a:endParaRPr>
          </a:p>
          <a:p>
            <a:pPr>
              <a:lnSpc>
                <a:spcPts val="7279"/>
              </a:lnSpc>
            </a:pPr>
            <a:endParaRPr lang="en-US" sz="5199" dirty="0">
              <a:solidFill>
                <a:srgbClr val="000000"/>
              </a:solidFill>
              <a:latin typeface="ITC Avant Garde Gothic Bold"/>
            </a:endParaRPr>
          </a:p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ITC Avant Garde Gothic Bold"/>
              </a:rPr>
              <a:t>How were the experiences different from each other?</a:t>
            </a:r>
          </a:p>
        </p:txBody>
      </p:sp>
      <p:sp>
        <p:nvSpPr>
          <p:cNvPr id="4" name="Freeform 4"/>
          <p:cNvSpPr/>
          <p:nvPr/>
        </p:nvSpPr>
        <p:spPr>
          <a:xfrm>
            <a:off x="16051062" y="8111895"/>
            <a:ext cx="2078286" cy="2086109"/>
          </a:xfrm>
          <a:custGeom>
            <a:avLst/>
            <a:gdLst/>
            <a:ahLst/>
            <a:cxnLst/>
            <a:rect l="l" t="t" r="r" b="b"/>
            <a:pathLst>
              <a:path w="2078286" h="2086109">
                <a:moveTo>
                  <a:pt x="0" y="0"/>
                </a:moveTo>
                <a:lnTo>
                  <a:pt x="2078286" y="0"/>
                </a:lnTo>
                <a:lnTo>
                  <a:pt x="2078286" y="2086109"/>
                </a:lnTo>
                <a:lnTo>
                  <a:pt x="0" y="20861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610386" y="464651"/>
            <a:ext cx="4145310" cy="1585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FFB63E"/>
                </a:solidFill>
                <a:latin typeface="ITC Avant Garde Gothic Bold"/>
              </a:rPr>
              <a:t>Reflect</a:t>
            </a:r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E5EAF081-01C4-F33C-2260-D093E3377E2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933D87CC-B033-9355-E259-ADBEE8C27F3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1A28E1FA-988C-1373-DAFA-7926342563E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4B2D7BB3-6BBB-B254-EABF-F63362A50B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66EB96D-0295-47F5-7A0F-1D27FCCD96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6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01207" y="1028700"/>
            <a:ext cx="12085586" cy="8602272"/>
          </a:xfrm>
          <a:custGeom>
            <a:avLst/>
            <a:gdLst/>
            <a:ahLst/>
            <a:cxnLst/>
            <a:rect l="l" t="t" r="r" b="b"/>
            <a:pathLst>
              <a:path w="12085586" h="8602272">
                <a:moveTo>
                  <a:pt x="0" y="0"/>
                </a:moveTo>
                <a:lnTo>
                  <a:pt x="12085586" y="0"/>
                </a:lnTo>
                <a:lnTo>
                  <a:pt x="12085586" y="8602272"/>
                </a:lnTo>
                <a:lnTo>
                  <a:pt x="0" y="86022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57354" y="2639195"/>
            <a:ext cx="7140059" cy="5599039"/>
          </a:xfrm>
          <a:custGeom>
            <a:avLst/>
            <a:gdLst/>
            <a:ahLst/>
            <a:cxnLst/>
            <a:rect l="l" t="t" r="r" b="b"/>
            <a:pathLst>
              <a:path w="7140059" h="5599039">
                <a:moveTo>
                  <a:pt x="0" y="0"/>
                </a:moveTo>
                <a:lnTo>
                  <a:pt x="7140059" y="0"/>
                </a:lnTo>
                <a:lnTo>
                  <a:pt x="7140059" y="5599039"/>
                </a:lnTo>
                <a:lnTo>
                  <a:pt x="0" y="55990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104869" y="618544"/>
            <a:ext cx="1703154" cy="1627228"/>
          </a:xfrm>
          <a:custGeom>
            <a:avLst/>
            <a:gdLst/>
            <a:ahLst/>
            <a:cxnLst/>
            <a:rect l="l" t="t" r="r" b="b"/>
            <a:pathLst>
              <a:path w="1703154" h="1627228">
                <a:moveTo>
                  <a:pt x="0" y="0"/>
                </a:moveTo>
                <a:lnTo>
                  <a:pt x="1703154" y="0"/>
                </a:lnTo>
                <a:lnTo>
                  <a:pt x="1703154" y="1627228"/>
                </a:lnTo>
                <a:lnTo>
                  <a:pt x="0" y="16272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517868" y="8347788"/>
            <a:ext cx="678972" cy="648703"/>
          </a:xfrm>
          <a:custGeom>
            <a:avLst/>
            <a:gdLst/>
            <a:ahLst/>
            <a:cxnLst/>
            <a:rect l="l" t="t" r="r" b="b"/>
            <a:pathLst>
              <a:path w="678972" h="648703">
                <a:moveTo>
                  <a:pt x="0" y="0"/>
                </a:moveTo>
                <a:lnTo>
                  <a:pt x="678972" y="0"/>
                </a:lnTo>
                <a:lnTo>
                  <a:pt x="678972" y="648703"/>
                </a:lnTo>
                <a:lnTo>
                  <a:pt x="0" y="6487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9380926" y="1163746"/>
            <a:ext cx="8449121" cy="1236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>
                <a:solidFill>
                  <a:srgbClr val="FFB63E"/>
                </a:solidFill>
                <a:latin typeface="ITC Avant Garde Gothic Bold"/>
              </a:rPr>
              <a:t>THINK-PAIR-SHARE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409501" y="2676489"/>
            <a:ext cx="9651248" cy="6157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ITC Avant Garde Gothic Bold"/>
              </a:rPr>
              <a:t>Predict what the community service might be?</a:t>
            </a:r>
          </a:p>
          <a:p>
            <a:pPr>
              <a:lnSpc>
                <a:spcPts val="4480"/>
              </a:lnSpc>
            </a:pPr>
            <a:endParaRPr lang="en-US" sz="3200" dirty="0">
              <a:solidFill>
                <a:srgbClr val="000000"/>
              </a:solidFill>
              <a:latin typeface="ITC Avant Garde Gothic Bold"/>
            </a:endParaRPr>
          </a:p>
          <a:p>
            <a:pPr marL="690881" lvl="1" indent="-345440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ITC Avant Garde Gothic Bold"/>
              </a:rPr>
              <a:t>Do you know organizations where people volunteer?</a:t>
            </a:r>
          </a:p>
          <a:p>
            <a:pPr>
              <a:lnSpc>
                <a:spcPts val="4480"/>
              </a:lnSpc>
            </a:pPr>
            <a:endParaRPr lang="en-US" sz="3200" dirty="0">
              <a:solidFill>
                <a:srgbClr val="000000"/>
              </a:solidFill>
              <a:latin typeface="ITC Avant Garde Gothic Bold"/>
            </a:endParaRPr>
          </a:p>
          <a:p>
            <a:pPr marL="690881" lvl="1" indent="-345440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ITC Avant Garde Gothic Bold"/>
              </a:rPr>
              <a:t>Who do the organizations help and why are they helping?</a:t>
            </a:r>
          </a:p>
          <a:p>
            <a:pPr>
              <a:lnSpc>
                <a:spcPts val="4480"/>
              </a:lnSpc>
            </a:pPr>
            <a:endParaRPr lang="en-US" sz="3200" dirty="0">
              <a:solidFill>
                <a:srgbClr val="000000"/>
              </a:solidFill>
              <a:latin typeface="ITC Avant Garde Gothic Bold"/>
            </a:endParaRPr>
          </a:p>
          <a:p>
            <a:pPr marL="690881" lvl="1" indent="-345440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ITC Avant Garde Gothic Bold"/>
              </a:rPr>
              <a:t>What specific activity is the organization doing to help?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64810" y="8583341"/>
            <a:ext cx="9651248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ITC Avant Garde Gothic"/>
              </a:rPr>
              <a:t>We’ll be reading this story later in our lesson!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991807" y="11377"/>
            <a:ext cx="8146873" cy="10275623"/>
          </a:xfrm>
          <a:custGeom>
            <a:avLst/>
            <a:gdLst/>
            <a:ahLst/>
            <a:cxnLst/>
            <a:rect l="l" t="t" r="r" b="b"/>
            <a:pathLst>
              <a:path w="8146873" h="10275623">
                <a:moveTo>
                  <a:pt x="0" y="0"/>
                </a:moveTo>
                <a:lnTo>
                  <a:pt x="8146873" y="0"/>
                </a:lnTo>
                <a:lnTo>
                  <a:pt x="8146873" y="10275623"/>
                </a:lnTo>
                <a:lnTo>
                  <a:pt x="0" y="102756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41133" y="1777620"/>
            <a:ext cx="8570215" cy="130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3200" dirty="0">
                <a:solidFill>
                  <a:srgbClr val="000000"/>
                </a:solidFill>
                <a:latin typeface="Canva Sans"/>
              </a:rPr>
              <a:t>Every organization has a purpose or cause they are working towards and activities they do to meet that cause.</a:t>
            </a:r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133" y="11377"/>
            <a:ext cx="1703154" cy="1627228"/>
          </a:xfrm>
          <a:custGeom>
            <a:avLst/>
            <a:gdLst/>
            <a:ahLst/>
            <a:cxnLst/>
            <a:rect l="l" t="t" r="r" b="b"/>
            <a:pathLst>
              <a:path w="1155090" h="1103597">
                <a:moveTo>
                  <a:pt x="0" y="0"/>
                </a:moveTo>
                <a:lnTo>
                  <a:pt x="1155090" y="0"/>
                </a:lnTo>
                <a:lnTo>
                  <a:pt x="1155090" y="1103596"/>
                </a:lnTo>
                <a:lnTo>
                  <a:pt x="0" y="11035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676400" y="512143"/>
            <a:ext cx="5149548" cy="1126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600" dirty="0">
                <a:solidFill>
                  <a:srgbClr val="740F83"/>
                </a:solidFill>
                <a:latin typeface="ITC Avant Garde Gothic Bold"/>
              </a:rPr>
              <a:t>BLACKLINE MASTER 1: Local Organizations</a:t>
            </a:r>
          </a:p>
        </p:txBody>
      </p:sp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44433"/>
            <a:ext cx="1132036" cy="869424"/>
          </a:xfrm>
          <a:custGeom>
            <a:avLst/>
            <a:gdLst/>
            <a:ahLst/>
            <a:cxnLst/>
            <a:rect l="l" t="t" r="r" b="b"/>
            <a:pathLst>
              <a:path w="1703154" h="1627228">
                <a:moveTo>
                  <a:pt x="0" y="0"/>
                </a:moveTo>
                <a:lnTo>
                  <a:pt x="1703154" y="0"/>
                </a:lnTo>
                <a:lnTo>
                  <a:pt x="1703154" y="1627227"/>
                </a:lnTo>
                <a:lnTo>
                  <a:pt x="0" y="16272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0450" t="-87162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8750380" y="1"/>
            <a:ext cx="9537620" cy="10287000"/>
            <a:chOff x="0" y="0"/>
            <a:chExt cx="2511966" cy="273737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511966" cy="2737370"/>
            </a:xfrm>
            <a:custGeom>
              <a:avLst/>
              <a:gdLst/>
              <a:ahLst/>
              <a:cxnLst/>
              <a:rect l="l" t="t" r="r" b="b"/>
              <a:pathLst>
                <a:path w="2511966" h="2737370">
                  <a:moveTo>
                    <a:pt x="0" y="0"/>
                  </a:moveTo>
                  <a:lnTo>
                    <a:pt x="2511966" y="0"/>
                  </a:lnTo>
                  <a:lnTo>
                    <a:pt x="2511966" y="2737370"/>
                  </a:lnTo>
                  <a:lnTo>
                    <a:pt x="0" y="2737370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FD5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2511966" cy="27754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427280" y="1241810"/>
            <a:ext cx="7317180" cy="8892407"/>
          </a:xfrm>
          <a:custGeom>
            <a:avLst/>
            <a:gdLst/>
            <a:ahLst/>
            <a:cxnLst/>
            <a:rect l="l" t="t" r="r" b="b"/>
            <a:pathLst>
              <a:path w="7317180" h="8892407">
                <a:moveTo>
                  <a:pt x="0" y="0"/>
                </a:moveTo>
                <a:lnTo>
                  <a:pt x="7317180" y="0"/>
                </a:lnTo>
                <a:lnTo>
                  <a:pt x="7317180" y="8892406"/>
                </a:lnTo>
                <a:lnTo>
                  <a:pt x="0" y="88924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3703654" cy="2355926"/>
          </a:xfrm>
          <a:custGeom>
            <a:avLst/>
            <a:gdLst/>
            <a:ahLst/>
            <a:cxnLst/>
            <a:rect l="l" t="t" r="r" b="b"/>
            <a:pathLst>
              <a:path w="3703654" h="2355926">
                <a:moveTo>
                  <a:pt x="0" y="0"/>
                </a:moveTo>
                <a:lnTo>
                  <a:pt x="3703654" y="0"/>
                </a:lnTo>
                <a:lnTo>
                  <a:pt x="3703654" y="2355926"/>
                </a:lnTo>
                <a:lnTo>
                  <a:pt x="0" y="23559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05400" y="8583739"/>
            <a:ext cx="1566679" cy="1496837"/>
          </a:xfrm>
          <a:custGeom>
            <a:avLst/>
            <a:gdLst/>
            <a:ahLst/>
            <a:cxnLst/>
            <a:rect l="l" t="t" r="r" b="b"/>
            <a:pathLst>
              <a:path w="1566679" h="1496837">
                <a:moveTo>
                  <a:pt x="0" y="0"/>
                </a:moveTo>
                <a:lnTo>
                  <a:pt x="1566679" y="0"/>
                </a:lnTo>
                <a:lnTo>
                  <a:pt x="1566679" y="1496838"/>
                </a:lnTo>
                <a:lnTo>
                  <a:pt x="0" y="14968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4838" y="2251076"/>
            <a:ext cx="11072442" cy="7416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9" lvl="1" indent="-377829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ITC Avant Garde Gothic"/>
              </a:rPr>
              <a:t>Founded by Martin Luther King III, Arndrea Waters King and Yolanda Renee King</a:t>
            </a: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000000"/>
              </a:solidFill>
              <a:latin typeface="ITC Avant Garde Gothic"/>
            </a:endParaRPr>
          </a:p>
          <a:p>
            <a:pPr marL="755659" lvl="1" indent="-377829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ITC Avant Garde Gothic"/>
              </a:rPr>
              <a:t>Goal: 100 million hours of service by the 100th anniversary of Dr. Martin Luther King Jr.’s birth in January 2029</a:t>
            </a:r>
          </a:p>
          <a:p>
            <a:pPr>
              <a:lnSpc>
                <a:spcPts val="4900"/>
              </a:lnSpc>
            </a:pPr>
            <a:r>
              <a:rPr lang="en-US" sz="3500" dirty="0">
                <a:solidFill>
                  <a:srgbClr val="000000"/>
                </a:solidFill>
                <a:latin typeface="ITC Avant Garde Gothic"/>
              </a:rPr>
              <a:t> </a:t>
            </a:r>
          </a:p>
          <a:p>
            <a:pPr marL="755659" lvl="1" indent="-377829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ITC Avant Garde Gothic"/>
              </a:rPr>
              <a:t>5-year program with students across America</a:t>
            </a:r>
          </a:p>
          <a:p>
            <a:pPr>
              <a:lnSpc>
                <a:spcPts val="4900"/>
              </a:lnSpc>
            </a:pPr>
            <a:r>
              <a:rPr lang="en-US" sz="3500" dirty="0">
                <a:solidFill>
                  <a:srgbClr val="000000"/>
                </a:solidFill>
                <a:latin typeface="ITC Avant Garde Gothic"/>
              </a:rPr>
              <a:t> </a:t>
            </a:r>
          </a:p>
          <a:p>
            <a:pPr marL="755659" lvl="1" indent="-377829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ITC Avant Garde Gothic"/>
              </a:rPr>
              <a:t>Positive impacts on communities</a:t>
            </a: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000000"/>
              </a:solidFill>
              <a:latin typeface="ITC Avant Garde Gothic"/>
            </a:endParaRP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000000"/>
              </a:solidFill>
              <a:latin typeface="ITC Avant Garde Gothic"/>
            </a:endParaRPr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5872" y="8789403"/>
            <a:ext cx="11721966" cy="988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sz="3047" spc="-179" dirty="0">
                <a:solidFill>
                  <a:srgbClr val="000000"/>
                </a:solidFill>
                <a:latin typeface="ITC Avant Garde Gothic Bold"/>
              </a:rPr>
              <a:t>Through a service-learning project, you can make a positive impact on the world around you.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-772790" y="203944"/>
            <a:ext cx="18288000" cy="863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u="sng" dirty="0">
                <a:solidFill>
                  <a:srgbClr val="0086EA"/>
                </a:solidFill>
                <a:latin typeface="ITC Avant Garde Gothic Bold"/>
                <a:hlinkClick r:id="rId3"/>
              </a:rPr>
              <a:t>Uncle Willie and the Soup Kitchen</a:t>
            </a:r>
            <a:endParaRPr lang="en-US" sz="5000" u="sng" dirty="0">
              <a:solidFill>
                <a:srgbClr val="0086EA"/>
              </a:solidFill>
              <a:latin typeface="ITC Avant Garde Gothic Bold"/>
              <a:hlinkClick r:id="rId3" tooltip="https://www.youtube.com/watch?v=8HrqDc_LLZ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7" name="Online Media 6" title="Uncle Willie and the Soup Kitchen (Read by The Giving Tree)">
            <a:hlinkClick r:id="" action="ppaction://media"/>
            <a:extLst>
              <a:ext uri="{FF2B5EF4-FFF2-40B4-BE49-F238E27FC236}">
                <a16:creationId xmlns:a16="http://schemas.microsoft.com/office/drawing/2014/main" id="{86368EDC-CD3F-105F-A7FA-5CF7630CCC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24000" y="1286268"/>
            <a:ext cx="15240000" cy="8610600"/>
          </a:xfrm>
          <a:prstGeom prst="rect">
            <a:avLst/>
          </a:prstGeom>
        </p:spPr>
      </p:pic>
      <p:sp>
        <p:nvSpPr>
          <p:cNvPr id="8" name="Freeform 2">
            <a:extLst>
              <a:ext uri="{FF2B5EF4-FFF2-40B4-BE49-F238E27FC236}">
                <a16:creationId xmlns:a16="http://schemas.microsoft.com/office/drawing/2014/main" id="{9AA46978-E425-7989-1973-F811D8C561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60298" y="0"/>
            <a:ext cx="2169891" cy="1181493"/>
          </a:xfrm>
          <a:custGeom>
            <a:avLst/>
            <a:gdLst/>
            <a:ahLst/>
            <a:cxnLst/>
            <a:rect l="l" t="t" r="r" b="b"/>
            <a:pathLst>
              <a:path w="2169891" h="2073159">
                <a:moveTo>
                  <a:pt x="0" y="0"/>
                </a:moveTo>
                <a:lnTo>
                  <a:pt x="2169892" y="0"/>
                </a:lnTo>
                <a:lnTo>
                  <a:pt x="2169892" y="2073158"/>
                </a:lnTo>
                <a:lnTo>
                  <a:pt x="0" y="20731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4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CF6052F9-67FD-ECE9-2FF7-4EF45346C6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23197" cy="1059062"/>
          </a:xfrm>
          <a:custGeom>
            <a:avLst/>
            <a:gdLst/>
            <a:ahLst/>
            <a:cxnLst/>
            <a:rect l="l" t="t" r="r" b="b"/>
            <a:pathLst>
              <a:path w="1695987" h="1620381">
                <a:moveTo>
                  <a:pt x="0" y="0"/>
                </a:moveTo>
                <a:lnTo>
                  <a:pt x="1695988" y="0"/>
                </a:lnTo>
                <a:lnTo>
                  <a:pt x="1695988" y="1620380"/>
                </a:lnTo>
                <a:lnTo>
                  <a:pt x="0" y="16203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3708" t="-530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4">
            <a:extLst>
              <a:ext uri="{FF2B5EF4-FFF2-40B4-BE49-F238E27FC236}">
                <a16:creationId xmlns:a16="http://schemas.microsoft.com/office/drawing/2014/main" id="{D4A6C16E-CE0E-BDF5-34F4-89281BC7D4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08719"/>
            <a:ext cx="1598779" cy="2265846"/>
          </a:xfrm>
          <a:custGeom>
            <a:avLst/>
            <a:gdLst/>
            <a:ahLst/>
            <a:cxnLst/>
            <a:rect l="l" t="t" r="r" b="b"/>
            <a:pathLst>
              <a:path w="2371569" h="2265846">
                <a:moveTo>
                  <a:pt x="0" y="0"/>
                </a:moveTo>
                <a:lnTo>
                  <a:pt x="2371570" y="0"/>
                </a:lnTo>
                <a:lnTo>
                  <a:pt x="2371570" y="2265845"/>
                </a:lnTo>
                <a:lnTo>
                  <a:pt x="0" y="22658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83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FBA5C6-A7E9-E748-6D46-8585B6CE6D5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944600" y="159299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4AB8A"/>
                </a:solidFill>
                <a:latin typeface="ITC Avant Garde Gothic" pitchFamily="50" charset="0"/>
              </a:rPr>
              <a:t>If video doesn’t work, click here!</a:t>
            </a:r>
          </a:p>
        </p:txBody>
      </p:sp>
      <p:pic>
        <p:nvPicPr>
          <p:cNvPr id="3" name="Graphic 2" descr="Line arrow: Counter-clockwise curve outline">
            <a:extLst>
              <a:ext uri="{FF2B5EF4-FFF2-40B4-BE49-F238E27FC236}">
                <a16:creationId xmlns:a16="http://schemas.microsoft.com/office/drawing/2014/main" id="{A57262D3-05F0-6C9C-024B-703AD954DDF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5650758">
            <a:off x="13635051" y="-35155"/>
            <a:ext cx="547381" cy="5473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>
            <a:hlinkClick r:id="rId2" tooltip="https://www.youtube.com/watch?v=8HrqDc_LLZg"/>
          </p:cNvPr>
          <p:cNvSpPr/>
          <p:nvPr/>
        </p:nvSpPr>
        <p:spPr>
          <a:xfrm>
            <a:off x="484079" y="2727127"/>
            <a:ext cx="5909783" cy="4634291"/>
          </a:xfrm>
          <a:custGeom>
            <a:avLst/>
            <a:gdLst/>
            <a:ahLst/>
            <a:cxnLst/>
            <a:rect l="l" t="t" r="r" b="b"/>
            <a:pathLst>
              <a:path w="5909783" h="4634291">
                <a:moveTo>
                  <a:pt x="0" y="0"/>
                </a:moveTo>
                <a:lnTo>
                  <a:pt x="5909783" y="0"/>
                </a:lnTo>
                <a:lnTo>
                  <a:pt x="5909783" y="4634290"/>
                </a:lnTo>
                <a:lnTo>
                  <a:pt x="0" y="46342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461675" y="685627"/>
            <a:ext cx="1703154" cy="1627228"/>
          </a:xfrm>
          <a:custGeom>
            <a:avLst/>
            <a:gdLst/>
            <a:ahLst/>
            <a:cxnLst/>
            <a:rect l="l" t="t" r="r" b="b"/>
            <a:pathLst>
              <a:path w="1703154" h="1627228">
                <a:moveTo>
                  <a:pt x="0" y="0"/>
                </a:moveTo>
                <a:lnTo>
                  <a:pt x="1703154" y="0"/>
                </a:lnTo>
                <a:lnTo>
                  <a:pt x="1703154" y="1627228"/>
                </a:lnTo>
                <a:lnTo>
                  <a:pt x="0" y="16272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6409904" y="3183033"/>
            <a:ext cx="11669600" cy="5595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90" lvl="1" indent="-345445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ITC Avant Garde Gothic Bold"/>
              </a:rPr>
              <a:t>Why did the boy want to volunteer?</a:t>
            </a:r>
          </a:p>
          <a:p>
            <a:pPr>
              <a:lnSpc>
                <a:spcPts val="4480"/>
              </a:lnSpc>
            </a:pPr>
            <a:endParaRPr lang="en-US" sz="3200" dirty="0">
              <a:solidFill>
                <a:srgbClr val="000000"/>
              </a:solidFill>
              <a:latin typeface="ITC Avant Garde Gothic Bold"/>
            </a:endParaRPr>
          </a:p>
          <a:p>
            <a:pPr marL="690890" lvl="1" indent="-345445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ITC Avant Garde Gothic Bold"/>
              </a:rPr>
              <a:t>Who did the boy help? How did it make a difference for the people he helped?</a:t>
            </a:r>
          </a:p>
          <a:p>
            <a:pPr>
              <a:lnSpc>
                <a:spcPts val="4480"/>
              </a:lnSpc>
            </a:pPr>
            <a:endParaRPr lang="en-US" sz="3200" dirty="0">
              <a:solidFill>
                <a:srgbClr val="000000"/>
              </a:solidFill>
              <a:latin typeface="ITC Avant Garde Gothic Bold"/>
            </a:endParaRPr>
          </a:p>
          <a:p>
            <a:pPr marL="690890" lvl="1" indent="-345445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ITC Avant Garde Gothic Bold"/>
              </a:rPr>
              <a:t>Why was the boy uncomfortable around some people who came to the soup kitchen?</a:t>
            </a:r>
          </a:p>
          <a:p>
            <a:pPr>
              <a:lnSpc>
                <a:spcPts val="4480"/>
              </a:lnSpc>
            </a:pPr>
            <a:endParaRPr lang="en-US" sz="3200" dirty="0">
              <a:solidFill>
                <a:srgbClr val="000000"/>
              </a:solidFill>
              <a:latin typeface="ITC Avant Garde Gothic Bold"/>
            </a:endParaRPr>
          </a:p>
          <a:p>
            <a:pPr marL="690890" lvl="1" indent="-345445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ITC Avant Garde Gothic Bold"/>
              </a:rPr>
              <a:t>What was the purpose of the organization that the boy volunteered for?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708104" y="1141533"/>
            <a:ext cx="4391985" cy="1585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FFB63E"/>
                </a:solidFill>
                <a:latin typeface="ITC Avant Garde Gothic Bold"/>
              </a:rPr>
              <a:t>Reflect</a:t>
            </a: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1372265">
            <a:off x="1627784" y="1935202"/>
            <a:ext cx="794234" cy="513274"/>
          </a:xfrm>
          <a:custGeom>
            <a:avLst/>
            <a:gdLst/>
            <a:ahLst/>
            <a:cxnLst/>
            <a:rect l="l" t="t" r="r" b="b"/>
            <a:pathLst>
              <a:path w="794234" h="513274">
                <a:moveTo>
                  <a:pt x="0" y="0"/>
                </a:moveTo>
                <a:lnTo>
                  <a:pt x="794234" y="0"/>
                </a:lnTo>
                <a:lnTo>
                  <a:pt x="794234" y="513274"/>
                </a:lnTo>
                <a:lnTo>
                  <a:pt x="0" y="5132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320871" y="1864873"/>
            <a:ext cx="1574730" cy="622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49"/>
              </a:lnSpc>
            </a:pPr>
            <a:r>
              <a:rPr lang="en-US" sz="1749">
                <a:solidFill>
                  <a:srgbClr val="397E79"/>
                </a:solidFill>
                <a:latin typeface="ITC Avant Garde Gothic Bold"/>
              </a:rPr>
              <a:t>To replay, click here!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AC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6571" y="1560908"/>
            <a:ext cx="17754857" cy="8593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00"/>
              </a:lnSpc>
            </a:pPr>
            <a:r>
              <a:rPr lang="en-US" sz="3600" dirty="0">
                <a:solidFill>
                  <a:srgbClr val="000000"/>
                </a:solidFill>
                <a:latin typeface="ITC Avant Garde Gothic" pitchFamily="50" charset="0"/>
              </a:rPr>
              <a:t>Use this slide deck to help you through the lesson package.  </a:t>
            </a:r>
          </a:p>
          <a:p>
            <a:pPr>
              <a:lnSpc>
                <a:spcPts val="5600"/>
              </a:lnSpc>
            </a:pPr>
            <a:r>
              <a:rPr lang="en-US" sz="3600" dirty="0">
                <a:solidFill>
                  <a:srgbClr val="000000"/>
                </a:solidFill>
                <a:latin typeface="ITC Avant Garde Gothic" pitchFamily="50" charset="0"/>
              </a:rPr>
              <a:t>More resources are available on www.realizethedream.org</a:t>
            </a:r>
          </a:p>
          <a:p>
            <a:pPr>
              <a:lnSpc>
                <a:spcPts val="2380"/>
              </a:lnSpc>
            </a:pPr>
            <a:endParaRPr lang="en-US" sz="3600" dirty="0">
              <a:solidFill>
                <a:srgbClr val="000000"/>
              </a:solidFill>
              <a:latin typeface="ITC Avant Garde Gothic" pitchFamily="50" charset="0"/>
            </a:endParaRPr>
          </a:p>
          <a:p>
            <a:pPr>
              <a:lnSpc>
                <a:spcPts val="5600"/>
              </a:lnSpc>
            </a:pPr>
            <a:r>
              <a:rPr lang="en-US" sz="3600" dirty="0">
                <a:solidFill>
                  <a:srgbClr val="000000"/>
                </a:solidFill>
                <a:latin typeface="ITC Avant Garde Gothic" pitchFamily="50" charset="0"/>
              </a:rPr>
              <a:t>We recommend that you maintain a log of the service activities and hours along the way. Once the class is finished, you can use this form to submit the hours and your story.</a:t>
            </a:r>
          </a:p>
          <a:p>
            <a:pPr>
              <a:lnSpc>
                <a:spcPts val="5600"/>
              </a:lnSpc>
            </a:pPr>
            <a:endParaRPr lang="en-US" sz="4000" dirty="0">
              <a:solidFill>
                <a:srgbClr val="000000"/>
              </a:solidFill>
              <a:latin typeface="Rubik"/>
            </a:endParaRPr>
          </a:p>
          <a:p>
            <a:pPr>
              <a:lnSpc>
                <a:spcPts val="5600"/>
              </a:lnSpc>
            </a:pPr>
            <a:endParaRPr lang="en-US" sz="4000" dirty="0">
              <a:solidFill>
                <a:srgbClr val="000000"/>
              </a:solidFill>
              <a:latin typeface="Rubik"/>
            </a:endParaRPr>
          </a:p>
          <a:p>
            <a:pPr>
              <a:lnSpc>
                <a:spcPts val="5600"/>
              </a:lnSpc>
            </a:pPr>
            <a:endParaRPr lang="en-US" sz="4000" dirty="0">
              <a:solidFill>
                <a:srgbClr val="000000"/>
              </a:solidFill>
              <a:latin typeface="Rubik"/>
            </a:endParaRPr>
          </a:p>
          <a:p>
            <a:pPr>
              <a:lnSpc>
                <a:spcPts val="5600"/>
              </a:lnSpc>
            </a:pPr>
            <a:endParaRPr lang="en-US" sz="4000" dirty="0">
              <a:solidFill>
                <a:srgbClr val="000000"/>
              </a:solidFill>
              <a:latin typeface="Rubik"/>
            </a:endParaRPr>
          </a:p>
          <a:p>
            <a:pPr>
              <a:lnSpc>
                <a:spcPts val="3360"/>
              </a:lnSpc>
            </a:pPr>
            <a:endParaRPr lang="en-US" sz="4000" dirty="0">
              <a:solidFill>
                <a:srgbClr val="000000"/>
              </a:solidFill>
              <a:latin typeface="ITC Avant Garde Gothic" pitchFamily="50" charset="0"/>
            </a:endParaRPr>
          </a:p>
          <a:p>
            <a:pPr>
              <a:lnSpc>
                <a:spcPts val="5600"/>
              </a:lnSpc>
            </a:pPr>
            <a:r>
              <a:rPr lang="en-US" sz="4000" dirty="0">
                <a:solidFill>
                  <a:srgbClr val="000000"/>
                </a:solidFill>
                <a:latin typeface="ITC Avant Garde Gothic" pitchFamily="50" charset="0"/>
              </a:rPr>
              <a:t>Be sure to take photos and videos of students’ service—</a:t>
            </a:r>
          </a:p>
          <a:p>
            <a:pPr>
              <a:lnSpc>
                <a:spcPts val="5600"/>
              </a:lnSpc>
            </a:pPr>
            <a:r>
              <a:rPr lang="en-US" sz="4000" dirty="0">
                <a:solidFill>
                  <a:srgbClr val="000000"/>
                </a:solidFill>
                <a:latin typeface="ITC Avant Garde Gothic" pitchFamily="50" charset="0"/>
              </a:rPr>
              <a:t>we want to highlight their stories of service on our platforms! </a:t>
            </a:r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7431592" y="4800072"/>
            <a:ext cx="2382000" cy="2382000"/>
            <a:chOff x="0" y="0"/>
            <a:chExt cx="3176000" cy="3176000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6000" cy="3176000"/>
            </a:xfrm>
            <a:custGeom>
              <a:avLst/>
              <a:gdLst/>
              <a:ahLst/>
              <a:cxnLst/>
              <a:rect l="l" t="t" r="r" b="b"/>
              <a:pathLst>
                <a:path w="3176000" h="3176000">
                  <a:moveTo>
                    <a:pt x="0" y="0"/>
                  </a:moveTo>
                  <a:lnTo>
                    <a:pt x="3176000" y="0"/>
                  </a:lnTo>
                  <a:lnTo>
                    <a:pt x="3176000" y="3176000"/>
                  </a:lnTo>
                  <a:lnTo>
                    <a:pt x="0" y="317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98565" y="132393"/>
            <a:ext cx="7317879" cy="1534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32"/>
              </a:lnSpc>
            </a:pPr>
            <a:r>
              <a:rPr lang="en-US" sz="8951" dirty="0">
                <a:solidFill>
                  <a:srgbClr val="EAEB4E"/>
                </a:solidFill>
                <a:latin typeface="ITC Avant Garde Gothic Bold"/>
              </a:rPr>
              <a:t>F  r Teachers</a:t>
            </a:r>
          </a:p>
        </p:txBody>
      </p: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138470" y="721738"/>
            <a:ext cx="613924" cy="613924"/>
            <a:chOff x="0" y="0"/>
            <a:chExt cx="812800" cy="812800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AEB4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67312" y="858520"/>
            <a:ext cx="356240" cy="340359"/>
          </a:xfrm>
          <a:custGeom>
            <a:avLst/>
            <a:gdLst/>
            <a:ahLst/>
            <a:cxnLst/>
            <a:rect l="l" t="t" r="r" b="b"/>
            <a:pathLst>
              <a:path w="356240" h="340359">
                <a:moveTo>
                  <a:pt x="0" y="0"/>
                </a:moveTo>
                <a:lnTo>
                  <a:pt x="356240" y="0"/>
                </a:lnTo>
                <a:lnTo>
                  <a:pt x="356240" y="340360"/>
                </a:lnTo>
                <a:lnTo>
                  <a:pt x="0" y="340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562686" y="7105872"/>
            <a:ext cx="6438168" cy="1261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u="sng">
                <a:solidFill>
                  <a:srgbClr val="8CFFFC"/>
                </a:solidFill>
                <a:latin typeface="ITC Avant Garde Gothic Bold"/>
                <a:hlinkClick r:id="rId4" tooltip="https://forms.office.com/r/0NVCD5z76t"/>
              </a:rPr>
              <a:t>Realize the Dream Service Hour &amp; Story Form</a:t>
            </a:r>
          </a:p>
        </p:txBody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390477" y="287541"/>
            <a:ext cx="2756390" cy="911339"/>
          </a:xfrm>
          <a:custGeom>
            <a:avLst/>
            <a:gdLst/>
            <a:ahLst/>
            <a:cxnLst/>
            <a:rect l="l" t="t" r="r" b="b"/>
            <a:pathLst>
              <a:path w="2756390" h="911339">
                <a:moveTo>
                  <a:pt x="0" y="0"/>
                </a:moveTo>
                <a:lnTo>
                  <a:pt x="2756390" y="0"/>
                </a:lnTo>
                <a:lnTo>
                  <a:pt x="2756390" y="911339"/>
                </a:lnTo>
                <a:lnTo>
                  <a:pt x="0" y="9113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116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AutoShape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438400" y="1485900"/>
            <a:ext cx="5499793" cy="0"/>
          </a:xfrm>
          <a:prstGeom prst="line">
            <a:avLst/>
          </a:prstGeom>
          <a:ln w="38100" cap="flat">
            <a:solidFill>
              <a:srgbClr val="FC4E0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25067" y="1997508"/>
            <a:ext cx="7140059" cy="5599039"/>
          </a:xfrm>
          <a:custGeom>
            <a:avLst/>
            <a:gdLst/>
            <a:ahLst/>
            <a:cxnLst/>
            <a:rect l="l" t="t" r="r" b="b"/>
            <a:pathLst>
              <a:path w="7140059" h="5599039">
                <a:moveTo>
                  <a:pt x="0" y="0"/>
                </a:moveTo>
                <a:lnTo>
                  <a:pt x="7140060" y="0"/>
                </a:lnTo>
                <a:lnTo>
                  <a:pt x="7140060" y="5599039"/>
                </a:lnTo>
                <a:lnTo>
                  <a:pt x="0" y="55990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9077685" y="1649545"/>
            <a:ext cx="8874730" cy="6218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00"/>
              </a:lnSpc>
            </a:pPr>
            <a:r>
              <a:rPr lang="en-US" sz="5000" dirty="0">
                <a:solidFill>
                  <a:srgbClr val="000000"/>
                </a:solidFill>
                <a:latin typeface="ITC Avant Garde Gothic"/>
              </a:rPr>
              <a:t>Write a letter in the </a:t>
            </a:r>
          </a:p>
          <a:p>
            <a:pPr>
              <a:lnSpc>
                <a:spcPts val="7000"/>
              </a:lnSpc>
            </a:pPr>
            <a:r>
              <a:rPr lang="en-US" sz="5000" dirty="0">
                <a:solidFill>
                  <a:srgbClr val="000000"/>
                </a:solidFill>
                <a:latin typeface="ITC Avant Garde Gothic Bold"/>
              </a:rPr>
              <a:t>voice of the boy</a:t>
            </a:r>
            <a:r>
              <a:rPr lang="en-US" sz="5000" dirty="0">
                <a:solidFill>
                  <a:srgbClr val="000000"/>
                </a:solidFill>
                <a:latin typeface="ITC Avant Garde Gothic"/>
              </a:rPr>
              <a:t> to his Uncle Willie about his experience volunteering.</a:t>
            </a:r>
          </a:p>
          <a:p>
            <a:pPr>
              <a:lnSpc>
                <a:spcPts val="7000"/>
              </a:lnSpc>
            </a:pPr>
            <a:endParaRPr lang="en-US" sz="5000" dirty="0">
              <a:solidFill>
                <a:srgbClr val="000000"/>
              </a:solidFill>
              <a:latin typeface="ITC Avant Garde Gothic"/>
            </a:endParaRPr>
          </a:p>
          <a:p>
            <a:pPr>
              <a:lnSpc>
                <a:spcPts val="7000"/>
              </a:lnSpc>
            </a:pPr>
            <a:r>
              <a:rPr lang="en-US" sz="5000" dirty="0">
                <a:solidFill>
                  <a:srgbClr val="000000"/>
                </a:solidFill>
                <a:latin typeface="ITC Avant Garde Gothic"/>
              </a:rPr>
              <a:t>Describe how he felt before, during and after.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88972" y="8111830"/>
            <a:ext cx="17365191" cy="18110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4400" dirty="0">
                <a:solidFill>
                  <a:srgbClr val="FFB63E"/>
                </a:solidFill>
                <a:latin typeface="ITC Avant Garde Gothic" pitchFamily="50" charset="0"/>
              </a:rPr>
              <a:t>You can use an experience that you have had volunteering to help you with your letter.</a:t>
            </a:r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0" y="-1"/>
            <a:ext cx="1245698" cy="1293561"/>
          </a:xfrm>
          <a:custGeom>
            <a:avLst/>
            <a:gdLst/>
            <a:ahLst/>
            <a:cxnLst/>
            <a:rect l="l" t="t" r="r" b="b"/>
            <a:pathLst>
              <a:path w="1703154" h="1627228">
                <a:moveTo>
                  <a:pt x="0" y="0"/>
                </a:moveTo>
                <a:lnTo>
                  <a:pt x="1703153" y="0"/>
                </a:lnTo>
                <a:lnTo>
                  <a:pt x="1703153" y="1627227"/>
                </a:lnTo>
                <a:lnTo>
                  <a:pt x="0" y="16272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6724" t="-2579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886174" y="169862"/>
            <a:ext cx="10539113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080"/>
              </a:lnSpc>
            </a:pPr>
            <a:r>
              <a:rPr lang="en-US" sz="7200" dirty="0">
                <a:solidFill>
                  <a:srgbClr val="FFB63E"/>
                </a:solidFill>
                <a:latin typeface="ITC Avant Garde Gothic Bold"/>
              </a:rPr>
              <a:t>Independent Writing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6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66947" y="1028700"/>
            <a:ext cx="13754106" cy="8802154"/>
          </a:xfrm>
          <a:custGeom>
            <a:avLst/>
            <a:gdLst/>
            <a:ahLst/>
            <a:cxnLst/>
            <a:rect l="l" t="t" r="r" b="b"/>
            <a:pathLst>
              <a:path w="13754106" h="8802154">
                <a:moveTo>
                  <a:pt x="0" y="0"/>
                </a:moveTo>
                <a:lnTo>
                  <a:pt x="13754106" y="0"/>
                </a:lnTo>
                <a:lnTo>
                  <a:pt x="13754106" y="8802154"/>
                </a:lnTo>
                <a:lnTo>
                  <a:pt x="0" y="88021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2692811" y="165115"/>
            <a:ext cx="18288000" cy="863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00"/>
              </a:lnSpc>
            </a:pPr>
            <a:r>
              <a:rPr lang="en-US" sz="5000" u="sng" dirty="0">
                <a:solidFill>
                  <a:srgbClr val="740F83"/>
                </a:solidFill>
                <a:latin typeface="ITC Avant Garde Gothic Bold"/>
                <a:hlinkClick r:id="rId3"/>
              </a:rPr>
              <a:t>Making a World of Difference</a:t>
            </a:r>
            <a:endParaRPr lang="en-US" sz="5000" u="sng" dirty="0">
              <a:solidFill>
                <a:srgbClr val="740F83"/>
              </a:solidFill>
              <a:latin typeface="ITC Avant Garde Gothic Bold"/>
            </a:endParaRPr>
          </a:p>
        </p:txBody>
      </p:sp>
      <p:pic>
        <p:nvPicPr>
          <p:cNvPr id="7" name="Online Media 6" title="Making a world of difference">
            <a:hlinkClick r:id="" action="ppaction://media"/>
            <a:extLst>
              <a:ext uri="{FF2B5EF4-FFF2-40B4-BE49-F238E27FC236}">
                <a16:creationId xmlns:a16="http://schemas.microsoft.com/office/drawing/2014/main" id="{A3755A45-B1F0-24A5-E1B7-B4561AAC83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90758" y="1215582"/>
            <a:ext cx="15240000" cy="8610600"/>
          </a:xfrm>
          <a:prstGeom prst="rect">
            <a:avLst/>
          </a:prstGeom>
        </p:spPr>
      </p:pic>
      <p:sp>
        <p:nvSpPr>
          <p:cNvPr id="8" name="Freeform 2">
            <a:extLst>
              <a:ext uri="{FF2B5EF4-FFF2-40B4-BE49-F238E27FC236}">
                <a16:creationId xmlns:a16="http://schemas.microsoft.com/office/drawing/2014/main" id="{09BA6633-B498-0C8E-EBC2-B88727D063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60298" y="0"/>
            <a:ext cx="2169891" cy="1181493"/>
          </a:xfrm>
          <a:custGeom>
            <a:avLst/>
            <a:gdLst/>
            <a:ahLst/>
            <a:cxnLst/>
            <a:rect l="l" t="t" r="r" b="b"/>
            <a:pathLst>
              <a:path w="2169891" h="2073159">
                <a:moveTo>
                  <a:pt x="0" y="0"/>
                </a:moveTo>
                <a:lnTo>
                  <a:pt x="2169892" y="0"/>
                </a:lnTo>
                <a:lnTo>
                  <a:pt x="2169892" y="2073158"/>
                </a:lnTo>
                <a:lnTo>
                  <a:pt x="0" y="20731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4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9552C071-1E1C-2EF1-7AAF-A8C5827A73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23197" cy="1059062"/>
          </a:xfrm>
          <a:custGeom>
            <a:avLst/>
            <a:gdLst/>
            <a:ahLst/>
            <a:cxnLst/>
            <a:rect l="l" t="t" r="r" b="b"/>
            <a:pathLst>
              <a:path w="1695987" h="1620381">
                <a:moveTo>
                  <a:pt x="0" y="0"/>
                </a:moveTo>
                <a:lnTo>
                  <a:pt x="1695988" y="0"/>
                </a:lnTo>
                <a:lnTo>
                  <a:pt x="1695988" y="1620380"/>
                </a:lnTo>
                <a:lnTo>
                  <a:pt x="0" y="16203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3708" t="-530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4">
            <a:extLst>
              <a:ext uri="{FF2B5EF4-FFF2-40B4-BE49-F238E27FC236}">
                <a16:creationId xmlns:a16="http://schemas.microsoft.com/office/drawing/2014/main" id="{21B120C0-4713-D76F-5FDD-CDF11230D5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08719"/>
            <a:ext cx="1598779" cy="2265846"/>
          </a:xfrm>
          <a:custGeom>
            <a:avLst/>
            <a:gdLst/>
            <a:ahLst/>
            <a:cxnLst/>
            <a:rect l="l" t="t" r="r" b="b"/>
            <a:pathLst>
              <a:path w="2371569" h="2265846">
                <a:moveTo>
                  <a:pt x="0" y="0"/>
                </a:moveTo>
                <a:lnTo>
                  <a:pt x="2371570" y="0"/>
                </a:lnTo>
                <a:lnTo>
                  <a:pt x="2371570" y="2265845"/>
                </a:lnTo>
                <a:lnTo>
                  <a:pt x="0" y="22658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83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E43AC5-89F8-B637-C51F-10D1809162B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420600" y="165115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4AB8A"/>
                </a:solidFill>
                <a:latin typeface="ITC Avant Garde Gothic" pitchFamily="50" charset="0"/>
              </a:rPr>
              <a:t>If video doesn’t work, click here!</a:t>
            </a:r>
          </a:p>
        </p:txBody>
      </p:sp>
      <p:pic>
        <p:nvPicPr>
          <p:cNvPr id="3" name="Graphic 2" descr="Line arrow: Counter-clockwise curve outline">
            <a:extLst>
              <a:ext uri="{FF2B5EF4-FFF2-40B4-BE49-F238E27FC236}">
                <a16:creationId xmlns:a16="http://schemas.microsoft.com/office/drawing/2014/main" id="{4A60FE62-A667-40D9-1EA9-4CDAAE4E476E}"/>
              </a:ext>
            </a:extLst>
          </p:cNvPr>
          <p:cNvPicPr/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5650758">
            <a:off x="12111051" y="-29339"/>
            <a:ext cx="547381" cy="5473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709408" y="738625"/>
            <a:ext cx="2359132" cy="2253963"/>
          </a:xfrm>
          <a:custGeom>
            <a:avLst/>
            <a:gdLst/>
            <a:ahLst/>
            <a:cxnLst/>
            <a:rect l="l" t="t" r="r" b="b"/>
            <a:pathLst>
              <a:path w="2359132" h="2253963">
                <a:moveTo>
                  <a:pt x="0" y="0"/>
                </a:moveTo>
                <a:lnTo>
                  <a:pt x="2359132" y="0"/>
                </a:lnTo>
                <a:lnTo>
                  <a:pt x="2359132" y="2253963"/>
                </a:lnTo>
                <a:lnTo>
                  <a:pt x="0" y="22539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610610" y="3685003"/>
            <a:ext cx="11221560" cy="7434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25"/>
              </a:lnSpc>
            </a:pPr>
            <a:r>
              <a:rPr lang="en-US" sz="4660" dirty="0">
                <a:solidFill>
                  <a:srgbClr val="740F83"/>
                </a:solidFill>
                <a:latin typeface="ITC Avant Garde Gothic Bold"/>
              </a:rPr>
              <a:t>What does the quote mean to you?</a:t>
            </a:r>
          </a:p>
          <a:p>
            <a:pPr>
              <a:lnSpc>
                <a:spcPts val="6525"/>
              </a:lnSpc>
            </a:pPr>
            <a:endParaRPr lang="en-US" sz="4660" dirty="0">
              <a:solidFill>
                <a:srgbClr val="740F83"/>
              </a:solidFill>
              <a:latin typeface="ITC Avant Garde Gothic Bold"/>
            </a:endParaRPr>
          </a:p>
          <a:p>
            <a:pPr>
              <a:lnSpc>
                <a:spcPts val="6525"/>
              </a:lnSpc>
            </a:pPr>
            <a:r>
              <a:rPr lang="en-US" sz="4660" dirty="0">
                <a:solidFill>
                  <a:srgbClr val="740F83"/>
                </a:solidFill>
                <a:latin typeface="ITC Avant Garde Gothic Bold"/>
              </a:rPr>
              <a:t>How can you “donate” yourself?</a:t>
            </a:r>
          </a:p>
          <a:p>
            <a:pPr>
              <a:lnSpc>
                <a:spcPts val="6525"/>
              </a:lnSpc>
            </a:pPr>
            <a:endParaRPr lang="en-US" sz="4660" dirty="0">
              <a:solidFill>
                <a:srgbClr val="740F83"/>
              </a:solidFill>
              <a:latin typeface="ITC Avant Garde Gothic Bold"/>
            </a:endParaRPr>
          </a:p>
          <a:p>
            <a:pPr>
              <a:lnSpc>
                <a:spcPts val="6525"/>
              </a:lnSpc>
            </a:pPr>
            <a:r>
              <a:rPr lang="en-US" sz="4660" dirty="0">
                <a:solidFill>
                  <a:srgbClr val="740F83"/>
                </a:solidFill>
                <a:latin typeface="ITC Avant Garde Gothic Bold"/>
              </a:rPr>
              <a:t>Tell about an experience of when you have shared time and knowledge.</a:t>
            </a:r>
          </a:p>
          <a:p>
            <a:pPr>
              <a:lnSpc>
                <a:spcPts val="6525"/>
              </a:lnSpc>
            </a:pPr>
            <a:endParaRPr lang="en-US" sz="4660" dirty="0">
              <a:solidFill>
                <a:srgbClr val="740F83"/>
              </a:solidFill>
              <a:latin typeface="ITC Avant Garde Gothic Bold"/>
            </a:endParaRPr>
          </a:p>
          <a:p>
            <a:pPr>
              <a:lnSpc>
                <a:spcPts val="6525"/>
              </a:lnSpc>
            </a:pPr>
            <a:endParaRPr lang="en-US" sz="4660" dirty="0">
              <a:solidFill>
                <a:srgbClr val="740F83"/>
              </a:solidFill>
              <a:latin typeface="ITC Avant Garde Gothic Bold"/>
            </a:endParaRPr>
          </a:p>
        </p:txBody>
      </p:sp>
      <p:sp>
        <p:nvSpPr>
          <p:cNvPr id="7" name="Freeform 7">
            <a:hlinkClick r:id="rId3" tooltip="https://www.youtube.com/watch?v=6WzRtWb70Qs"/>
          </p:cNvPr>
          <p:cNvSpPr/>
          <p:nvPr/>
        </p:nvSpPr>
        <p:spPr>
          <a:xfrm>
            <a:off x="12066611" y="6682332"/>
            <a:ext cx="6221389" cy="3604668"/>
          </a:xfrm>
          <a:custGeom>
            <a:avLst/>
            <a:gdLst/>
            <a:ahLst/>
            <a:cxnLst/>
            <a:rect l="l" t="t" r="r" b="b"/>
            <a:pathLst>
              <a:path w="6221389" h="3604668">
                <a:moveTo>
                  <a:pt x="0" y="0"/>
                </a:moveTo>
                <a:lnTo>
                  <a:pt x="6221389" y="0"/>
                </a:lnTo>
                <a:lnTo>
                  <a:pt x="6221389" y="3604668"/>
                </a:lnTo>
                <a:lnTo>
                  <a:pt x="0" y="36046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2514600" y="1605121"/>
            <a:ext cx="9388227" cy="1387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dirty="0">
                <a:solidFill>
                  <a:srgbClr val="FB5806"/>
                </a:solidFill>
                <a:latin typeface="ITC Avant Garde Gothic Bold"/>
              </a:rPr>
              <a:t>THINK-PAIR-SHARE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048119" y="3685003"/>
            <a:ext cx="5877967" cy="181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ITC Avant Garde Gothic Bold"/>
              </a:rPr>
              <a:t>“Donate yourself,</a:t>
            </a:r>
          </a:p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ITC Avant Garde Gothic Bold"/>
              </a:rPr>
              <a:t>not money.”</a:t>
            </a:r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1372265">
            <a:off x="13355032" y="5832541"/>
            <a:ext cx="794234" cy="513274"/>
          </a:xfrm>
          <a:custGeom>
            <a:avLst/>
            <a:gdLst/>
            <a:ahLst/>
            <a:cxnLst/>
            <a:rect l="l" t="t" r="r" b="b"/>
            <a:pathLst>
              <a:path w="794234" h="513274">
                <a:moveTo>
                  <a:pt x="0" y="0"/>
                </a:moveTo>
                <a:lnTo>
                  <a:pt x="794234" y="0"/>
                </a:lnTo>
                <a:lnTo>
                  <a:pt x="794234" y="513274"/>
                </a:lnTo>
                <a:lnTo>
                  <a:pt x="0" y="5132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2048119" y="5762211"/>
            <a:ext cx="1574730" cy="622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49"/>
              </a:lnSpc>
            </a:pPr>
            <a:r>
              <a:rPr lang="en-US" sz="1749">
                <a:solidFill>
                  <a:srgbClr val="397E79"/>
                </a:solidFill>
                <a:latin typeface="ITC Avant Garde Gothic Bold"/>
              </a:rPr>
              <a:t>To replay, click here!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459" y="149922"/>
            <a:ext cx="1703154" cy="1627228"/>
          </a:xfrm>
          <a:custGeom>
            <a:avLst/>
            <a:gdLst/>
            <a:ahLst/>
            <a:cxnLst/>
            <a:rect l="l" t="t" r="r" b="b"/>
            <a:pathLst>
              <a:path w="1703154" h="1627228">
                <a:moveTo>
                  <a:pt x="0" y="0"/>
                </a:moveTo>
                <a:lnTo>
                  <a:pt x="1703153" y="0"/>
                </a:lnTo>
                <a:lnTo>
                  <a:pt x="1703153" y="1627228"/>
                </a:lnTo>
                <a:lnTo>
                  <a:pt x="0" y="16272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0347697" y="0"/>
            <a:ext cx="7940303" cy="10287000"/>
          </a:xfrm>
          <a:custGeom>
            <a:avLst/>
            <a:gdLst/>
            <a:ahLst/>
            <a:cxnLst/>
            <a:rect l="l" t="t" r="r" b="b"/>
            <a:pathLst>
              <a:path w="6762893" h="8530014">
                <a:moveTo>
                  <a:pt x="0" y="0"/>
                </a:moveTo>
                <a:lnTo>
                  <a:pt x="6762893" y="0"/>
                </a:lnTo>
                <a:lnTo>
                  <a:pt x="6762893" y="8530014"/>
                </a:lnTo>
                <a:lnTo>
                  <a:pt x="0" y="85300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1" r="-191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40459" y="6123619"/>
            <a:ext cx="10466854" cy="2537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ITC Avant Garde Gothic Bold"/>
              </a:rPr>
              <a:t>How can we make a difference through doing community service ?</a:t>
            </a:r>
          </a:p>
          <a:p>
            <a:pPr>
              <a:lnSpc>
                <a:spcPts val="5040"/>
              </a:lnSpc>
            </a:pPr>
            <a:endParaRPr lang="en-US" sz="3600" dirty="0">
              <a:solidFill>
                <a:srgbClr val="000000"/>
              </a:solidFill>
              <a:latin typeface="ITC Avant Garde Gothic Bold"/>
            </a:endParaRPr>
          </a:p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ITC Avant Garde Gothic Bold"/>
              </a:rPr>
              <a:t>What cause are you passionate about?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01464" y="947848"/>
            <a:ext cx="8442536" cy="27427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740F83"/>
                </a:solidFill>
                <a:latin typeface="ITC Avant Garde Gothic Bold"/>
              </a:rPr>
              <a:t>Let’s revisit – </a:t>
            </a:r>
          </a:p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740F83"/>
                </a:solidFill>
                <a:latin typeface="ITC Avant Garde Gothic" pitchFamily="50" charset="0"/>
              </a:rPr>
              <a:t>Are there any more causes you can think of?</a:t>
            </a: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54150" y="0"/>
            <a:ext cx="1155090" cy="1103597"/>
          </a:xfrm>
          <a:custGeom>
            <a:avLst/>
            <a:gdLst/>
            <a:ahLst/>
            <a:cxnLst/>
            <a:rect l="l" t="t" r="r" b="b"/>
            <a:pathLst>
              <a:path w="1155090" h="1103597">
                <a:moveTo>
                  <a:pt x="0" y="0"/>
                </a:moveTo>
                <a:lnTo>
                  <a:pt x="1155090" y="0"/>
                </a:lnTo>
                <a:lnTo>
                  <a:pt x="1155090" y="1103597"/>
                </a:lnTo>
                <a:lnTo>
                  <a:pt x="0" y="11035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0" y="4497699"/>
            <a:ext cx="1163852" cy="1179202"/>
          </a:xfrm>
          <a:custGeom>
            <a:avLst/>
            <a:gdLst/>
            <a:ahLst/>
            <a:cxnLst/>
            <a:rect l="l" t="t" r="r" b="b"/>
            <a:pathLst>
              <a:path w="1305900" h="1247683">
                <a:moveTo>
                  <a:pt x="0" y="0"/>
                </a:moveTo>
                <a:lnTo>
                  <a:pt x="1305899" y="0"/>
                </a:lnTo>
                <a:lnTo>
                  <a:pt x="1305899" y="1247684"/>
                </a:lnTo>
                <a:lnTo>
                  <a:pt x="0" y="12476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206" t="1" r="1" b="-58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735186" y="4736152"/>
            <a:ext cx="9388227" cy="1387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>
                <a:solidFill>
                  <a:srgbClr val="FB5806"/>
                </a:solidFill>
                <a:latin typeface="ITC Avant Garde Gothic Bold"/>
              </a:rPr>
              <a:t>THINK-PAIR-SHARE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1981200" cy="1790699"/>
          </a:xfrm>
          <a:custGeom>
            <a:avLst/>
            <a:gdLst/>
            <a:ahLst/>
            <a:cxnLst/>
            <a:rect l="l" t="t" r="r" b="b"/>
            <a:pathLst>
              <a:path w="1703154" h="1627228">
                <a:moveTo>
                  <a:pt x="0" y="0"/>
                </a:moveTo>
                <a:lnTo>
                  <a:pt x="1703153" y="0"/>
                </a:lnTo>
                <a:lnTo>
                  <a:pt x="1703153" y="1627228"/>
                </a:lnTo>
                <a:lnTo>
                  <a:pt x="0" y="16272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922" t="-22211" b="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140499" y="672365"/>
            <a:ext cx="5234596" cy="13874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dirty="0">
                <a:solidFill>
                  <a:srgbClr val="FB5806"/>
                </a:solidFill>
                <a:latin typeface="ITC Avant Garde Gothic Bold"/>
              </a:rPr>
              <a:t>DISCUSS: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94804" y="2501561"/>
            <a:ext cx="15647741" cy="4589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4400" dirty="0">
                <a:solidFill>
                  <a:srgbClr val="000000"/>
                </a:solidFill>
                <a:latin typeface="ITC Avant Garde Gothic Bold"/>
              </a:rPr>
              <a:t>Do you know of an organization that holds the same interest and purpose that you are passionate about?</a:t>
            </a:r>
          </a:p>
          <a:p>
            <a:pPr>
              <a:lnSpc>
                <a:spcPts val="7279"/>
              </a:lnSpc>
            </a:pPr>
            <a:endParaRPr lang="en-US" sz="4400" dirty="0">
              <a:solidFill>
                <a:srgbClr val="000000"/>
              </a:solidFill>
              <a:latin typeface="ITC Avant Garde Gothic Bold"/>
            </a:endParaRPr>
          </a:p>
          <a:p>
            <a:pPr>
              <a:lnSpc>
                <a:spcPts val="7279"/>
              </a:lnSpc>
            </a:pPr>
            <a:r>
              <a:rPr lang="en-US" sz="4400" dirty="0">
                <a:solidFill>
                  <a:srgbClr val="000000"/>
                </a:solidFill>
                <a:latin typeface="ITC Avant Garde Gothic Bold"/>
              </a:rPr>
              <a:t>Is there an organization that believes in a similar idea and purpose to you?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94804" y="8588450"/>
            <a:ext cx="16355162" cy="655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20"/>
              </a:lnSpc>
            </a:pPr>
            <a:r>
              <a:rPr lang="en-US" sz="3800">
                <a:solidFill>
                  <a:srgbClr val="740F83"/>
                </a:solidFill>
                <a:latin typeface="ITC Avant Garde Gothic Bold"/>
              </a:rPr>
              <a:t>Select one organization from the list that is aligned to your cause.</a:t>
            </a: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12032" y="0"/>
            <a:ext cx="1659688" cy="1440199"/>
          </a:xfrm>
          <a:custGeom>
            <a:avLst/>
            <a:gdLst/>
            <a:ahLst/>
            <a:cxnLst/>
            <a:rect l="l" t="t" r="r" b="b"/>
            <a:pathLst>
              <a:path w="1571165" h="1501123">
                <a:moveTo>
                  <a:pt x="0" y="0"/>
                </a:moveTo>
                <a:lnTo>
                  <a:pt x="1571164" y="0"/>
                </a:lnTo>
                <a:lnTo>
                  <a:pt x="1571164" y="1501123"/>
                </a:lnTo>
                <a:lnTo>
                  <a:pt x="0" y="15011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637" t="-55555" b="-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874229" y="723021"/>
            <a:ext cx="9949578" cy="1680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53"/>
              </a:lnSpc>
            </a:pPr>
            <a:r>
              <a:rPr lang="en-US" sz="5799" dirty="0">
                <a:solidFill>
                  <a:srgbClr val="740F83"/>
                </a:solidFill>
                <a:latin typeface="ITC Avant Garde Gothic Bold"/>
              </a:rPr>
              <a:t>ACTION PLAN:</a:t>
            </a:r>
          </a:p>
          <a:p>
            <a:pPr>
              <a:lnSpc>
                <a:spcPts val="6553"/>
              </a:lnSpc>
            </a:pPr>
            <a:r>
              <a:rPr lang="en-US" sz="5200" dirty="0">
                <a:solidFill>
                  <a:srgbClr val="740F83"/>
                </a:solidFill>
                <a:latin typeface="ITC Avant Garde Gothic Bold"/>
              </a:rPr>
              <a:t>Research an Organization</a:t>
            </a:r>
          </a:p>
        </p:txBody>
      </p:sp>
      <p:sp>
        <p:nvSpPr>
          <p:cNvPr id="7" name="Freeform 7"/>
          <p:cNvSpPr/>
          <p:nvPr/>
        </p:nvSpPr>
        <p:spPr>
          <a:xfrm>
            <a:off x="10074442" y="62237"/>
            <a:ext cx="8201526" cy="10162525"/>
          </a:xfrm>
          <a:custGeom>
            <a:avLst/>
            <a:gdLst/>
            <a:ahLst/>
            <a:cxnLst/>
            <a:rect l="l" t="t" r="r" b="b"/>
            <a:pathLst>
              <a:path w="7315390" h="8878875">
                <a:moveTo>
                  <a:pt x="0" y="0"/>
                </a:moveTo>
                <a:lnTo>
                  <a:pt x="7315389" y="0"/>
                </a:lnTo>
                <a:lnTo>
                  <a:pt x="7315389" y="8878875"/>
                </a:lnTo>
                <a:lnTo>
                  <a:pt x="0" y="88788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500"/>
            </a:stretch>
          </a:blipFill>
          <a:ln>
            <a:solidFill>
              <a:schemeClr val="tx1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TextBox 8"/>
          <p:cNvSpPr txBox="1"/>
          <p:nvPr/>
        </p:nvSpPr>
        <p:spPr>
          <a:xfrm>
            <a:off x="757721" y="3284446"/>
            <a:ext cx="9369127" cy="43788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00"/>
              </a:lnSpc>
            </a:pPr>
            <a:r>
              <a:rPr lang="en-US" sz="3600" dirty="0">
                <a:solidFill>
                  <a:srgbClr val="000000"/>
                </a:solidFill>
                <a:latin typeface="ITC Avant Garde Gothic"/>
              </a:rPr>
              <a:t>How does your idea align to the cause and your selected organization?</a:t>
            </a:r>
          </a:p>
          <a:p>
            <a:pPr>
              <a:lnSpc>
                <a:spcPts val="7000"/>
              </a:lnSpc>
            </a:pPr>
            <a:endParaRPr lang="en-US" sz="3600" dirty="0">
              <a:solidFill>
                <a:srgbClr val="000000"/>
              </a:solidFill>
              <a:latin typeface="ITC Avant Garde Gothic"/>
            </a:endParaRPr>
          </a:p>
          <a:p>
            <a:pPr>
              <a:lnSpc>
                <a:spcPts val="7000"/>
              </a:lnSpc>
            </a:pPr>
            <a:r>
              <a:rPr lang="en-US" sz="3600" dirty="0">
                <a:solidFill>
                  <a:srgbClr val="000000"/>
                </a:solidFill>
                <a:latin typeface="ITC Avant Garde Gothic"/>
              </a:rPr>
              <a:t>Research your organization and </a:t>
            </a:r>
          </a:p>
          <a:p>
            <a:pPr>
              <a:lnSpc>
                <a:spcPts val="7000"/>
              </a:lnSpc>
            </a:pPr>
            <a:r>
              <a:rPr lang="en-US" sz="3600" dirty="0">
                <a:solidFill>
                  <a:srgbClr val="000000"/>
                </a:solidFill>
                <a:latin typeface="ITC Avant Garde Gothic"/>
              </a:rPr>
              <a:t>be ready to share with your classmates.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6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38133" y="1028700"/>
            <a:ext cx="12330893" cy="9125487"/>
          </a:xfrm>
          <a:custGeom>
            <a:avLst/>
            <a:gdLst/>
            <a:ahLst/>
            <a:cxnLst/>
            <a:rect l="l" t="t" r="r" b="b"/>
            <a:pathLst>
              <a:path w="12330893" h="9125487">
                <a:moveTo>
                  <a:pt x="0" y="0"/>
                </a:moveTo>
                <a:lnTo>
                  <a:pt x="12330893" y="0"/>
                </a:lnTo>
                <a:lnTo>
                  <a:pt x="12330893" y="9125487"/>
                </a:lnTo>
                <a:lnTo>
                  <a:pt x="0" y="91254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8750380" y="0"/>
            <a:ext cx="9537620" cy="10393451"/>
            <a:chOff x="0" y="0"/>
            <a:chExt cx="2511966" cy="273737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511966" cy="2737370"/>
            </a:xfrm>
            <a:custGeom>
              <a:avLst/>
              <a:gdLst/>
              <a:ahLst/>
              <a:cxnLst/>
              <a:rect l="l" t="t" r="r" b="b"/>
              <a:pathLst>
                <a:path w="2511966" h="2737370">
                  <a:moveTo>
                    <a:pt x="0" y="0"/>
                  </a:moveTo>
                  <a:lnTo>
                    <a:pt x="2511966" y="0"/>
                  </a:lnTo>
                  <a:lnTo>
                    <a:pt x="2511966" y="2737370"/>
                  </a:lnTo>
                  <a:lnTo>
                    <a:pt x="0" y="2737370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FD5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2511966" cy="27754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427280" y="1241810"/>
            <a:ext cx="7317180" cy="8892407"/>
          </a:xfrm>
          <a:custGeom>
            <a:avLst/>
            <a:gdLst/>
            <a:ahLst/>
            <a:cxnLst/>
            <a:rect l="l" t="t" r="r" b="b"/>
            <a:pathLst>
              <a:path w="7317180" h="8892407">
                <a:moveTo>
                  <a:pt x="0" y="0"/>
                </a:moveTo>
                <a:lnTo>
                  <a:pt x="7317180" y="0"/>
                </a:lnTo>
                <a:lnTo>
                  <a:pt x="7317180" y="8892406"/>
                </a:lnTo>
                <a:lnTo>
                  <a:pt x="0" y="88924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3703654" cy="2355926"/>
          </a:xfrm>
          <a:custGeom>
            <a:avLst/>
            <a:gdLst/>
            <a:ahLst/>
            <a:cxnLst/>
            <a:rect l="l" t="t" r="r" b="b"/>
            <a:pathLst>
              <a:path w="3703654" h="2355926">
                <a:moveTo>
                  <a:pt x="0" y="0"/>
                </a:moveTo>
                <a:lnTo>
                  <a:pt x="3703654" y="0"/>
                </a:lnTo>
                <a:lnTo>
                  <a:pt x="3703654" y="2355926"/>
                </a:lnTo>
                <a:lnTo>
                  <a:pt x="0" y="23559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74366" y="8618658"/>
            <a:ext cx="1566679" cy="1496837"/>
          </a:xfrm>
          <a:custGeom>
            <a:avLst/>
            <a:gdLst/>
            <a:ahLst/>
            <a:cxnLst/>
            <a:rect l="l" t="t" r="r" b="b"/>
            <a:pathLst>
              <a:path w="1566679" h="1496837">
                <a:moveTo>
                  <a:pt x="0" y="0"/>
                </a:moveTo>
                <a:lnTo>
                  <a:pt x="1566679" y="0"/>
                </a:lnTo>
                <a:lnTo>
                  <a:pt x="1566679" y="1496838"/>
                </a:lnTo>
                <a:lnTo>
                  <a:pt x="0" y="14968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8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4838" y="2251076"/>
            <a:ext cx="11072442" cy="7416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9" lvl="1" indent="-377829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ITC Avant Garde Gothic"/>
              </a:rPr>
              <a:t>Founded by Martin Luther King III, Arndrea Waters King and Yolanda Renee King</a:t>
            </a: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000000"/>
              </a:solidFill>
              <a:latin typeface="ITC Avant Garde Gothic"/>
            </a:endParaRPr>
          </a:p>
          <a:p>
            <a:pPr marL="755659" lvl="1" indent="-377829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ITC Avant Garde Gothic"/>
              </a:rPr>
              <a:t>Goal: 100 million hours of service by the 100th anniversary of Dr. Martin Luther King Jr.’s birth in January 2029</a:t>
            </a:r>
          </a:p>
          <a:p>
            <a:pPr>
              <a:lnSpc>
                <a:spcPts val="4900"/>
              </a:lnSpc>
            </a:pPr>
            <a:r>
              <a:rPr lang="en-US" sz="3500" dirty="0">
                <a:solidFill>
                  <a:srgbClr val="000000"/>
                </a:solidFill>
                <a:latin typeface="ITC Avant Garde Gothic"/>
              </a:rPr>
              <a:t> </a:t>
            </a:r>
          </a:p>
          <a:p>
            <a:pPr marL="755659" lvl="1" indent="-377829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ITC Avant Garde Gothic"/>
              </a:rPr>
              <a:t>5-year program with students across America</a:t>
            </a:r>
          </a:p>
          <a:p>
            <a:pPr>
              <a:lnSpc>
                <a:spcPts val="4900"/>
              </a:lnSpc>
            </a:pPr>
            <a:r>
              <a:rPr lang="en-US" sz="3500" dirty="0">
                <a:solidFill>
                  <a:srgbClr val="000000"/>
                </a:solidFill>
                <a:latin typeface="ITC Avant Garde Gothic"/>
              </a:rPr>
              <a:t> </a:t>
            </a:r>
          </a:p>
          <a:p>
            <a:pPr marL="755659" lvl="1" indent="-377829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ITC Avant Garde Gothic"/>
              </a:rPr>
              <a:t>Positive impacts on communities</a:t>
            </a: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000000"/>
              </a:solidFill>
              <a:latin typeface="ITC Avant Garde Gothic"/>
            </a:endParaRP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000000"/>
              </a:solidFill>
              <a:latin typeface="ITC Avant Garde Gothic"/>
            </a:endParaRPr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4838" y="8824322"/>
            <a:ext cx="11721966" cy="988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sz="3047" spc="-179">
                <a:solidFill>
                  <a:srgbClr val="000000"/>
                </a:solidFill>
                <a:latin typeface="ITC Avant Garde Gothic Bold"/>
              </a:rPr>
              <a:t>Through a service-learning project, you can make a positive impact on the world around you.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1752599" cy="1720000"/>
          </a:xfrm>
          <a:custGeom>
            <a:avLst/>
            <a:gdLst/>
            <a:ahLst/>
            <a:cxnLst/>
            <a:rect l="l" t="t" r="r" b="b"/>
            <a:pathLst>
              <a:path w="1703154" h="1627228">
                <a:moveTo>
                  <a:pt x="0" y="0"/>
                </a:moveTo>
                <a:lnTo>
                  <a:pt x="1703153" y="0"/>
                </a:lnTo>
                <a:lnTo>
                  <a:pt x="1703153" y="1627228"/>
                </a:lnTo>
                <a:lnTo>
                  <a:pt x="0" y="16272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7332" t="-29294" b="-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219200" y="309748"/>
            <a:ext cx="8579793" cy="1533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8999" dirty="0">
                <a:solidFill>
                  <a:srgbClr val="FFB63E"/>
                </a:solidFill>
                <a:latin typeface="ITC Avant Garde Gothic Bold"/>
              </a:rPr>
              <a:t>GROUP WORK: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45870" y="1720000"/>
            <a:ext cx="18025653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740F83"/>
                </a:solidFill>
                <a:latin typeface="ITC Avant Garde Gothic Bold"/>
              </a:rPr>
              <a:t>Develop a presentation to persuade the class to choose your organization for community service.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76299" y="2839991"/>
            <a:ext cx="17763306" cy="6746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000000"/>
                </a:solidFill>
                <a:latin typeface="ITC Avant Garde Gothic Bold"/>
              </a:rPr>
              <a:t>Focus on:</a:t>
            </a:r>
          </a:p>
          <a:p>
            <a:pPr marL="777240" lvl="1" indent="-388620">
              <a:lnSpc>
                <a:spcPct val="15000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ITC Avant Garde Gothic" pitchFamily="50" charset="0"/>
              </a:rPr>
              <a:t>the organization’s mission, vision, and values  </a:t>
            </a:r>
          </a:p>
          <a:p>
            <a:pPr>
              <a:lnSpc>
                <a:spcPts val="5040"/>
              </a:lnSpc>
            </a:pPr>
            <a:endParaRPr lang="en-US" sz="3600" dirty="0">
              <a:solidFill>
                <a:srgbClr val="000000"/>
              </a:solidFill>
              <a:latin typeface="ITC Avant Garde Gothic" pitchFamily="50" charset="0"/>
            </a:endParaRPr>
          </a:p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ITC Avant Garde Gothic" pitchFamily="50" charset="0"/>
              </a:rPr>
              <a:t>the central issue the organization is focused on addressing</a:t>
            </a:r>
          </a:p>
          <a:p>
            <a:pPr>
              <a:lnSpc>
                <a:spcPts val="5040"/>
              </a:lnSpc>
            </a:pPr>
            <a:endParaRPr lang="en-US" sz="3600" dirty="0">
              <a:solidFill>
                <a:srgbClr val="000000"/>
              </a:solidFill>
              <a:latin typeface="ITC Avant Garde Gothic" pitchFamily="50" charset="0"/>
            </a:endParaRPr>
          </a:p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ITC Avant Garde Gothic" pitchFamily="50" charset="0"/>
              </a:rPr>
              <a:t>what skills you will contribute to the organization</a:t>
            </a:r>
          </a:p>
          <a:p>
            <a:pPr>
              <a:lnSpc>
                <a:spcPts val="5040"/>
              </a:lnSpc>
            </a:pPr>
            <a:endParaRPr lang="en-US" sz="3600" dirty="0">
              <a:solidFill>
                <a:srgbClr val="000000"/>
              </a:solidFill>
              <a:latin typeface="ITC Avant Garde Gothic" pitchFamily="50" charset="0"/>
            </a:endParaRPr>
          </a:p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ITC Avant Garde Gothic" pitchFamily="50" charset="0"/>
              </a:rPr>
              <a:t>what you will gain from the experience</a:t>
            </a:r>
          </a:p>
          <a:p>
            <a:pPr>
              <a:lnSpc>
                <a:spcPts val="5040"/>
              </a:lnSpc>
            </a:pPr>
            <a:endParaRPr lang="en-US" sz="3600" dirty="0">
              <a:solidFill>
                <a:srgbClr val="000000"/>
              </a:solidFill>
              <a:latin typeface="ITC Avant Garde Gothic" pitchFamily="50" charset="0"/>
            </a:endParaRPr>
          </a:p>
          <a:p>
            <a:pPr marL="777240" lvl="1" indent="-388620">
              <a:lnSpc>
                <a:spcPts val="504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ITC Avant Garde Gothic" pitchFamily="50" charset="0"/>
              </a:rPr>
              <a:t>how will the experience contribute to your big idea to change the world.</a:t>
            </a: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2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99906" y="0"/>
            <a:ext cx="10188094" cy="10364578"/>
          </a:xfrm>
          <a:custGeom>
            <a:avLst/>
            <a:gdLst/>
            <a:ahLst/>
            <a:cxnLst/>
            <a:rect l="l" t="t" r="r" b="b"/>
            <a:pathLst>
              <a:path w="9964140" h="10287000">
                <a:moveTo>
                  <a:pt x="0" y="0"/>
                </a:moveTo>
                <a:lnTo>
                  <a:pt x="9964140" y="0"/>
                </a:lnTo>
                <a:lnTo>
                  <a:pt x="996414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13170" y="77578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128052" y="77578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967090" y="2544942"/>
            <a:ext cx="8921054" cy="557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81"/>
              </a:lnSpc>
            </a:pPr>
            <a:r>
              <a:rPr lang="en-US" sz="8512" dirty="0">
                <a:solidFill>
                  <a:srgbClr val="EAEB4E"/>
                </a:solidFill>
                <a:latin typeface="ITC Avant Garde Gothic Bold"/>
              </a:rPr>
              <a:t>BE THE </a:t>
            </a:r>
          </a:p>
          <a:p>
            <a:pPr algn="ctr">
              <a:lnSpc>
                <a:spcPts val="10981"/>
              </a:lnSpc>
            </a:pPr>
            <a:r>
              <a:rPr lang="en-US" sz="8512" dirty="0">
                <a:solidFill>
                  <a:srgbClr val="EAEB4E"/>
                </a:solidFill>
                <a:latin typeface="ITC Avant Garde Gothic Bold"/>
              </a:rPr>
              <a:t>CHANGE THAT MAKES </a:t>
            </a:r>
          </a:p>
          <a:p>
            <a:pPr algn="ctr">
              <a:lnSpc>
                <a:spcPts val="10981"/>
              </a:lnSpc>
            </a:pPr>
            <a:r>
              <a:rPr lang="en-US" sz="8512" dirty="0">
                <a:solidFill>
                  <a:srgbClr val="EAEB4E"/>
                </a:solidFill>
                <a:latin typeface="ITC Avant Garde Gothic Bold"/>
              </a:rPr>
              <a:t>A DIFFERENCE.</a:t>
            </a:r>
          </a:p>
        </p:txBody>
      </p:sp>
      <p:grpSp>
        <p:nvGrpSpPr>
          <p:cNvPr id="18" name="Group 18"/>
          <p:cNvGrpSpPr>
            <a:grpSpLocks noGrp="1" noUngrp="1" noRot="1" noMove="1" noResize="1"/>
          </p:cNvGrpSpPr>
          <p:nvPr/>
        </p:nvGrpSpPr>
        <p:grpSpPr>
          <a:xfrm>
            <a:off x="-15681" y="0"/>
            <a:ext cx="8115587" cy="10364578"/>
            <a:chOff x="0" y="0"/>
            <a:chExt cx="2137439" cy="2729765"/>
          </a:xfrm>
        </p:grpSpPr>
        <p:sp>
          <p:nvSpPr>
            <p:cNvPr id="19" name="Freeform 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137439" cy="2729766"/>
            </a:xfrm>
            <a:custGeom>
              <a:avLst/>
              <a:gdLst/>
              <a:ahLst/>
              <a:cxnLst/>
              <a:rect l="l" t="t" r="r" b="b"/>
              <a:pathLst>
                <a:path w="2137439" h="2729766">
                  <a:moveTo>
                    <a:pt x="0" y="0"/>
                  </a:moveTo>
                  <a:lnTo>
                    <a:pt x="2137439" y="0"/>
                  </a:lnTo>
                  <a:lnTo>
                    <a:pt x="2137439" y="2729766"/>
                  </a:lnTo>
                  <a:lnTo>
                    <a:pt x="0" y="2729766"/>
                  </a:lnTo>
                  <a:close/>
                </a:path>
              </a:pathLst>
            </a:custGeom>
            <a:solidFill>
              <a:srgbClr val="FFB63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2137439" cy="27678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2266" y="2001458"/>
            <a:ext cx="7668666" cy="8479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dirty="0">
                <a:solidFill>
                  <a:srgbClr val="FFFFFF"/>
                </a:solidFill>
                <a:latin typeface="ITC Avant Garde Gothic Bold Italics"/>
              </a:rPr>
              <a:t>Realize the Dream</a:t>
            </a:r>
            <a:r>
              <a:rPr lang="en-US" sz="3200" dirty="0">
                <a:solidFill>
                  <a:srgbClr val="FFFFFF"/>
                </a:solidFill>
                <a:latin typeface="ITC Avant Garde Gothic Bold"/>
              </a:rPr>
              <a:t> </a:t>
            </a:r>
            <a:r>
              <a:rPr lang="en-US" sz="3200" dirty="0">
                <a:solidFill>
                  <a:srgbClr val="FFFFFF"/>
                </a:solidFill>
                <a:latin typeface="ITC Avant Garde Gothic"/>
              </a:rPr>
              <a:t>is a monumental initiative that incorporates experiential service learning in your classroom to inspire students to become engaged citizens.</a:t>
            </a:r>
          </a:p>
          <a:p>
            <a:pPr>
              <a:lnSpc>
                <a:spcPts val="4480"/>
              </a:lnSpc>
            </a:pPr>
            <a:endParaRPr lang="en-US" sz="3200" dirty="0">
              <a:solidFill>
                <a:srgbClr val="FFFFFF"/>
              </a:solidFill>
              <a:latin typeface="ITC Avant Garde Gothic"/>
            </a:endParaRPr>
          </a:p>
          <a:p>
            <a:pPr>
              <a:lnSpc>
                <a:spcPts val="4480"/>
              </a:lnSpc>
            </a:pPr>
            <a:endParaRPr lang="en-US" sz="3200" dirty="0">
              <a:solidFill>
                <a:srgbClr val="FFFFFF"/>
              </a:solidFill>
              <a:latin typeface="ITC Avant Garde Gothic"/>
            </a:endParaRPr>
          </a:p>
          <a:p>
            <a:pPr>
              <a:lnSpc>
                <a:spcPts val="4480"/>
              </a:lnSpc>
            </a:pPr>
            <a:r>
              <a:rPr lang="en-US" sz="3200" dirty="0">
                <a:solidFill>
                  <a:srgbClr val="FFFFFF"/>
                </a:solidFill>
                <a:latin typeface="ITC Avant Garde Gothic Bold"/>
              </a:rPr>
              <a:t>Together, </a:t>
            </a:r>
            <a:r>
              <a:rPr lang="en-US" sz="3200" dirty="0">
                <a:solidFill>
                  <a:srgbClr val="FFFFFF"/>
                </a:solidFill>
                <a:latin typeface="ITC Avant Garde Gothic"/>
              </a:rPr>
              <a:t>we’ll ignite a nation-wide movement through a bold call to action - achieving 100 million hours of service by the 100th anniversary of Dr. King’s birth in 2029.</a:t>
            </a:r>
          </a:p>
          <a:p>
            <a:pPr>
              <a:lnSpc>
                <a:spcPts val="4480"/>
              </a:lnSpc>
            </a:pPr>
            <a:endParaRPr lang="en-US" sz="3200" dirty="0">
              <a:solidFill>
                <a:srgbClr val="FFFFFF"/>
              </a:solidFill>
              <a:latin typeface="ITC Avant Garde Gothic"/>
            </a:endParaRPr>
          </a:p>
          <a:p>
            <a:pPr algn="ctr">
              <a:lnSpc>
                <a:spcPts val="4759"/>
              </a:lnSpc>
            </a:pPr>
            <a:endParaRPr lang="en-US" sz="3200" dirty="0">
              <a:solidFill>
                <a:srgbClr val="FFFFFF"/>
              </a:solidFill>
              <a:latin typeface="ITC Avant Garde Gothic"/>
            </a:endParaRPr>
          </a:p>
          <a:p>
            <a:pPr algn="ctr">
              <a:lnSpc>
                <a:spcPts val="4759"/>
              </a:lnSpc>
            </a:pPr>
            <a:endParaRPr lang="en-US" sz="3200" dirty="0">
              <a:solidFill>
                <a:srgbClr val="FFFFFF"/>
              </a:solidFill>
              <a:latin typeface="ITC Avant Garde Gothic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799" cy="1714499"/>
          </a:xfrm>
          <a:custGeom>
            <a:avLst/>
            <a:gdLst/>
            <a:ahLst/>
            <a:cxnLst/>
            <a:rect l="l" t="t" r="r" b="b"/>
            <a:pathLst>
              <a:path w="1703154" h="1627228">
                <a:moveTo>
                  <a:pt x="0" y="0"/>
                </a:moveTo>
                <a:lnTo>
                  <a:pt x="1703153" y="0"/>
                </a:lnTo>
                <a:lnTo>
                  <a:pt x="1703153" y="1627228"/>
                </a:lnTo>
                <a:lnTo>
                  <a:pt x="0" y="16272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191" t="-21990" r="-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79004" y="653047"/>
            <a:ext cx="9485709" cy="1387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>
                <a:solidFill>
                  <a:srgbClr val="FFB63E"/>
                </a:solidFill>
                <a:latin typeface="ITC Avant Garde Gothic Bold Italics"/>
              </a:rPr>
              <a:t>Realize the Dream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577592" y="3943350"/>
            <a:ext cx="7710408" cy="6299568"/>
          </a:xfrm>
          <a:custGeom>
            <a:avLst/>
            <a:gdLst/>
            <a:ahLst/>
            <a:cxnLst/>
            <a:rect l="l" t="t" r="r" b="b"/>
            <a:pathLst>
              <a:path w="7710408" h="6299568">
                <a:moveTo>
                  <a:pt x="0" y="0"/>
                </a:moveTo>
                <a:lnTo>
                  <a:pt x="7710408" y="0"/>
                </a:lnTo>
                <a:lnTo>
                  <a:pt x="7710408" y="6299568"/>
                </a:lnTo>
                <a:lnTo>
                  <a:pt x="0" y="62995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28700" y="3089234"/>
            <a:ext cx="9394182" cy="6372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4500" dirty="0">
                <a:solidFill>
                  <a:srgbClr val="000000"/>
                </a:solidFill>
                <a:latin typeface="ITC Avant Garde Gothic Bold"/>
              </a:rPr>
              <a:t>Ways to contribute:</a:t>
            </a:r>
          </a:p>
          <a:p>
            <a:pPr>
              <a:lnSpc>
                <a:spcPts val="6300"/>
              </a:lnSpc>
            </a:pPr>
            <a:endParaRPr lang="en-US" sz="4500" dirty="0">
              <a:solidFill>
                <a:srgbClr val="000000"/>
              </a:solidFill>
              <a:latin typeface="ITC Avant Garde Gothic Bold"/>
            </a:endParaRPr>
          </a:p>
          <a:p>
            <a:pPr marL="971553" lvl="1" indent="-485777">
              <a:lnSpc>
                <a:spcPts val="6300"/>
              </a:lnSpc>
              <a:buFont typeface="Arial"/>
              <a:buChar char="•"/>
            </a:pPr>
            <a:r>
              <a:rPr lang="en-US" sz="4500" dirty="0">
                <a:solidFill>
                  <a:srgbClr val="000000"/>
                </a:solidFill>
                <a:latin typeface="ITC Avant Garde Gothic Bold"/>
              </a:rPr>
              <a:t>record your hours of community service</a:t>
            </a:r>
          </a:p>
          <a:p>
            <a:pPr>
              <a:lnSpc>
                <a:spcPts val="6300"/>
              </a:lnSpc>
            </a:pPr>
            <a:endParaRPr lang="en-US" sz="4500" dirty="0">
              <a:solidFill>
                <a:srgbClr val="000000"/>
              </a:solidFill>
              <a:latin typeface="ITC Avant Garde Gothic Bold"/>
            </a:endParaRPr>
          </a:p>
          <a:p>
            <a:pPr marL="971553" lvl="1" indent="-485777">
              <a:lnSpc>
                <a:spcPts val="6300"/>
              </a:lnSpc>
              <a:buFont typeface="Arial"/>
              <a:buChar char="•"/>
            </a:pPr>
            <a:r>
              <a:rPr lang="en-US" sz="4500" dirty="0">
                <a:solidFill>
                  <a:srgbClr val="000000"/>
                </a:solidFill>
                <a:latin typeface="ITC Avant Garde Gothic Bold"/>
              </a:rPr>
              <a:t>share with your school and on social media</a:t>
            </a:r>
          </a:p>
          <a:p>
            <a:pPr>
              <a:lnSpc>
                <a:spcPts val="6300"/>
              </a:lnSpc>
            </a:pPr>
            <a:endParaRPr lang="en-US" sz="4500" dirty="0">
              <a:solidFill>
                <a:srgbClr val="000000"/>
              </a:solidFill>
              <a:latin typeface="ITC Avant Garde Gothic Bold"/>
            </a:endParaRP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33791" cy="1272970"/>
          </a:xfrm>
          <a:custGeom>
            <a:avLst/>
            <a:gdLst/>
            <a:ahLst/>
            <a:cxnLst/>
            <a:rect l="l" t="t" r="r" b="b"/>
            <a:pathLst>
              <a:path w="1571165" h="1501123">
                <a:moveTo>
                  <a:pt x="0" y="0"/>
                </a:moveTo>
                <a:lnTo>
                  <a:pt x="1571165" y="0"/>
                </a:lnTo>
                <a:lnTo>
                  <a:pt x="1571165" y="1501123"/>
                </a:lnTo>
                <a:lnTo>
                  <a:pt x="0" y="15011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798" t="-179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24355" y="33379"/>
            <a:ext cx="7911245" cy="10274788"/>
          </a:xfrm>
          <a:custGeom>
            <a:avLst/>
            <a:gdLst/>
            <a:ahLst/>
            <a:cxnLst/>
            <a:rect l="l" t="t" r="r" b="b"/>
            <a:pathLst>
              <a:path w="8285589" h="10274788">
                <a:moveTo>
                  <a:pt x="0" y="0"/>
                </a:moveTo>
                <a:lnTo>
                  <a:pt x="8285589" y="0"/>
                </a:lnTo>
                <a:lnTo>
                  <a:pt x="8285589" y="10274788"/>
                </a:lnTo>
                <a:lnTo>
                  <a:pt x="0" y="102747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485" r="-22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243118" y="3744008"/>
            <a:ext cx="4895707" cy="1489111"/>
          </a:xfrm>
          <a:custGeom>
            <a:avLst/>
            <a:gdLst/>
            <a:ahLst/>
            <a:cxnLst/>
            <a:rect l="l" t="t" r="r" b="b"/>
            <a:pathLst>
              <a:path w="4895707" h="1489111">
                <a:moveTo>
                  <a:pt x="0" y="0"/>
                </a:moveTo>
                <a:lnTo>
                  <a:pt x="4895707" y="0"/>
                </a:lnTo>
                <a:lnTo>
                  <a:pt x="4895707" y="1489111"/>
                </a:lnTo>
                <a:lnTo>
                  <a:pt x="0" y="14891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028700" y="239189"/>
            <a:ext cx="5491027" cy="1014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19"/>
              </a:lnSpc>
            </a:pPr>
            <a:r>
              <a:rPr lang="en-US" sz="5799">
                <a:solidFill>
                  <a:srgbClr val="740F83"/>
                </a:solidFill>
                <a:latin typeface="ITC Avant Garde Gothic Bold"/>
              </a:rPr>
              <a:t>ACTION PLAN: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43118" y="1226845"/>
            <a:ext cx="10043882" cy="8856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572"/>
              </a:lnSpc>
            </a:pPr>
            <a:r>
              <a:rPr lang="en-US" sz="2400" dirty="0">
                <a:solidFill>
                  <a:srgbClr val="0097B2"/>
                </a:solidFill>
                <a:latin typeface="ITC Avant Garde Gothic Bold"/>
              </a:rPr>
              <a:t>Sign up for a job so we can make sure that the  runs smoothly and our goal is met.</a:t>
            </a:r>
          </a:p>
        </p:txBody>
      </p:sp>
      <p:sp>
        <p:nvSpPr>
          <p:cNvPr id="7" name="Freeform 7"/>
          <p:cNvSpPr/>
          <p:nvPr/>
        </p:nvSpPr>
        <p:spPr>
          <a:xfrm>
            <a:off x="243118" y="5382813"/>
            <a:ext cx="4895707" cy="1489111"/>
          </a:xfrm>
          <a:custGeom>
            <a:avLst/>
            <a:gdLst/>
            <a:ahLst/>
            <a:cxnLst/>
            <a:rect l="l" t="t" r="r" b="b"/>
            <a:pathLst>
              <a:path w="4895707" h="1489111">
                <a:moveTo>
                  <a:pt x="0" y="0"/>
                </a:moveTo>
                <a:lnTo>
                  <a:pt x="4895707" y="0"/>
                </a:lnTo>
                <a:lnTo>
                  <a:pt x="4895707" y="1489111"/>
                </a:lnTo>
                <a:lnTo>
                  <a:pt x="0" y="14891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5557212" y="3125819"/>
            <a:ext cx="4080556" cy="1163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96"/>
              </a:lnSpc>
            </a:pPr>
            <a:r>
              <a:rPr lang="en-US" sz="2211" dirty="0">
                <a:solidFill>
                  <a:srgbClr val="000000"/>
                </a:solidFill>
                <a:latin typeface="Rubik Bold"/>
              </a:rPr>
              <a:t>Find out how many students are needed to make the activity a success.</a:t>
            </a:r>
          </a:p>
        </p:txBody>
      </p:sp>
      <p:sp>
        <p:nvSpPr>
          <p:cNvPr id="9" name="Freeform 9"/>
          <p:cNvSpPr/>
          <p:nvPr/>
        </p:nvSpPr>
        <p:spPr>
          <a:xfrm>
            <a:off x="5303773" y="2999452"/>
            <a:ext cx="4674768" cy="1489111"/>
          </a:xfrm>
          <a:custGeom>
            <a:avLst/>
            <a:gdLst/>
            <a:ahLst/>
            <a:cxnLst/>
            <a:rect l="l" t="t" r="r" b="b"/>
            <a:pathLst>
              <a:path w="4895707" h="1489111">
                <a:moveTo>
                  <a:pt x="0" y="0"/>
                </a:moveTo>
                <a:lnTo>
                  <a:pt x="4895707" y="0"/>
                </a:lnTo>
                <a:lnTo>
                  <a:pt x="4895707" y="1489111"/>
                </a:lnTo>
                <a:lnTo>
                  <a:pt x="0" y="14891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5303773" y="4638257"/>
            <a:ext cx="4674768" cy="1489111"/>
          </a:xfrm>
          <a:custGeom>
            <a:avLst/>
            <a:gdLst/>
            <a:ahLst/>
            <a:cxnLst/>
            <a:rect l="l" t="t" r="r" b="b"/>
            <a:pathLst>
              <a:path w="4895707" h="1489111">
                <a:moveTo>
                  <a:pt x="0" y="0"/>
                </a:moveTo>
                <a:lnTo>
                  <a:pt x="4895707" y="0"/>
                </a:lnTo>
                <a:lnTo>
                  <a:pt x="4895707" y="1489111"/>
                </a:lnTo>
                <a:lnTo>
                  <a:pt x="0" y="14891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463822" y="5458118"/>
            <a:ext cx="4080556" cy="1153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96"/>
              </a:lnSpc>
            </a:pPr>
            <a:r>
              <a:rPr lang="en-US" sz="2100" dirty="0">
                <a:solidFill>
                  <a:srgbClr val="000000"/>
                </a:solidFill>
                <a:latin typeface="ITC Avant Garde Gothic Bold"/>
              </a:rPr>
              <a:t>Create a list of jobs that need to be completed while participating in the activity.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90074" y="3905634"/>
            <a:ext cx="4660260" cy="1127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0"/>
              </a:lnSpc>
            </a:pPr>
            <a:r>
              <a:rPr lang="en-US" sz="2100" dirty="0">
                <a:solidFill>
                  <a:srgbClr val="000000"/>
                </a:solidFill>
                <a:latin typeface="ITC Avant Garde Gothic Bold"/>
              </a:rPr>
              <a:t>Create a list of resources needed to complete the activity. Find resources already in our school</a:t>
            </a:r>
          </a:p>
        </p:txBody>
      </p:sp>
      <p:sp>
        <p:nvSpPr>
          <p:cNvPr id="13" name="Freeform 13"/>
          <p:cNvSpPr/>
          <p:nvPr/>
        </p:nvSpPr>
        <p:spPr>
          <a:xfrm>
            <a:off x="243118" y="7062619"/>
            <a:ext cx="4895707" cy="1489111"/>
          </a:xfrm>
          <a:custGeom>
            <a:avLst/>
            <a:gdLst/>
            <a:ahLst/>
            <a:cxnLst/>
            <a:rect l="l" t="t" r="r" b="b"/>
            <a:pathLst>
              <a:path w="4895707" h="1489111">
                <a:moveTo>
                  <a:pt x="0" y="0"/>
                </a:moveTo>
                <a:lnTo>
                  <a:pt x="4895707" y="0"/>
                </a:lnTo>
                <a:lnTo>
                  <a:pt x="4895707" y="1489111"/>
                </a:lnTo>
                <a:lnTo>
                  <a:pt x="0" y="14891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5303773" y="6318063"/>
            <a:ext cx="4674768" cy="1489111"/>
          </a:xfrm>
          <a:custGeom>
            <a:avLst/>
            <a:gdLst/>
            <a:ahLst/>
            <a:cxnLst/>
            <a:rect l="l" t="t" r="r" b="b"/>
            <a:pathLst>
              <a:path w="4895707" h="1489111">
                <a:moveTo>
                  <a:pt x="0" y="0"/>
                </a:moveTo>
                <a:lnTo>
                  <a:pt x="4895707" y="0"/>
                </a:lnTo>
                <a:lnTo>
                  <a:pt x="4895707" y="1489111"/>
                </a:lnTo>
                <a:lnTo>
                  <a:pt x="0" y="14891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243118" y="8701423"/>
            <a:ext cx="4895707" cy="1489111"/>
          </a:xfrm>
          <a:custGeom>
            <a:avLst/>
            <a:gdLst/>
            <a:ahLst/>
            <a:cxnLst/>
            <a:rect l="l" t="t" r="r" b="b"/>
            <a:pathLst>
              <a:path w="4895707" h="1489111">
                <a:moveTo>
                  <a:pt x="0" y="0"/>
                </a:moveTo>
                <a:lnTo>
                  <a:pt x="4895707" y="0"/>
                </a:lnTo>
                <a:lnTo>
                  <a:pt x="4895707" y="1489111"/>
                </a:lnTo>
                <a:lnTo>
                  <a:pt x="0" y="14891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5303773" y="7956867"/>
            <a:ext cx="4674768" cy="1489111"/>
          </a:xfrm>
          <a:custGeom>
            <a:avLst/>
            <a:gdLst/>
            <a:ahLst/>
            <a:cxnLst/>
            <a:rect l="l" t="t" r="r" b="b"/>
            <a:pathLst>
              <a:path w="4895707" h="1489111">
                <a:moveTo>
                  <a:pt x="0" y="0"/>
                </a:moveTo>
                <a:lnTo>
                  <a:pt x="4895707" y="0"/>
                </a:lnTo>
                <a:lnTo>
                  <a:pt x="4895707" y="1489111"/>
                </a:lnTo>
                <a:lnTo>
                  <a:pt x="0" y="14891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496557" y="2259951"/>
            <a:ext cx="4273410" cy="11630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96"/>
              </a:lnSpc>
            </a:pPr>
            <a:r>
              <a:rPr lang="en-US" sz="2211" dirty="0">
                <a:solidFill>
                  <a:srgbClr val="000000"/>
                </a:solidFill>
                <a:latin typeface="Rubik Bold"/>
              </a:rPr>
              <a:t>Contact the organization to schedule a time and place to volunteer.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557212" y="4831798"/>
            <a:ext cx="4080556" cy="762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96"/>
              </a:lnSpc>
            </a:pPr>
            <a:r>
              <a:rPr lang="en-US" sz="2211" dirty="0">
                <a:solidFill>
                  <a:srgbClr val="000000"/>
                </a:solidFill>
                <a:latin typeface="ITC Avant Garde Gothic Bold"/>
              </a:rPr>
              <a:t>Figure out costs - how will they be distributed?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63699" y="7243294"/>
            <a:ext cx="4598144" cy="10906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40"/>
              </a:lnSpc>
            </a:pPr>
            <a:r>
              <a:rPr lang="en-US" sz="2100" dirty="0">
                <a:solidFill>
                  <a:srgbClr val="000000"/>
                </a:solidFill>
                <a:latin typeface="ITC Avant Garde Gothic Bold"/>
              </a:rPr>
              <a:t>Get permission from the principal and other administrators to conduct the activity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549587" y="6480189"/>
            <a:ext cx="4088182" cy="11535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94"/>
              </a:lnSpc>
            </a:pPr>
            <a:r>
              <a:rPr lang="en-US" sz="2210" dirty="0">
                <a:solidFill>
                  <a:srgbClr val="000000"/>
                </a:solidFill>
                <a:latin typeface="ITC Avant Garde Gothic Bold"/>
              </a:rPr>
              <a:t>Create an assessment tool to measure if the contribution was beneficial.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63822" y="9017404"/>
            <a:ext cx="4080556" cy="762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96"/>
              </a:lnSpc>
            </a:pPr>
            <a:r>
              <a:rPr lang="en-US" sz="2211">
                <a:solidFill>
                  <a:srgbClr val="000000"/>
                </a:solidFill>
                <a:latin typeface="ITC Avant Garde Gothic Bold"/>
              </a:rPr>
              <a:t>Take pictures documenting the activity.</a:t>
            </a:r>
          </a:p>
        </p:txBody>
      </p:sp>
      <p:sp>
        <p:nvSpPr>
          <p:cNvPr id="22" name="Freeform 22"/>
          <p:cNvSpPr/>
          <p:nvPr/>
        </p:nvSpPr>
        <p:spPr>
          <a:xfrm>
            <a:off x="243118" y="2096906"/>
            <a:ext cx="4895706" cy="1489111"/>
          </a:xfrm>
          <a:custGeom>
            <a:avLst/>
            <a:gdLst/>
            <a:ahLst/>
            <a:cxnLst/>
            <a:rect l="l" t="t" r="r" b="b"/>
            <a:pathLst>
              <a:path w="4895707" h="1489111">
                <a:moveTo>
                  <a:pt x="0" y="0"/>
                </a:moveTo>
                <a:lnTo>
                  <a:pt x="4895707" y="0"/>
                </a:lnTo>
                <a:lnTo>
                  <a:pt x="4895707" y="1489111"/>
                </a:lnTo>
                <a:lnTo>
                  <a:pt x="0" y="14891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5615941" y="8272848"/>
            <a:ext cx="4364463" cy="762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96"/>
              </a:lnSpc>
            </a:pPr>
            <a:r>
              <a:rPr lang="en-US" sz="2211">
                <a:solidFill>
                  <a:srgbClr val="000000"/>
                </a:solidFill>
                <a:latin typeface="ITC Avant Garde Gothic Bold"/>
              </a:rPr>
              <a:t>Record thoughts of students throughout the activity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n-US" sz="1899" dirty="0">
                <a:solidFill>
                  <a:srgbClr val="000000"/>
                </a:solidFill>
                <a:latin typeface="Canva Sans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1703154" cy="1587856"/>
          </a:xfrm>
          <a:custGeom>
            <a:avLst/>
            <a:gdLst/>
            <a:ahLst/>
            <a:cxnLst/>
            <a:rect l="l" t="t" r="r" b="b"/>
            <a:pathLst>
              <a:path w="1703154" h="1627228">
                <a:moveTo>
                  <a:pt x="0" y="0"/>
                </a:moveTo>
                <a:lnTo>
                  <a:pt x="1703154" y="0"/>
                </a:lnTo>
                <a:lnTo>
                  <a:pt x="1703154" y="1627228"/>
                </a:lnTo>
                <a:lnTo>
                  <a:pt x="0" y="16272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214" t="-4559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0" y="2844741"/>
            <a:ext cx="9253527" cy="1533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8999">
                <a:solidFill>
                  <a:srgbClr val="740F83"/>
                </a:solidFill>
                <a:latin typeface="ITC Avant Garde Gothic Bold"/>
              </a:rPr>
              <a:t>GROUP WORK: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71874" y="3936057"/>
            <a:ext cx="17763306" cy="5479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60"/>
              </a:lnSpc>
            </a:pPr>
            <a:endParaRPr/>
          </a:p>
          <a:p>
            <a:pPr marL="949964" lvl="1" indent="-474982">
              <a:lnSpc>
                <a:spcPts val="6160"/>
              </a:lnSpc>
              <a:buFont typeface="Arial"/>
              <a:buChar char="•"/>
            </a:pPr>
            <a:r>
              <a:rPr lang="en-US" sz="4400">
                <a:solidFill>
                  <a:srgbClr val="000000"/>
                </a:solidFill>
                <a:latin typeface="ITC Avant Garde Gothic Bold"/>
              </a:rPr>
              <a:t>Create a video, blog or written visual reflection about</a:t>
            </a:r>
          </a:p>
          <a:p>
            <a:pPr>
              <a:lnSpc>
                <a:spcPts val="6160"/>
              </a:lnSpc>
            </a:pPr>
            <a:r>
              <a:rPr lang="en-US" sz="4400">
                <a:solidFill>
                  <a:srgbClr val="000000"/>
                </a:solidFill>
                <a:latin typeface="ITC Avant Garde Gothic Bold"/>
              </a:rPr>
              <a:t>        your experience doing community service.</a:t>
            </a:r>
          </a:p>
          <a:p>
            <a:pPr>
              <a:lnSpc>
                <a:spcPts val="6160"/>
              </a:lnSpc>
            </a:pPr>
            <a:endParaRPr lang="en-US" sz="4400">
              <a:solidFill>
                <a:srgbClr val="000000"/>
              </a:solidFill>
              <a:latin typeface="ITC Avant Garde Gothic Bold"/>
            </a:endParaRPr>
          </a:p>
          <a:p>
            <a:pPr marL="949964" lvl="1" indent="-474982">
              <a:lnSpc>
                <a:spcPts val="6160"/>
              </a:lnSpc>
              <a:buFont typeface="Arial"/>
              <a:buChar char="•"/>
            </a:pPr>
            <a:r>
              <a:rPr lang="en-US" sz="4400">
                <a:solidFill>
                  <a:srgbClr val="000000"/>
                </a:solidFill>
                <a:latin typeface="ITC Avant Garde Gothic Bold"/>
              </a:rPr>
              <a:t>Explain how we can ensure our initiative will have a </a:t>
            </a:r>
          </a:p>
          <a:p>
            <a:pPr>
              <a:lnSpc>
                <a:spcPts val="6160"/>
              </a:lnSpc>
            </a:pPr>
            <a:r>
              <a:rPr lang="en-US" sz="4400">
                <a:solidFill>
                  <a:srgbClr val="000000"/>
                </a:solidFill>
                <a:latin typeface="ITC Avant Garde Gothic Bold"/>
              </a:rPr>
              <a:t>        lasting impact</a:t>
            </a:r>
          </a:p>
          <a:p>
            <a:pPr>
              <a:lnSpc>
                <a:spcPts val="6160"/>
              </a:lnSpc>
            </a:pPr>
            <a:endParaRPr lang="en-US" sz="4400">
              <a:solidFill>
                <a:srgbClr val="000000"/>
              </a:solidFill>
              <a:latin typeface="ITC Avant Garde Gothic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89125" y="663457"/>
            <a:ext cx="9675589" cy="1014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19"/>
              </a:lnSpc>
            </a:pPr>
            <a:r>
              <a:rPr lang="en-US" sz="5799" dirty="0">
                <a:solidFill>
                  <a:srgbClr val="FFB63E"/>
                </a:solidFill>
                <a:latin typeface="ITC Avant Garde Gothic Bold"/>
              </a:rPr>
              <a:t>REPORT AND CELEBRATE</a:t>
            </a: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-74988"/>
            <a:ext cx="1703154" cy="1627228"/>
          </a:xfrm>
          <a:custGeom>
            <a:avLst/>
            <a:gdLst/>
            <a:ahLst/>
            <a:cxnLst/>
            <a:rect l="l" t="t" r="r" b="b"/>
            <a:pathLst>
              <a:path w="1703154" h="1627228">
                <a:moveTo>
                  <a:pt x="0" y="0"/>
                </a:moveTo>
                <a:lnTo>
                  <a:pt x="1703154" y="0"/>
                </a:lnTo>
                <a:lnTo>
                  <a:pt x="1703154" y="1627227"/>
                </a:lnTo>
                <a:lnTo>
                  <a:pt x="0" y="16272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318560" y="1720467"/>
            <a:ext cx="17448726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ITC Avant Garde Gothic Bold"/>
              </a:rPr>
              <a:t>Now that you have completed the service-learning, answer two of the questions: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86553" y="360362"/>
            <a:ext cx="9734975" cy="1203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>
                <a:solidFill>
                  <a:srgbClr val="FB5806"/>
                </a:solidFill>
                <a:latin typeface="ITC Avant Garde Gothic Bold"/>
              </a:rPr>
              <a:t>CONGRATULATIONS!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18560" y="2677297"/>
            <a:ext cx="17650880" cy="7771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ITC Avant Garde Gothic"/>
              </a:rPr>
              <a:t>How will we ensure that the initiative that we started will continue?</a:t>
            </a:r>
          </a:p>
          <a:p>
            <a:pPr algn="l">
              <a:lnSpc>
                <a:spcPts val="4759"/>
              </a:lnSpc>
            </a:pPr>
            <a:endParaRPr lang="en-US" sz="3399">
              <a:solidFill>
                <a:srgbClr val="000000"/>
              </a:solidFill>
              <a:latin typeface="ITC Avant Garde Gothic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ITC Avant Garde Gothic"/>
              </a:rPr>
              <a:t>How might we support the initiative to spread to other schools or communities?</a:t>
            </a:r>
          </a:p>
          <a:p>
            <a:pPr algn="l">
              <a:lnSpc>
                <a:spcPts val="4759"/>
              </a:lnSpc>
            </a:pPr>
            <a:endParaRPr lang="en-US" sz="3399">
              <a:solidFill>
                <a:srgbClr val="000000"/>
              </a:solidFill>
              <a:latin typeface="ITC Avant Garde Gothic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ITC Avant Garde Gothic"/>
              </a:rPr>
              <a:t>How will we continue to seek feedback from others about additional ways we can make change in our community?</a:t>
            </a:r>
          </a:p>
          <a:p>
            <a:pPr algn="l">
              <a:lnSpc>
                <a:spcPts val="4759"/>
              </a:lnSpc>
            </a:pPr>
            <a:endParaRPr lang="en-US" sz="3399">
              <a:solidFill>
                <a:srgbClr val="000000"/>
              </a:solidFill>
              <a:latin typeface="ITC Avant Garde Gothic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ITC Avant Garde Gothic"/>
              </a:rPr>
              <a:t>How can we share our knowledge about the importance of community service and understand why we volunteer?</a:t>
            </a:r>
          </a:p>
          <a:p>
            <a:pPr algn="l">
              <a:lnSpc>
                <a:spcPts val="4759"/>
              </a:lnSpc>
            </a:pPr>
            <a:endParaRPr lang="en-US" sz="3399">
              <a:solidFill>
                <a:srgbClr val="000000"/>
              </a:solidFill>
              <a:latin typeface="ITC Avant Garde Gothic"/>
            </a:endParaRP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ITC Avant Garde Gothic"/>
              </a:rPr>
              <a:t>Do schools have a duty or responsibility to teach students about the importance of community service?</a:t>
            </a:r>
          </a:p>
          <a:p>
            <a:pPr algn="ctr">
              <a:lnSpc>
                <a:spcPts val="4759"/>
              </a:lnSpc>
            </a:pPr>
            <a:endParaRPr lang="en-US" sz="3399">
              <a:solidFill>
                <a:srgbClr val="000000"/>
              </a:solidFill>
              <a:latin typeface="ITC Avant Garde Gothic"/>
            </a:endParaRP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0" y="0"/>
            <a:ext cx="18288000" cy="10304722"/>
            <a:chOff x="0" y="0"/>
            <a:chExt cx="4816593" cy="2714001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816592" cy="2714001"/>
            </a:xfrm>
            <a:custGeom>
              <a:avLst/>
              <a:gdLst/>
              <a:ahLst/>
              <a:cxnLst/>
              <a:rect l="l" t="t" r="r" b="b"/>
              <a:pathLst>
                <a:path w="4816592" h="2714001">
                  <a:moveTo>
                    <a:pt x="0" y="0"/>
                  </a:moveTo>
                  <a:lnTo>
                    <a:pt x="4816592" y="0"/>
                  </a:lnTo>
                  <a:lnTo>
                    <a:pt x="4816592" y="2714001"/>
                  </a:lnTo>
                  <a:lnTo>
                    <a:pt x="0" y="2714001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40500"/>
                  </a:srgbClr>
                </a:gs>
                <a:gs pos="100000">
                  <a:srgbClr val="FFFBFB">
                    <a:alpha val="55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4816593" cy="27521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21264" y="8287511"/>
            <a:ext cx="6271581" cy="1941577"/>
          </a:xfrm>
          <a:custGeom>
            <a:avLst/>
            <a:gdLst/>
            <a:ahLst/>
            <a:cxnLst/>
            <a:rect l="l" t="t" r="r" b="b"/>
            <a:pathLst>
              <a:path w="6271581" h="1941577">
                <a:moveTo>
                  <a:pt x="0" y="0"/>
                </a:moveTo>
                <a:lnTo>
                  <a:pt x="6271582" y="0"/>
                </a:lnTo>
                <a:lnTo>
                  <a:pt x="6271582" y="1941578"/>
                </a:lnTo>
                <a:lnTo>
                  <a:pt x="0" y="19415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623532" y="8454758"/>
            <a:ext cx="2540275" cy="1607085"/>
          </a:xfrm>
          <a:custGeom>
            <a:avLst/>
            <a:gdLst/>
            <a:ahLst/>
            <a:cxnLst/>
            <a:rect l="l" t="t" r="r" b="b"/>
            <a:pathLst>
              <a:path w="2540275" h="1607085">
                <a:moveTo>
                  <a:pt x="0" y="0"/>
                </a:moveTo>
                <a:lnTo>
                  <a:pt x="2540275" y="0"/>
                </a:lnTo>
                <a:lnTo>
                  <a:pt x="2540275" y="1607084"/>
                </a:lnTo>
                <a:lnTo>
                  <a:pt x="0" y="16070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52396" y="6308456"/>
            <a:ext cx="3928518" cy="3753387"/>
          </a:xfrm>
          <a:custGeom>
            <a:avLst/>
            <a:gdLst/>
            <a:ahLst/>
            <a:cxnLst/>
            <a:rect l="l" t="t" r="r" b="b"/>
            <a:pathLst>
              <a:path w="3928518" h="3753387">
                <a:moveTo>
                  <a:pt x="0" y="0"/>
                </a:moveTo>
                <a:lnTo>
                  <a:pt x="3928518" y="0"/>
                </a:lnTo>
                <a:lnTo>
                  <a:pt x="3928518" y="3753386"/>
                </a:lnTo>
                <a:lnTo>
                  <a:pt x="0" y="37533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3368" y="4710655"/>
            <a:ext cx="2116989" cy="2022615"/>
          </a:xfrm>
          <a:custGeom>
            <a:avLst/>
            <a:gdLst/>
            <a:ahLst/>
            <a:cxnLst/>
            <a:rect l="l" t="t" r="r" b="b"/>
            <a:pathLst>
              <a:path w="2116989" h="2022615">
                <a:moveTo>
                  <a:pt x="0" y="0"/>
                </a:moveTo>
                <a:lnTo>
                  <a:pt x="2116989" y="0"/>
                </a:lnTo>
                <a:lnTo>
                  <a:pt x="2116989" y="2022615"/>
                </a:lnTo>
                <a:lnTo>
                  <a:pt x="0" y="20226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676626" y="6733270"/>
            <a:ext cx="1647523" cy="1574078"/>
          </a:xfrm>
          <a:custGeom>
            <a:avLst/>
            <a:gdLst/>
            <a:ahLst/>
            <a:cxnLst/>
            <a:rect l="l" t="t" r="r" b="b"/>
            <a:pathLst>
              <a:path w="1647523" h="1574078">
                <a:moveTo>
                  <a:pt x="0" y="0"/>
                </a:moveTo>
                <a:lnTo>
                  <a:pt x="1647524" y="0"/>
                </a:lnTo>
                <a:lnTo>
                  <a:pt x="1647524" y="1574078"/>
                </a:lnTo>
                <a:lnTo>
                  <a:pt x="0" y="157407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16801" y="5057144"/>
            <a:ext cx="10193834" cy="246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</a:pPr>
            <a:r>
              <a:rPr lang="en-US" sz="14400" dirty="0">
                <a:solidFill>
                  <a:srgbClr val="E7A6FF"/>
                </a:solidFill>
                <a:latin typeface="ITC Avant Garde Gothic Bold"/>
              </a:rPr>
              <a:t>Thank you!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978256" y="-70985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13170" y="77578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128052" y="77578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87036" y="3340149"/>
            <a:ext cx="4124221" cy="4814205"/>
          </a:xfrm>
          <a:custGeom>
            <a:avLst/>
            <a:gdLst/>
            <a:ahLst/>
            <a:cxnLst/>
            <a:rect l="l" t="t" r="r" b="b"/>
            <a:pathLst>
              <a:path w="4124221" h="4814205">
                <a:moveTo>
                  <a:pt x="0" y="0"/>
                </a:moveTo>
                <a:lnTo>
                  <a:pt x="4124221" y="0"/>
                </a:lnTo>
                <a:lnTo>
                  <a:pt x="4124221" y="4814205"/>
                </a:lnTo>
                <a:lnTo>
                  <a:pt x="0" y="48142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676" t="-1619" r="-319317" b="-88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825053" y="3340149"/>
            <a:ext cx="4061495" cy="4798523"/>
          </a:xfrm>
          <a:custGeom>
            <a:avLst/>
            <a:gdLst/>
            <a:ahLst/>
            <a:cxnLst/>
            <a:rect l="l" t="t" r="r" b="b"/>
            <a:pathLst>
              <a:path w="4061495" h="4798523">
                <a:moveTo>
                  <a:pt x="0" y="0"/>
                </a:moveTo>
                <a:lnTo>
                  <a:pt x="4061495" y="0"/>
                </a:lnTo>
                <a:lnTo>
                  <a:pt x="4061495" y="4798523"/>
                </a:lnTo>
                <a:lnTo>
                  <a:pt x="0" y="47985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9918" t="-1624" r="-217576" b="-121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00898" y="3335734"/>
            <a:ext cx="3920362" cy="4802938"/>
          </a:xfrm>
          <a:custGeom>
            <a:avLst/>
            <a:gdLst/>
            <a:ahLst/>
            <a:cxnLst/>
            <a:rect l="l" t="t" r="r" b="b"/>
            <a:pathLst>
              <a:path w="3920362" h="4802938">
                <a:moveTo>
                  <a:pt x="0" y="0"/>
                </a:moveTo>
                <a:lnTo>
                  <a:pt x="3920362" y="0"/>
                </a:lnTo>
                <a:lnTo>
                  <a:pt x="3920362" y="4802938"/>
                </a:lnTo>
                <a:lnTo>
                  <a:pt x="0" y="48029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24275" t="-1623" r="-118609" b="-112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835610" y="3320053"/>
            <a:ext cx="4265354" cy="4818619"/>
          </a:xfrm>
          <a:custGeom>
            <a:avLst/>
            <a:gdLst/>
            <a:ahLst/>
            <a:cxnLst/>
            <a:rect l="l" t="t" r="r" b="b"/>
            <a:pathLst>
              <a:path w="4265354" h="4818619">
                <a:moveTo>
                  <a:pt x="0" y="0"/>
                </a:moveTo>
                <a:lnTo>
                  <a:pt x="4265354" y="0"/>
                </a:lnTo>
                <a:lnTo>
                  <a:pt x="4265354" y="4818619"/>
                </a:lnTo>
                <a:lnTo>
                  <a:pt x="0" y="48186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04665" t="-1617" r="-2398" b="-79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312975" y="8138672"/>
            <a:ext cx="1852496" cy="1769913"/>
          </a:xfrm>
          <a:custGeom>
            <a:avLst/>
            <a:gdLst/>
            <a:ahLst/>
            <a:cxnLst/>
            <a:rect l="l" t="t" r="r" b="b"/>
            <a:pathLst>
              <a:path w="1852496" h="1769913">
                <a:moveTo>
                  <a:pt x="0" y="0"/>
                </a:moveTo>
                <a:lnTo>
                  <a:pt x="1852496" y="0"/>
                </a:lnTo>
                <a:lnTo>
                  <a:pt x="1852496" y="1769913"/>
                </a:lnTo>
                <a:lnTo>
                  <a:pt x="0" y="17699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014753" y="7711875"/>
            <a:ext cx="926248" cy="884956"/>
          </a:xfrm>
          <a:custGeom>
            <a:avLst/>
            <a:gdLst/>
            <a:ahLst/>
            <a:cxnLst/>
            <a:rect l="l" t="t" r="r" b="b"/>
            <a:pathLst>
              <a:path w="926248" h="884956">
                <a:moveTo>
                  <a:pt x="0" y="0"/>
                </a:moveTo>
                <a:lnTo>
                  <a:pt x="926248" y="0"/>
                </a:lnTo>
                <a:lnTo>
                  <a:pt x="926248" y="884957"/>
                </a:lnTo>
                <a:lnTo>
                  <a:pt x="0" y="8849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-95611" y="1419451"/>
            <a:ext cx="17110364" cy="1098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239"/>
              </a:lnSpc>
            </a:pPr>
            <a:r>
              <a:rPr lang="en-US" sz="6599" dirty="0">
                <a:solidFill>
                  <a:srgbClr val="740F83"/>
                </a:solidFill>
                <a:latin typeface="ITC Avant Garde Gothic Bold"/>
              </a:rPr>
              <a:t>THE FOUR STEPS OF SERVICE LEARNING: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6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22217" y="1202993"/>
            <a:ext cx="13843567" cy="8482478"/>
          </a:xfrm>
          <a:custGeom>
            <a:avLst/>
            <a:gdLst/>
            <a:ahLst/>
            <a:cxnLst/>
            <a:rect l="l" t="t" r="r" b="b"/>
            <a:pathLst>
              <a:path w="13843567" h="8482478">
                <a:moveTo>
                  <a:pt x="0" y="0"/>
                </a:moveTo>
                <a:lnTo>
                  <a:pt x="13843566" y="0"/>
                </a:lnTo>
                <a:lnTo>
                  <a:pt x="13843566" y="8482478"/>
                </a:lnTo>
                <a:lnTo>
                  <a:pt x="0" y="84824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2728727" cy="2440497"/>
          </a:xfrm>
          <a:custGeom>
            <a:avLst/>
            <a:gdLst/>
            <a:ahLst/>
            <a:cxnLst/>
            <a:rect l="l" t="t" r="r" b="b"/>
            <a:pathLst>
              <a:path w="3201719" h="3058987">
                <a:moveTo>
                  <a:pt x="0" y="0"/>
                </a:moveTo>
                <a:lnTo>
                  <a:pt x="3201719" y="0"/>
                </a:lnTo>
                <a:lnTo>
                  <a:pt x="3201719" y="3058988"/>
                </a:lnTo>
                <a:lnTo>
                  <a:pt x="0" y="30589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334" t="-25342" b="-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3070781" y="6779318"/>
            <a:ext cx="5209196" cy="3470627"/>
          </a:xfrm>
          <a:custGeom>
            <a:avLst/>
            <a:gdLst/>
            <a:ahLst/>
            <a:cxnLst/>
            <a:rect l="l" t="t" r="r" b="b"/>
            <a:pathLst>
              <a:path w="5209196" h="3470627">
                <a:moveTo>
                  <a:pt x="0" y="0"/>
                </a:moveTo>
                <a:lnTo>
                  <a:pt x="5209196" y="0"/>
                </a:lnTo>
                <a:lnTo>
                  <a:pt x="5209196" y="3470627"/>
                </a:lnTo>
                <a:lnTo>
                  <a:pt x="0" y="34706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effectLst>
            <a:softEdge rad="635000"/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949781" y="1030144"/>
            <a:ext cx="11699236" cy="1649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98"/>
              </a:lnSpc>
            </a:pPr>
            <a:r>
              <a:rPr lang="en-US" sz="9641" dirty="0">
                <a:solidFill>
                  <a:srgbClr val="FFB63E"/>
                </a:solidFill>
                <a:latin typeface="ITC Avant Garde Gothic Bold"/>
              </a:rPr>
              <a:t>THINK-PAIR-SHARE: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949781" y="3365262"/>
            <a:ext cx="16913696" cy="2747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ITC Avant Garde Gothic Bold"/>
              </a:rPr>
              <a:t>What is the difference between helping and volunteering/community service?</a:t>
            </a:r>
          </a:p>
          <a:p>
            <a:pPr>
              <a:lnSpc>
                <a:spcPts val="7279"/>
              </a:lnSpc>
            </a:pPr>
            <a:endParaRPr lang="en-US" sz="5199">
              <a:solidFill>
                <a:srgbClr val="000000"/>
              </a:solidFill>
              <a:latin typeface="ITC Avant Garde Gothic Bold"/>
            </a:endParaRP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-772790" y="144096"/>
            <a:ext cx="18288000" cy="869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u="sng" dirty="0">
                <a:solidFill>
                  <a:srgbClr val="740F83"/>
                </a:solidFill>
                <a:latin typeface="ITC Avant Garde Gothic Bold"/>
                <a:hlinkClick r:id="rId3" tooltip="https://www.youtube.com/watch?v=E9tc8BldkJI"/>
              </a:rPr>
              <a:t>Kids Volunteering Behind the News</a:t>
            </a:r>
          </a:p>
        </p:txBody>
      </p:sp>
      <p:pic>
        <p:nvPicPr>
          <p:cNvPr id="7" name="Online Media 6" title="Kids Volunteering - Behind the News">
            <a:hlinkClick r:id="" action="ppaction://media"/>
            <a:extLst>
              <a:ext uri="{FF2B5EF4-FFF2-40B4-BE49-F238E27FC236}">
                <a16:creationId xmlns:a16="http://schemas.microsoft.com/office/drawing/2014/main" id="{E9D40285-2E2C-4B69-1D4E-A2518FA5789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58752" y="1014031"/>
            <a:ext cx="16157298" cy="9128873"/>
          </a:xfrm>
          <a:prstGeom prst="rect">
            <a:avLst/>
          </a:prstGeom>
        </p:spPr>
      </p:pic>
      <p:sp>
        <p:nvSpPr>
          <p:cNvPr id="8" name="Freeform 2">
            <a:extLst>
              <a:ext uri="{FF2B5EF4-FFF2-40B4-BE49-F238E27FC236}">
                <a16:creationId xmlns:a16="http://schemas.microsoft.com/office/drawing/2014/main" id="{E602C150-EDF1-D433-7FCE-B6D812C25D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60298" y="0"/>
            <a:ext cx="2169891" cy="1181493"/>
          </a:xfrm>
          <a:custGeom>
            <a:avLst/>
            <a:gdLst/>
            <a:ahLst/>
            <a:cxnLst/>
            <a:rect l="l" t="t" r="r" b="b"/>
            <a:pathLst>
              <a:path w="2169891" h="2073159">
                <a:moveTo>
                  <a:pt x="0" y="0"/>
                </a:moveTo>
                <a:lnTo>
                  <a:pt x="2169892" y="0"/>
                </a:lnTo>
                <a:lnTo>
                  <a:pt x="2169892" y="2073158"/>
                </a:lnTo>
                <a:lnTo>
                  <a:pt x="0" y="20731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54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48F14E3B-D4C4-B617-0368-993A5CA287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23197" cy="1059062"/>
          </a:xfrm>
          <a:custGeom>
            <a:avLst/>
            <a:gdLst/>
            <a:ahLst/>
            <a:cxnLst/>
            <a:rect l="l" t="t" r="r" b="b"/>
            <a:pathLst>
              <a:path w="1695987" h="1620381">
                <a:moveTo>
                  <a:pt x="0" y="0"/>
                </a:moveTo>
                <a:lnTo>
                  <a:pt x="1695988" y="0"/>
                </a:lnTo>
                <a:lnTo>
                  <a:pt x="1695988" y="1620380"/>
                </a:lnTo>
                <a:lnTo>
                  <a:pt x="0" y="16203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3708" t="-530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4">
            <a:extLst>
              <a:ext uri="{FF2B5EF4-FFF2-40B4-BE49-F238E27FC236}">
                <a16:creationId xmlns:a16="http://schemas.microsoft.com/office/drawing/2014/main" id="{97AA49EE-C9EC-C518-EBD8-6894057D9A4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08719"/>
            <a:ext cx="1598779" cy="2265846"/>
          </a:xfrm>
          <a:custGeom>
            <a:avLst/>
            <a:gdLst/>
            <a:ahLst/>
            <a:cxnLst/>
            <a:rect l="l" t="t" r="r" b="b"/>
            <a:pathLst>
              <a:path w="2371569" h="2265846">
                <a:moveTo>
                  <a:pt x="0" y="0"/>
                </a:moveTo>
                <a:lnTo>
                  <a:pt x="2371570" y="0"/>
                </a:lnTo>
                <a:lnTo>
                  <a:pt x="2371570" y="2265845"/>
                </a:lnTo>
                <a:lnTo>
                  <a:pt x="0" y="22658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83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CAF851-C4A7-DA09-4AE5-5B571317CD4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89574" y="377197"/>
            <a:ext cx="2590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4AB8A"/>
                </a:solidFill>
                <a:latin typeface="ITC Avant Garde Gothic" pitchFamily="50" charset="0"/>
              </a:rPr>
              <a:t>If video doesn’t work, click here!</a:t>
            </a:r>
          </a:p>
        </p:txBody>
      </p:sp>
      <p:pic>
        <p:nvPicPr>
          <p:cNvPr id="4" name="Graphic 3" descr="Line arrow: Counter-clockwise curve outline">
            <a:extLst>
              <a:ext uri="{FF2B5EF4-FFF2-40B4-BE49-F238E27FC236}">
                <a16:creationId xmlns:a16="http://schemas.microsoft.com/office/drawing/2014/main" id="{DF318A96-0311-3FE9-AB49-18155664A72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5650758">
            <a:off x="14080025" y="182743"/>
            <a:ext cx="547381" cy="5473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60298" y="0"/>
            <a:ext cx="2169891" cy="1181493"/>
          </a:xfrm>
          <a:custGeom>
            <a:avLst/>
            <a:gdLst/>
            <a:ahLst/>
            <a:cxnLst/>
            <a:rect l="l" t="t" r="r" b="b"/>
            <a:pathLst>
              <a:path w="2169891" h="2073159">
                <a:moveTo>
                  <a:pt x="0" y="0"/>
                </a:moveTo>
                <a:lnTo>
                  <a:pt x="2169892" y="0"/>
                </a:lnTo>
                <a:lnTo>
                  <a:pt x="2169892" y="2073158"/>
                </a:lnTo>
                <a:lnTo>
                  <a:pt x="0" y="20731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54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23197" cy="1059062"/>
          </a:xfrm>
          <a:custGeom>
            <a:avLst/>
            <a:gdLst/>
            <a:ahLst/>
            <a:cxnLst/>
            <a:rect l="l" t="t" r="r" b="b"/>
            <a:pathLst>
              <a:path w="1695987" h="1620381">
                <a:moveTo>
                  <a:pt x="0" y="0"/>
                </a:moveTo>
                <a:lnTo>
                  <a:pt x="1695988" y="0"/>
                </a:lnTo>
                <a:lnTo>
                  <a:pt x="1695988" y="1620380"/>
                </a:lnTo>
                <a:lnTo>
                  <a:pt x="0" y="16203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3708" t="-530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08719"/>
            <a:ext cx="1598779" cy="2265846"/>
          </a:xfrm>
          <a:custGeom>
            <a:avLst/>
            <a:gdLst/>
            <a:ahLst/>
            <a:cxnLst/>
            <a:rect l="l" t="t" r="r" b="b"/>
            <a:pathLst>
              <a:path w="2371569" h="2265846">
                <a:moveTo>
                  <a:pt x="0" y="0"/>
                </a:moveTo>
                <a:lnTo>
                  <a:pt x="2371570" y="0"/>
                </a:lnTo>
                <a:lnTo>
                  <a:pt x="2371570" y="2265845"/>
                </a:lnTo>
                <a:lnTo>
                  <a:pt x="0" y="22658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3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-1711137" y="203944"/>
            <a:ext cx="18288000" cy="869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u="sng" dirty="0">
                <a:solidFill>
                  <a:srgbClr val="740F83"/>
                </a:solidFill>
                <a:latin typeface="ITC Avant Garde Gothic Bold"/>
                <a:hlinkClick r:id="rId6" tooltip="https://www.youtube.com/watch?v=zcruIov45bI"/>
              </a:rPr>
              <a:t>Happiness is Helping Others</a:t>
            </a:r>
          </a:p>
        </p:txBody>
      </p:sp>
      <p:pic>
        <p:nvPicPr>
          <p:cNvPr id="7" name="Online Media 6" title="Happiness is helping others">
            <a:hlinkClick r:id="" action="ppaction://media"/>
            <a:extLst>
              <a:ext uri="{FF2B5EF4-FFF2-40B4-BE49-F238E27FC236}">
                <a16:creationId xmlns:a16="http://schemas.microsoft.com/office/drawing/2014/main" id="{2E09E25A-564D-F759-79CB-19FBC586EB4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189299" y="1059062"/>
            <a:ext cx="16047862" cy="90670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D8C018-6F29-CAF8-70EA-5D26954023E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344400" y="289732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4AB8A"/>
                </a:solidFill>
                <a:latin typeface="ITC Avant Garde Gothic" pitchFamily="50" charset="0"/>
              </a:rPr>
              <a:t>If video doesn’t work, click here!</a:t>
            </a:r>
          </a:p>
        </p:txBody>
      </p:sp>
      <p:pic>
        <p:nvPicPr>
          <p:cNvPr id="8" name="Graphic 7" descr="Line arrow: Counter-clockwise curve outline">
            <a:extLst>
              <a:ext uri="{FF2B5EF4-FFF2-40B4-BE49-F238E27FC236}">
                <a16:creationId xmlns:a16="http://schemas.microsoft.com/office/drawing/2014/main" id="{12B8AFD6-FE81-913B-4A8E-917A208D32E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5650758">
            <a:off x="12034851" y="95278"/>
            <a:ext cx="547381" cy="5473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>
            <a:extLst>
              <a:ext uri="{FF2B5EF4-FFF2-40B4-BE49-F238E27FC236}">
                <a16:creationId xmlns:a16="http://schemas.microsoft.com/office/drawing/2014/main" id="{B7C35E04-1D2D-354E-5648-DF9AF398F696}"/>
              </a:ext>
            </a:extLst>
          </p:cNvPr>
          <p:cNvSpPr/>
          <p:nvPr/>
        </p:nvSpPr>
        <p:spPr>
          <a:xfrm>
            <a:off x="-1" y="0"/>
            <a:ext cx="2827019" cy="2543141"/>
          </a:xfrm>
          <a:custGeom>
            <a:avLst/>
            <a:gdLst/>
            <a:ahLst/>
            <a:cxnLst/>
            <a:rect l="l" t="t" r="r" b="b"/>
            <a:pathLst>
              <a:path w="3596638" h="3436301">
                <a:moveTo>
                  <a:pt x="0" y="0"/>
                </a:moveTo>
                <a:lnTo>
                  <a:pt x="3596638" y="0"/>
                </a:lnTo>
                <a:lnTo>
                  <a:pt x="3596638" y="3436301"/>
                </a:lnTo>
                <a:lnTo>
                  <a:pt x="0" y="34363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7224" t="-3512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764714" y="0"/>
            <a:ext cx="7523286" cy="963536"/>
            <a:chOff x="0" y="0"/>
            <a:chExt cx="3173171" cy="4064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73170" cy="406400"/>
            </a:xfrm>
            <a:custGeom>
              <a:avLst/>
              <a:gdLst/>
              <a:ahLst/>
              <a:cxnLst/>
              <a:rect l="l" t="t" r="r" b="b"/>
              <a:pathLst>
                <a:path w="3173170" h="406400">
                  <a:moveTo>
                    <a:pt x="0" y="0"/>
                  </a:moveTo>
                  <a:lnTo>
                    <a:pt x="2969970" y="0"/>
                  </a:lnTo>
                  <a:lnTo>
                    <a:pt x="3173170" y="203200"/>
                  </a:lnTo>
                  <a:lnTo>
                    <a:pt x="296997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0F8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7800" y="-38100"/>
              <a:ext cx="291917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43842" y="3504324"/>
            <a:ext cx="2784376" cy="1582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880"/>
              </a:lnSpc>
            </a:pPr>
            <a:r>
              <a:rPr lang="en-US" sz="9200" dirty="0">
                <a:solidFill>
                  <a:srgbClr val="000000"/>
                </a:solidFill>
                <a:latin typeface="ITC Avant Garde Gothic Bold"/>
              </a:rPr>
              <a:t>Help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07983" y="6782676"/>
            <a:ext cx="16544432" cy="1582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880"/>
              </a:lnSpc>
            </a:pPr>
            <a:r>
              <a:rPr lang="en-US" sz="9200" dirty="0">
                <a:solidFill>
                  <a:srgbClr val="000000"/>
                </a:solidFill>
                <a:latin typeface="ITC Avant Garde Gothic Bold"/>
              </a:rPr>
              <a:t>Community Service </a:t>
            </a:r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0904" y="148563"/>
            <a:ext cx="2152302" cy="666409"/>
          </a:xfrm>
          <a:custGeom>
            <a:avLst/>
            <a:gdLst/>
            <a:ahLst/>
            <a:cxnLst/>
            <a:rect l="l" t="t" r="r" b="b"/>
            <a:pathLst>
              <a:path w="2152302" h="666409">
                <a:moveTo>
                  <a:pt x="0" y="0"/>
                </a:moveTo>
                <a:lnTo>
                  <a:pt x="2152301" y="0"/>
                </a:lnTo>
                <a:lnTo>
                  <a:pt x="2152301" y="666409"/>
                </a:lnTo>
                <a:lnTo>
                  <a:pt x="0" y="66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883205" y="148563"/>
            <a:ext cx="1069210" cy="676427"/>
          </a:xfrm>
          <a:custGeom>
            <a:avLst/>
            <a:gdLst/>
            <a:ahLst/>
            <a:cxnLst/>
            <a:rect l="l" t="t" r="r" b="b"/>
            <a:pathLst>
              <a:path w="1069210" h="676427">
                <a:moveTo>
                  <a:pt x="0" y="0"/>
                </a:moveTo>
                <a:lnTo>
                  <a:pt x="1069210" y="0"/>
                </a:lnTo>
                <a:lnTo>
                  <a:pt x="1069210" y="676427"/>
                </a:lnTo>
                <a:lnTo>
                  <a:pt x="0" y="676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2090633" y="1027741"/>
            <a:ext cx="11699236" cy="1649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98"/>
              </a:lnSpc>
            </a:pPr>
            <a:r>
              <a:rPr lang="en-US" sz="9641">
                <a:solidFill>
                  <a:srgbClr val="FFB63E"/>
                </a:solidFill>
                <a:latin typeface="ITC Avant Garde Gothic Bold"/>
              </a:rPr>
              <a:t>THINK-PAIR-SHARE: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93904" y="2453751"/>
            <a:ext cx="12937000" cy="652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314"/>
              </a:lnSpc>
            </a:pPr>
            <a:r>
              <a:rPr lang="en-US" sz="3795" dirty="0">
                <a:solidFill>
                  <a:srgbClr val="000000"/>
                </a:solidFill>
                <a:latin typeface="ITC Avant Garde Gothic"/>
              </a:rPr>
              <a:t>Come up with definitions for the following: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1178</Words>
  <Application>Microsoft Office PowerPoint</Application>
  <PresentationFormat>Custom</PresentationFormat>
  <Paragraphs>171</Paragraphs>
  <Slides>34</Slides>
  <Notes>0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Realize the Dream 4-6</dc:title>
  <dc:creator>Sarah Mathay-Zurbuchen</dc:creator>
  <cp:lastModifiedBy>Sarah Mathay-Zurbuchen</cp:lastModifiedBy>
  <cp:revision>6</cp:revision>
  <dcterms:created xsi:type="dcterms:W3CDTF">2006-08-16T00:00:00Z</dcterms:created>
  <dcterms:modified xsi:type="dcterms:W3CDTF">2026-08-04T21:40:58Z</dcterms:modified>
  <dc:identifier>DAGB9RFNVWc</dc:identifier>
</cp:coreProperties>
</file>