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9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8288000" cy="10287000"/>
  <p:notesSz cx="6858000" cy="9144000"/>
  <p:embeddedFontLst>
    <p:embeddedFont>
      <p:font typeface="Canva Sans" panose="020B0604020202020204" charset="0"/>
      <p:regular r:id="rId39"/>
    </p:embeddedFont>
    <p:embeddedFont>
      <p:font typeface="ITC Avant Garde Gothic" charset="0"/>
      <p:regular r:id="rId40"/>
      <p:bold r:id="rId41"/>
    </p:embeddedFont>
    <p:embeddedFont>
      <p:font typeface="ITC Avant Garde Gothic 1" panose="020B0604020202020204" charset="0"/>
      <p:regular r:id="rId42"/>
    </p:embeddedFont>
    <p:embeddedFont>
      <p:font typeface="ITC Avant Garde Gothic 1 Bold" panose="020B0604020202020204" charset="0"/>
      <p:regular r:id="rId43"/>
    </p:embeddedFont>
    <p:embeddedFont>
      <p:font typeface="ITC Avant Garde Gothic 2" panose="020B0604020202020204" charset="0"/>
      <p:regular r:id="rId44"/>
    </p:embeddedFont>
    <p:embeddedFont>
      <p:font typeface="ITC Avant Garde Gothic 2 Bold" panose="020B0604020202020204" charset="0"/>
      <p:regular r:id="rId45"/>
    </p:embeddedFont>
    <p:embeddedFont>
      <p:font typeface="ITC Avant Garde Gothic 2 Bold Italics" panose="020B0604020202020204" charset="0"/>
      <p:regular r:id="rId46"/>
    </p:embeddedFont>
    <p:embeddedFont>
      <p:font typeface="Rubik" panose="020B0604020202020204" charset="-79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283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0BA04-D402-4ED8-ACE9-4BE270155AB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573BE-9392-4DDA-843B-268DC0CCD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573BE-9392-4DDA-843B-268DC0CCDA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2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0re9Plzq8Q?feature=oembed" TargetMode="External"/><Relationship Id="rId6" Type="http://schemas.openxmlformats.org/officeDocument/2006/relationships/hyperlink" Target="https://www.youtube.com/watch?v=R0re9Plzq8Q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TQ6Fttdl2Q?feature=oembed" TargetMode="External"/><Relationship Id="rId6" Type="http://schemas.openxmlformats.org/officeDocument/2006/relationships/hyperlink" Target="https://www.youtube.com/watch?v=PTQ6Fttdl2Q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forms.office.com/r/0NVCD5z76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www.youtube.com/watch?v=iHdviZkM7S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HdviZkM7S4?feature=oembed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3L5oNQHylg?start=69&amp;feature=oembed" TargetMode="External"/><Relationship Id="rId6" Type="http://schemas.openxmlformats.org/officeDocument/2006/relationships/hyperlink" Target="https://www.youtube.com/watch?v=V3L5oNQHylg&amp;t=69s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40257" y="6010048"/>
            <a:ext cx="12007486" cy="4276952"/>
          </a:xfrm>
          <a:custGeom>
            <a:avLst/>
            <a:gdLst/>
            <a:ahLst/>
            <a:cxnLst/>
            <a:rect l="l" t="t" r="r" b="b"/>
            <a:pathLst>
              <a:path w="12007486" h="4276952">
                <a:moveTo>
                  <a:pt x="0" y="0"/>
                </a:moveTo>
                <a:lnTo>
                  <a:pt x="12007486" y="0"/>
                </a:lnTo>
                <a:lnTo>
                  <a:pt x="12007486" y="4276952"/>
                </a:lnTo>
                <a:lnTo>
                  <a:pt x="0" y="4276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6028" y="94216"/>
            <a:ext cx="6975944" cy="6221788"/>
          </a:xfrm>
          <a:custGeom>
            <a:avLst/>
            <a:gdLst/>
            <a:ahLst/>
            <a:cxnLst/>
            <a:rect l="l" t="t" r="r" b="b"/>
            <a:pathLst>
              <a:path w="6975944" h="6221788">
                <a:moveTo>
                  <a:pt x="0" y="0"/>
                </a:moveTo>
                <a:lnTo>
                  <a:pt x="6975944" y="0"/>
                </a:lnTo>
                <a:lnTo>
                  <a:pt x="6975944" y="6221788"/>
                </a:lnTo>
                <a:lnTo>
                  <a:pt x="0" y="6221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083553" y="65081"/>
            <a:ext cx="4191000" cy="1308760"/>
          </a:xfrm>
          <a:custGeom>
            <a:avLst/>
            <a:gdLst/>
            <a:ahLst/>
            <a:cxnLst/>
            <a:rect l="l" t="t" r="r" b="b"/>
            <a:pathLst>
              <a:path w="5693192" h="1876513">
                <a:moveTo>
                  <a:pt x="0" y="0"/>
                </a:moveTo>
                <a:lnTo>
                  <a:pt x="5693192" y="0"/>
                </a:lnTo>
                <a:lnTo>
                  <a:pt x="5693192" y="1876514"/>
                </a:lnTo>
                <a:lnTo>
                  <a:pt x="0" y="1876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369" b="-536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00200" y="2378704"/>
            <a:ext cx="15764509" cy="552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Create a presentation about your selected milestone.</a:t>
            </a:r>
          </a:p>
          <a:p>
            <a:pPr>
              <a:lnSpc>
                <a:spcPts val="7279"/>
              </a:lnSpc>
            </a:pPr>
            <a:endParaRPr lang="en-US" sz="4400" dirty="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Give a summary of the milestone including:</a:t>
            </a:r>
            <a:endParaRPr lang="en-US" sz="1600" dirty="0">
              <a:solidFill>
                <a:srgbClr val="000000"/>
              </a:solidFill>
              <a:latin typeface="ITC Avant Garde Gothic 2 Bold"/>
            </a:endParaRP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when it began</a:t>
            </a: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what impact it has made</a:t>
            </a: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if it still is active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B545B9A-6AA7-1890-878A-C3A4D68A4F44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00971" y="390277"/>
            <a:ext cx="9716680" cy="1210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6600" dirty="0">
                <a:solidFill>
                  <a:srgbClr val="02AC8B"/>
                </a:solidFill>
                <a:latin typeface="ITC Avant Garde Gothic 2 Bold"/>
              </a:rPr>
              <a:t>OPTIONAL ACTIVITY: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91661" y="1281334"/>
            <a:ext cx="10104679" cy="8546131"/>
          </a:xfrm>
          <a:custGeom>
            <a:avLst/>
            <a:gdLst/>
            <a:ahLst/>
            <a:cxnLst/>
            <a:rect l="l" t="t" r="r" b="b"/>
            <a:pathLst>
              <a:path w="10104679" h="8546131">
                <a:moveTo>
                  <a:pt x="0" y="0"/>
                </a:moveTo>
                <a:lnTo>
                  <a:pt x="10104678" y="0"/>
                </a:lnTo>
                <a:lnTo>
                  <a:pt x="10104678" y="8546131"/>
                </a:lnTo>
                <a:lnTo>
                  <a:pt x="0" y="85461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9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692811" y="174640"/>
            <a:ext cx="18288000" cy="85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6"/>
              </a:rPr>
              <a:t>Suds for Change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pic>
        <p:nvPicPr>
          <p:cNvPr id="7" name="Online Media 6" title="Suds for change - See Donovan Smith's Story">
            <a:hlinkClick r:id="" action="ppaction://media"/>
            <a:extLst>
              <a:ext uri="{FF2B5EF4-FFF2-40B4-BE49-F238E27FC236}">
                <a16:creationId xmlns:a16="http://schemas.microsoft.com/office/drawing/2014/main" id="{EB6B8844-4DAC-1477-4360-D7A9765184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564143" y="1181493"/>
            <a:ext cx="15509039" cy="87626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79080-23DE-3340-6FEA-5E1BF1DAFD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94287" y="30871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32C264C3-DD06-EFB1-5159-E9D1A815C4A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8284738" y="11426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692811" y="174640"/>
            <a:ext cx="18288000" cy="85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6"/>
              </a:rPr>
              <a:t>Dayna’s Volunteering Story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pic>
        <p:nvPicPr>
          <p:cNvPr id="6" name="Online Media 5" title="Dayna's volunteering story + building experience">
            <a:hlinkClick r:id="" action="ppaction://media"/>
            <a:extLst>
              <a:ext uri="{FF2B5EF4-FFF2-40B4-BE49-F238E27FC236}">
                <a16:creationId xmlns:a16="http://schemas.microsoft.com/office/drawing/2014/main" id="{5AB7BD6E-295E-40BB-A31F-8DF92BD35C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598779" y="1181493"/>
            <a:ext cx="15806844" cy="8930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9E2E21-DE0D-B3DC-167E-D0AD90AFB5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887200" y="285318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7056FDED-01A3-16F4-2434-CFC5D2C9E48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1577651" y="90864"/>
            <a:ext cx="547381" cy="54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0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465427" y="0"/>
            <a:ext cx="3822574" cy="10287000"/>
          </a:xfrm>
          <a:custGeom>
            <a:avLst/>
            <a:gdLst/>
            <a:ahLst/>
            <a:cxnLst/>
            <a:rect l="l" t="t" r="r" b="b"/>
            <a:pathLst>
              <a:path w="12491267" h="10287000">
                <a:moveTo>
                  <a:pt x="0" y="0"/>
                </a:moveTo>
                <a:lnTo>
                  <a:pt x="12491266" y="0"/>
                </a:lnTo>
                <a:lnTo>
                  <a:pt x="124912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289" r="-2267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4465426" y="0"/>
            <a:ext cx="249797" cy="10287000"/>
            <a:chOff x="0" y="0"/>
            <a:chExt cx="65790" cy="2709333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5790" cy="2709333"/>
            </a:xfrm>
            <a:custGeom>
              <a:avLst/>
              <a:gdLst/>
              <a:ahLst/>
              <a:cxnLst/>
              <a:rect l="l" t="t" r="r" b="b"/>
              <a:pathLst>
                <a:path w="65790" h="2709333">
                  <a:moveTo>
                    <a:pt x="0" y="0"/>
                  </a:moveTo>
                  <a:lnTo>
                    <a:pt x="65790" y="0"/>
                  </a:lnTo>
                  <a:lnTo>
                    <a:pt x="65790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6579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3610" y="3361985"/>
            <a:ext cx="14271815" cy="2099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000000"/>
                </a:solidFill>
                <a:latin typeface="ITC Avant Garde Gothic 2"/>
              </a:rPr>
              <a:t>Why did the people in the video want to volunteer and contribute their time and talent?</a:t>
            </a:r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1EF435A8-CE11-9F06-86DB-F695CA84D75B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295400" y="312593"/>
            <a:ext cx="9208513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Turn and Talk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9615" y="0"/>
            <a:ext cx="7998385" cy="10287000"/>
          </a:xfrm>
          <a:custGeom>
            <a:avLst/>
            <a:gdLst/>
            <a:ahLst/>
            <a:cxnLst/>
            <a:rect l="l" t="t" r="r" b="b"/>
            <a:pathLst>
              <a:path w="7998385" h="10287000">
                <a:moveTo>
                  <a:pt x="0" y="0"/>
                </a:moveTo>
                <a:lnTo>
                  <a:pt x="7998385" y="0"/>
                </a:lnTo>
                <a:lnTo>
                  <a:pt x="79983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6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621598">
            <a:off x="6782799" y="449282"/>
            <a:ext cx="1095101" cy="1158837"/>
          </a:xfrm>
          <a:custGeom>
            <a:avLst/>
            <a:gdLst/>
            <a:ahLst/>
            <a:cxnLst/>
            <a:rect l="l" t="t" r="r" b="b"/>
            <a:pathLst>
              <a:path w="1095101" h="1158837">
                <a:moveTo>
                  <a:pt x="0" y="0"/>
                </a:moveTo>
                <a:lnTo>
                  <a:pt x="1095101" y="0"/>
                </a:lnTo>
                <a:lnTo>
                  <a:pt x="1095101" y="1158836"/>
                </a:lnTo>
                <a:lnTo>
                  <a:pt x="0" y="1158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10289615" y="0"/>
            <a:ext cx="7998385" cy="10287000"/>
            <a:chOff x="0" y="0"/>
            <a:chExt cx="2106570" cy="2709333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106570" cy="2709333"/>
            </a:xfrm>
            <a:custGeom>
              <a:avLst/>
              <a:gdLst/>
              <a:ahLst/>
              <a:cxnLst/>
              <a:rect l="l" t="t" r="r" b="b"/>
              <a:pathLst>
                <a:path w="2106570" h="2709333">
                  <a:moveTo>
                    <a:pt x="0" y="0"/>
                  </a:moveTo>
                  <a:lnTo>
                    <a:pt x="2106570" y="0"/>
                  </a:lnTo>
                  <a:lnTo>
                    <a:pt x="210657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10657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0" y="4962583"/>
            <a:ext cx="10915200" cy="468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ITC Avant Garde Gothic 2"/>
              </a:rPr>
              <a:t>Select an issue you are passionate about.</a:t>
            </a:r>
          </a:p>
          <a:p>
            <a:pPr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ITC Avant Garde Gothic 2"/>
            </a:endParaRP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ITC Avant Garde Gothic 2"/>
              </a:rPr>
              <a:t>Choose an organization we talked about or a new one.</a:t>
            </a:r>
          </a:p>
        </p:txBody>
      </p: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10289615" y="0"/>
            <a:ext cx="625585" cy="10287000"/>
            <a:chOff x="0" y="0"/>
            <a:chExt cx="164763" cy="2709333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64763" cy="2709333"/>
            </a:xfrm>
            <a:custGeom>
              <a:avLst/>
              <a:gdLst/>
              <a:ahLst/>
              <a:cxnLst/>
              <a:rect l="l" t="t" r="r" b="b"/>
              <a:pathLst>
                <a:path w="164763" h="2709333">
                  <a:moveTo>
                    <a:pt x="0" y="0"/>
                  </a:moveTo>
                  <a:lnTo>
                    <a:pt x="164763" y="0"/>
                  </a:lnTo>
                  <a:lnTo>
                    <a:pt x="16476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6476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35068" y="2458142"/>
            <a:ext cx="13217462" cy="235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700086"/>
                </a:solidFill>
                <a:latin typeface="ITC Avant Garde Gothic 2 Bold"/>
              </a:rPr>
              <a:t>Where would you volunteer your time and talents?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B18A3AAC-A7B0-4AB9-8AD6-9254C2A6A049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339507" y="351491"/>
            <a:ext cx="5348021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THINK...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225237" y="6211765"/>
            <a:ext cx="2062764" cy="3615826"/>
          </a:xfrm>
          <a:custGeom>
            <a:avLst/>
            <a:gdLst/>
            <a:ahLst/>
            <a:cxnLst/>
            <a:rect l="l" t="t" r="r" b="b"/>
            <a:pathLst>
              <a:path w="3602267" h="3615826">
                <a:moveTo>
                  <a:pt x="0" y="0"/>
                </a:moveTo>
                <a:lnTo>
                  <a:pt x="3602267" y="0"/>
                </a:lnTo>
                <a:lnTo>
                  <a:pt x="3602267" y="3615826"/>
                </a:lnTo>
                <a:lnTo>
                  <a:pt x="0" y="36158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" r="-74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2989843"/>
            <a:ext cx="15004364" cy="502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ITC Avant Garde Gothic 2 Bold"/>
              </a:rPr>
              <a:t>Write down your answer to the following questions...</a:t>
            </a:r>
          </a:p>
          <a:p>
            <a:pPr>
              <a:lnSpc>
                <a:spcPts val="7840"/>
              </a:lnSpc>
            </a:pPr>
            <a:endParaRPr lang="en-US" sz="56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ITC Avant Garde Gothic 2 Bold"/>
              </a:rPr>
              <a:t>This will guide you in finding an organization that is important to you!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014DC588-B27F-5B74-5BD3-32C6B79276D5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30448" y="828196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06AC8B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515017" y="4804770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86007" y="3504515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Volunteer for a</a:t>
            </a:r>
          </a:p>
        </p:txBody>
      </p:sp>
      <p:sp>
        <p:nvSpPr>
          <p:cNvPr id="11" name="Freeform 11"/>
          <p:cNvSpPr/>
          <p:nvPr/>
        </p:nvSpPr>
        <p:spPr>
          <a:xfrm>
            <a:off x="4820619" y="731851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086007" y="3194070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Local cause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National cause</a:t>
            </a: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FA56C151-42F7-E28F-F3D3-24EB85CF4058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050" y="680514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258743" y="332046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665659" y="625760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943115" y="1835217"/>
            <a:ext cx="14401769" cy="606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Raise awareness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Raise funds</a:t>
            </a: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EBB4A39-7FEB-FA43-FDC0-4BDB10C9E290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80663" y="680514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D7524DA4-97AD-89F3-6EE9-FC9A15138708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561093" y="4117524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8686" y="708640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2739144" y="6985260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09" y="0"/>
                </a:lnTo>
                <a:lnTo>
                  <a:pt x="1053309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819873" y="2812247"/>
            <a:ext cx="3162285" cy="1078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dirty="0">
                <a:solidFill>
                  <a:srgbClr val="000000"/>
                </a:solidFill>
                <a:latin typeface="ITC Avant Garde Gothic 2"/>
              </a:rPr>
              <a:t>work....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65755" y="4426610"/>
            <a:ext cx="14401769" cy="4405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r>
              <a:rPr lang="en-US" sz="8375" dirty="0">
                <a:solidFill>
                  <a:srgbClr val="000000"/>
                </a:solidFill>
                <a:latin typeface="ITC Avant Garde Gothic 2"/>
              </a:rPr>
              <a:t>With an organization</a:t>
            </a:r>
          </a:p>
          <a:p>
            <a:pPr algn="ctr">
              <a:lnSpc>
                <a:spcPts val="11726"/>
              </a:lnSpc>
            </a:pPr>
            <a:r>
              <a:rPr lang="en-US" sz="8375" dirty="0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 dirty="0">
                <a:solidFill>
                  <a:srgbClr val="000000"/>
                </a:solidFill>
                <a:latin typeface="ITC Avant Garde Gothic 2"/>
              </a:rPr>
              <a:t>Work in your community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3086" y="1712760"/>
            <a:ext cx="17754857" cy="859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3200" b="1" dirty="0">
                <a:solidFill>
                  <a:srgbClr val="000000"/>
                </a:solidFill>
                <a:latin typeface="ITC Avant Garde Gothic" pitchFamily="50" charset="0"/>
              </a:rPr>
              <a:t>Use this slide deck to help you through the lesson package.  </a:t>
            </a:r>
          </a:p>
          <a:p>
            <a:pPr>
              <a:lnSpc>
                <a:spcPts val="5600"/>
              </a:lnSpc>
            </a:pPr>
            <a:r>
              <a:rPr lang="en-US" sz="3200" b="1" dirty="0">
                <a:solidFill>
                  <a:srgbClr val="000000"/>
                </a:solidFill>
                <a:latin typeface="ITC Avant Garde Gothic" pitchFamily="50" charset="0"/>
              </a:rPr>
              <a:t>More resources are available on www.realizethedream.org</a:t>
            </a:r>
          </a:p>
          <a:p>
            <a:pPr>
              <a:lnSpc>
                <a:spcPts val="2380"/>
              </a:lnSpc>
            </a:pPr>
            <a:endParaRPr lang="en-US" sz="32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3200" dirty="0">
                <a:solidFill>
                  <a:srgbClr val="000000"/>
                </a:solidFill>
                <a:latin typeface="ITC Avant Garde Gothic" pitchFamily="50" charset="0"/>
              </a:rPr>
              <a:t>We recommend that you maintain a log of the service activities and hours along the way. Once the class is finished, you can use this form to submit the hours and your story.</a:t>
            </a: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336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Be sure to take photos and videos of students’ service—</a:t>
            </a: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we want to highlight their stories of service on our platforms! 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7431592" y="4800072"/>
            <a:ext cx="2382000" cy="2382000"/>
            <a:chOff x="0" y="0"/>
            <a:chExt cx="3176000" cy="31760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6000" cy="3176000"/>
            </a:xfrm>
            <a:custGeom>
              <a:avLst/>
              <a:gdLst/>
              <a:ahLst/>
              <a:cxnLst/>
              <a:rect l="l" t="t" r="r" b="b"/>
              <a:pathLst>
                <a:path w="3176000" h="3176000">
                  <a:moveTo>
                    <a:pt x="0" y="0"/>
                  </a:moveTo>
                  <a:lnTo>
                    <a:pt x="3176000" y="0"/>
                  </a:lnTo>
                  <a:lnTo>
                    <a:pt x="3176000" y="3176000"/>
                  </a:lnTo>
                  <a:lnTo>
                    <a:pt x="0" y="317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8565" y="122868"/>
            <a:ext cx="7317879" cy="154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2"/>
              </a:lnSpc>
            </a:pPr>
            <a:r>
              <a:rPr lang="en-US" sz="8951" dirty="0">
                <a:solidFill>
                  <a:srgbClr val="EAEB4E"/>
                </a:solidFill>
                <a:latin typeface="ITC Avant Garde Gothic 1 Bold"/>
              </a:rPr>
              <a:t>F  r Teachers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38470" y="721738"/>
            <a:ext cx="613924" cy="613924"/>
            <a:chOff x="0" y="0"/>
            <a:chExt cx="812800" cy="8128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AEB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7312" y="858520"/>
            <a:ext cx="356240" cy="340359"/>
          </a:xfrm>
          <a:custGeom>
            <a:avLst/>
            <a:gdLst/>
            <a:ahLst/>
            <a:cxnLst/>
            <a:rect l="l" t="t" r="r" b="b"/>
            <a:pathLst>
              <a:path w="356240" h="340359">
                <a:moveTo>
                  <a:pt x="0" y="0"/>
                </a:moveTo>
                <a:lnTo>
                  <a:pt x="356240" y="0"/>
                </a:lnTo>
                <a:lnTo>
                  <a:pt x="356240" y="340360"/>
                </a:lnTo>
                <a:lnTo>
                  <a:pt x="0" y="340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62686" y="7115397"/>
            <a:ext cx="6438168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 dirty="0">
                <a:solidFill>
                  <a:srgbClr val="8CFFFC"/>
                </a:solidFill>
                <a:latin typeface="ITC Avant Garde Gothic 1 Bold"/>
                <a:hlinkClick r:id="rId4" tooltip="https://forms.office.com/r/0NVCD5z76t"/>
              </a:rPr>
              <a:t>Realize the Dream Service Hour &amp; Story Form</a:t>
            </a: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92400" y="122868"/>
            <a:ext cx="2756390" cy="911339"/>
          </a:xfrm>
          <a:custGeom>
            <a:avLst/>
            <a:gdLst/>
            <a:ahLst/>
            <a:cxnLst/>
            <a:rect l="l" t="t" r="r" b="b"/>
            <a:pathLst>
              <a:path w="2756390" h="911339">
                <a:moveTo>
                  <a:pt x="0" y="0"/>
                </a:moveTo>
                <a:lnTo>
                  <a:pt x="2756390" y="0"/>
                </a:lnTo>
                <a:lnTo>
                  <a:pt x="2756390" y="911339"/>
                </a:lnTo>
                <a:lnTo>
                  <a:pt x="0" y="9113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67000" y="1485900"/>
            <a:ext cx="5271193" cy="0"/>
          </a:xfrm>
          <a:prstGeom prst="line">
            <a:avLst/>
          </a:prstGeom>
          <a:ln w="38100" cap="flat">
            <a:solidFill>
              <a:srgbClr val="FC4E0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9">
            <a:extLst>
              <a:ext uri="{FF2B5EF4-FFF2-40B4-BE49-F238E27FC236}">
                <a16:creationId xmlns:a16="http://schemas.microsoft.com/office/drawing/2014/main" id="{275E6D30-789B-A6F0-AA7C-911529635F54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301983" y="4201243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71027" y="563486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03495" y="2829323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Volunteer your...</a:t>
            </a:r>
          </a:p>
        </p:txBody>
      </p:sp>
      <p:sp>
        <p:nvSpPr>
          <p:cNvPr id="11" name="Freeform 11"/>
          <p:cNvSpPr/>
          <p:nvPr/>
        </p:nvSpPr>
        <p:spPr>
          <a:xfrm>
            <a:off x="7411753" y="6801024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6665426" y="5370196"/>
            <a:ext cx="14401769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(doing whatever is needed)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86007" y="2754989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Time 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Skills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20973" y="8323919"/>
            <a:ext cx="14401769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(offering a specific skill you posess?)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D08E8E8E-C2C4-BC1F-E2D8-B2A58092895B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775328" y="413714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8686" y="717099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03495" y="2829323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Work with...</a:t>
            </a:r>
          </a:p>
        </p:txBody>
      </p:sp>
      <p:sp>
        <p:nvSpPr>
          <p:cNvPr id="11" name="Freeform 11"/>
          <p:cNvSpPr/>
          <p:nvPr/>
        </p:nvSpPr>
        <p:spPr>
          <a:xfrm>
            <a:off x="6775328" y="681670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086007" y="2754989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People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Animals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48105D5C-E019-E233-853E-351CEA42997A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340763" y="3147970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8686" y="757301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3205433" y="6179199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943115" y="1835217"/>
            <a:ext cx="14401769" cy="755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Be a mentor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Paint the interior of a building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5F096885-8FCA-8822-6BE6-4B9858178B1D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258743" y="3555687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1000" y="770845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2876123" y="621056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943115" y="2230834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Do manual labor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Work with information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F33370F9-B85F-B039-5294-E6DC8B5873B6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270812" y="3571369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09" y="0"/>
                </a:lnTo>
                <a:lnTo>
                  <a:pt x="1053309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50402" y="754226"/>
            <a:ext cx="14715222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 dirty="0">
                <a:solidFill>
                  <a:srgbClr val="02AC8B"/>
                </a:solidFill>
                <a:latin typeface="ITC Avant Garde Gothic 2 Bold"/>
              </a:rPr>
              <a:t>Would you rather...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3911098" y="621056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943115" y="2230834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Work independently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Be part of a team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28B4A0E4-FAA4-3F00-FD27-C62E48345878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977256"/>
              </p:ext>
            </p:extLst>
          </p:nvPr>
        </p:nvGraphicFramePr>
        <p:xfrm>
          <a:off x="3810000" y="2569264"/>
          <a:ext cx="11277601" cy="7337317"/>
        </p:xfrm>
        <a:graphic>
          <a:graphicData uri="http://schemas.openxmlformats.org/drawingml/2006/table">
            <a:tbl>
              <a:tblPr/>
              <a:tblGrid>
                <a:gridCol w="3331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0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6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06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Demographic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type of people to work with or serve</a:t>
                      </a:r>
                    </a:p>
                  </a:txBody>
                  <a:tcPr marL="190500" marR="190500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Category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issue to work on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Skills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Manual labor, computer skills, gardening skills,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etc</a:t>
                      </a:r>
                      <a:endParaRPr lang="en-US" sz="1600" dirty="0">
                        <a:solidFill>
                          <a:schemeClr val="tx1"/>
                        </a:solidFill>
                        <a:latin typeface="ITC Avant Garde Gothic 1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090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31581" y="380419"/>
            <a:ext cx="10374019" cy="141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32"/>
              </a:lnSpc>
            </a:pPr>
            <a:r>
              <a:rPr lang="en-US" sz="7451" dirty="0">
                <a:solidFill>
                  <a:srgbClr val="02AC8B"/>
                </a:solidFill>
                <a:latin typeface="ITC Avant Garde Gothic 2 Bold"/>
              </a:rPr>
              <a:t>THINK-PAIR-SHARE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1491394"/>
            <a:ext cx="17120754" cy="103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ITC Avant Garde Gothic 2 Bold"/>
              </a:rPr>
              <a:t>With a partner, write down as many ideas under each category.  You have 3 minutes.  Then, you will share with another partner group.</a:t>
            </a:r>
          </a:p>
        </p:txBody>
      </p:sp>
      <p:pic>
        <p:nvPicPr>
          <p:cNvPr id="14" name="Online Media 13" title="3 Minute Timer">
            <a:hlinkClick r:id="" action="ppaction://media"/>
            <a:extLst>
              <a:ext uri="{FF2B5EF4-FFF2-40B4-BE49-F238E27FC236}">
                <a16:creationId xmlns:a16="http://schemas.microsoft.com/office/drawing/2014/main" id="{081F0CBA-D2AF-0639-84B3-5CBAEB5D25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6277638" y="9113130"/>
            <a:ext cx="1829699" cy="1033780"/>
          </a:xfrm>
          <a:prstGeom prst="rect">
            <a:avLst/>
          </a:prstGeom>
        </p:spPr>
      </p:pic>
      <p:sp>
        <p:nvSpPr>
          <p:cNvPr id="15" name="TextBox 11">
            <a:extLst>
              <a:ext uri="{FF2B5EF4-FFF2-40B4-BE49-F238E27FC236}">
                <a16:creationId xmlns:a16="http://schemas.microsoft.com/office/drawing/2014/main" id="{1F374B56-2EA7-2064-9AE7-C3D793992845}"/>
              </a:ext>
            </a:extLst>
          </p:cNvPr>
          <p:cNvSpPr txBox="1"/>
          <p:nvPr/>
        </p:nvSpPr>
        <p:spPr>
          <a:xfrm>
            <a:off x="16427353" y="8581925"/>
            <a:ext cx="1819873" cy="427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dirty="0">
                <a:solidFill>
                  <a:srgbClr val="000000"/>
                </a:solidFill>
                <a:latin typeface="ITC Avant Garde Gothic 1" panose="020B0604020202020204" charset="0"/>
                <a:hlinkClick r:id="rId7"/>
              </a:rPr>
              <a:t>3-minute timer</a:t>
            </a:r>
            <a:endParaRPr lang="en-US" dirty="0">
              <a:solidFill>
                <a:srgbClr val="000000"/>
              </a:solidFill>
              <a:latin typeface="ITC Avant Garde Gothic 1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527275" y="1016125"/>
            <a:ext cx="1305900" cy="1247683"/>
          </a:xfrm>
          <a:custGeom>
            <a:avLst/>
            <a:gdLst/>
            <a:ahLst/>
            <a:cxnLst/>
            <a:rect l="l" t="t" r="r" b="b"/>
            <a:pathLst>
              <a:path w="1305900" h="1247683">
                <a:moveTo>
                  <a:pt x="0" y="0"/>
                </a:moveTo>
                <a:lnTo>
                  <a:pt x="1305900" y="0"/>
                </a:lnTo>
                <a:lnTo>
                  <a:pt x="1305900" y="1247683"/>
                </a:lnTo>
                <a:lnTo>
                  <a:pt x="0" y="1247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447" y="-186895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309719" y="963536"/>
            <a:ext cx="12695530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 2 Bold"/>
              </a:rPr>
              <a:t>Forming Community Service Groups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54150" y="0"/>
            <a:ext cx="1155090" cy="1103597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7"/>
                </a:lnTo>
                <a:lnTo>
                  <a:pt x="0" y="11035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07079" y="2378768"/>
            <a:ext cx="17073843" cy="7198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 Bold"/>
              </a:rPr>
              <a:t>With a partner or small group:</a:t>
            </a:r>
          </a:p>
          <a:p>
            <a:pPr>
              <a:lnSpc>
                <a:spcPts val="2520"/>
              </a:lnSpc>
            </a:pPr>
            <a:endParaRPr lang="en-US" sz="4800">
              <a:solidFill>
                <a:srgbClr val="000000"/>
              </a:solidFill>
              <a:latin typeface="ITC Avant Garde Gothic 2 Bold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think of a community service project </a:t>
            </a:r>
          </a:p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        that you would like to engage in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research the need and opportunity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find out background information about the organization and things you need to know before beginning your service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contact the organization to make sure you are able to </a:t>
            </a:r>
          </a:p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        volunteer with them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975457" y="2148848"/>
            <a:ext cx="6059585" cy="3924668"/>
          </a:xfrm>
          <a:custGeom>
            <a:avLst/>
            <a:gdLst/>
            <a:ahLst/>
            <a:cxnLst/>
            <a:rect l="l" t="t" r="r" b="b"/>
            <a:pathLst>
              <a:path w="6059585" h="3924668">
                <a:moveTo>
                  <a:pt x="0" y="0"/>
                </a:moveTo>
                <a:lnTo>
                  <a:pt x="6059585" y="0"/>
                </a:lnTo>
                <a:lnTo>
                  <a:pt x="6059585" y="3924668"/>
                </a:lnTo>
                <a:lnTo>
                  <a:pt x="0" y="392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92B73E4B-DF60-6F70-3DC2-7D3819D938FA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10589664" y="0"/>
            <a:ext cx="7698336" cy="10287000"/>
          </a:xfrm>
          <a:custGeom>
            <a:avLst/>
            <a:gdLst/>
            <a:ahLst/>
            <a:cxnLst/>
            <a:rect l="l" t="t" r="r" b="b"/>
            <a:pathLst>
              <a:path w="7698336" h="10287000">
                <a:moveTo>
                  <a:pt x="0" y="0"/>
                </a:moveTo>
                <a:lnTo>
                  <a:pt x="7698336" y="0"/>
                </a:lnTo>
                <a:lnTo>
                  <a:pt x="769833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74" r="-41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41766" y="3366021"/>
            <a:ext cx="10347898" cy="463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ITC Avant Garde Gothic 2"/>
              </a:rPr>
              <a:t>How does your idea align to the cause and your selected organization?</a:t>
            </a:r>
          </a:p>
          <a:p>
            <a:pPr>
              <a:lnSpc>
                <a:spcPts val="6020"/>
              </a:lnSpc>
            </a:pPr>
            <a:endParaRPr lang="en-US" sz="4300">
              <a:solidFill>
                <a:srgbClr val="000000"/>
              </a:solidFill>
              <a:latin typeface="ITC Avant Garde Gothic 2"/>
            </a:endParaRPr>
          </a:p>
          <a:p>
            <a:pPr>
              <a:lnSpc>
                <a:spcPts val="6020"/>
              </a:lnSpc>
            </a:pPr>
            <a:endParaRPr lang="en-US" sz="4300">
              <a:solidFill>
                <a:srgbClr val="000000"/>
              </a:solidFill>
              <a:latin typeface="ITC Avant Garde Gothic 2"/>
            </a:endParaRPr>
          </a:p>
          <a:p>
            <a:pPr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ITC Avant Garde Gothic 2"/>
              </a:rPr>
              <a:t>Research your organization and be ready to share with your classmates.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844368"/>
            <a:ext cx="7510971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ITC Avant Garde Gothic 2 Bold"/>
              </a:rPr>
              <a:t>Use Blackline Master 3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21383"/>
            <a:ext cx="14715222" cy="166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4"/>
              </a:lnSpc>
            </a:pPr>
            <a:r>
              <a:rPr lang="en-US" sz="7200" dirty="0">
                <a:solidFill>
                  <a:srgbClr val="02AC8B"/>
                </a:solidFill>
                <a:latin typeface="ITC Avant Garde Gothic 2 Bold"/>
              </a:rPr>
              <a:t>ACTION PLAN:</a:t>
            </a:r>
          </a:p>
          <a:p>
            <a:pPr>
              <a:lnSpc>
                <a:spcPts val="5152"/>
              </a:lnSpc>
            </a:pPr>
            <a:r>
              <a:rPr lang="en-US" sz="5600" dirty="0">
                <a:solidFill>
                  <a:srgbClr val="02AC8B"/>
                </a:solidFill>
                <a:latin typeface="ITC Avant Garde Gothic 2 Bold"/>
              </a:rPr>
              <a:t>Research an Organization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9">
            <a:extLst>
              <a:ext uri="{FF2B5EF4-FFF2-40B4-BE49-F238E27FC236}">
                <a16:creationId xmlns:a16="http://schemas.microsoft.com/office/drawing/2014/main" id="{84B6FCF4-43A6-6940-8BE5-58D3E8248089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89258" y="1501570"/>
            <a:ext cx="5491027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302637" y="1739486"/>
            <a:ext cx="17363045" cy="2823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2"/>
              </a:lnSpc>
            </a:pPr>
            <a:r>
              <a:rPr lang="en-US" sz="3051">
                <a:solidFill>
                  <a:srgbClr val="740F83"/>
                </a:solidFill>
                <a:latin typeface="ITC Avant Garde Gothic 2 Bold"/>
              </a:rPr>
              <a:t>CREATE A PERSUASIVE AND INFORMATIONAL PRESENTATION FOR  COMMUNITY SERVICE AWARENESS AND RECRUITMENT. </a:t>
            </a:r>
          </a:p>
          <a:p>
            <a:pPr>
              <a:lnSpc>
                <a:spcPts val="4272"/>
              </a:lnSpc>
            </a:pPr>
            <a:endParaRPr lang="en-US" sz="3051">
              <a:solidFill>
                <a:srgbClr val="740F83"/>
              </a:solidFill>
              <a:latin typeface="ITC Avant Garde Gothic 2 Bold"/>
            </a:endParaRPr>
          </a:p>
          <a:p>
            <a:pPr>
              <a:lnSpc>
                <a:spcPts val="4692"/>
              </a:lnSpc>
            </a:pPr>
            <a:r>
              <a:rPr lang="en-US" sz="3351">
                <a:solidFill>
                  <a:srgbClr val="06AC8B"/>
                </a:solidFill>
                <a:latin typeface="ITC Avant Garde Gothic 2 Bold"/>
              </a:rPr>
              <a:t>Include the following:</a:t>
            </a:r>
          </a:p>
          <a:p>
            <a:pPr>
              <a:lnSpc>
                <a:spcPts val="4692"/>
              </a:lnSpc>
            </a:pPr>
            <a:endParaRPr lang="en-US" sz="3351">
              <a:solidFill>
                <a:srgbClr val="06AC8B"/>
              </a:solidFill>
              <a:latin typeface="ITC Avant Garde Gothic 2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248769" y="6188323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7"/>
                </a:lnTo>
                <a:lnTo>
                  <a:pt x="0" y="1725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352964" y="6249131"/>
            <a:ext cx="5467149" cy="1355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6"/>
              </a:lnSpc>
            </a:pPr>
            <a:r>
              <a:rPr lang="en-US" sz="2511">
                <a:solidFill>
                  <a:srgbClr val="000000"/>
                </a:solidFill>
                <a:latin typeface="ITC Avant Garde Gothic 2 Bold"/>
              </a:rPr>
              <a:t>Use engaging visuals that will  “sell” the cause and inspire future community service activity</a:t>
            </a:r>
          </a:p>
        </p:txBody>
      </p:sp>
      <p:sp>
        <p:nvSpPr>
          <p:cNvPr id="9" name="Freeform 9"/>
          <p:cNvSpPr/>
          <p:nvPr/>
        </p:nvSpPr>
        <p:spPr>
          <a:xfrm>
            <a:off x="247158" y="6203563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7"/>
                </a:lnTo>
                <a:lnTo>
                  <a:pt x="0" y="1725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227136" y="4325999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7"/>
                </a:lnTo>
                <a:lnTo>
                  <a:pt x="0" y="1725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248769" y="8184372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8"/>
                </a:lnTo>
                <a:lnTo>
                  <a:pt x="0" y="172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6369006" y="8240856"/>
            <a:ext cx="5318310" cy="1355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6"/>
              </a:lnSpc>
            </a:pPr>
            <a:r>
              <a:rPr lang="en-US" sz="2511">
                <a:solidFill>
                  <a:srgbClr val="000000"/>
                </a:solidFill>
                <a:latin typeface="ITC Avant Garde Gothic 2 Bold"/>
              </a:rPr>
              <a:t>A hook that pulls the audience in and shows them their roll with the larger cause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227136" y="6203563"/>
            <a:ext cx="5622074" cy="1710047"/>
          </a:xfrm>
          <a:custGeom>
            <a:avLst/>
            <a:gdLst/>
            <a:ahLst/>
            <a:cxnLst/>
            <a:rect l="l" t="t" r="r" b="b"/>
            <a:pathLst>
              <a:path w="5622074" h="1710047">
                <a:moveTo>
                  <a:pt x="0" y="0"/>
                </a:moveTo>
                <a:lnTo>
                  <a:pt x="5622074" y="0"/>
                </a:lnTo>
                <a:lnTo>
                  <a:pt x="5622074" y="1710047"/>
                </a:lnTo>
                <a:lnTo>
                  <a:pt x="0" y="1710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2431101" y="6365488"/>
            <a:ext cx="4763507" cy="135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3"/>
              </a:lnSpc>
            </a:pPr>
            <a:r>
              <a:rPr lang="en-US" sz="2509">
                <a:solidFill>
                  <a:srgbClr val="000000"/>
                </a:solidFill>
                <a:latin typeface="ITC Avant Garde Gothic 2 Bold"/>
              </a:rPr>
              <a:t>Sign up form for potential volunteers, along with contact information - email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1494" y="6301857"/>
            <a:ext cx="4763507" cy="135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3"/>
              </a:lnSpc>
            </a:pPr>
            <a:r>
              <a:rPr lang="en-US" sz="2509">
                <a:solidFill>
                  <a:srgbClr val="000000"/>
                </a:solidFill>
                <a:latin typeface="ITC Avant Garde Gothic 2 Bold"/>
              </a:rPr>
              <a:t>Information about the organization including what they do and why they do it</a:t>
            </a:r>
          </a:p>
        </p:txBody>
      </p:sp>
      <p:sp>
        <p:nvSpPr>
          <p:cNvPr id="16" name="Freeform 16"/>
          <p:cNvSpPr/>
          <p:nvPr/>
        </p:nvSpPr>
        <p:spPr>
          <a:xfrm>
            <a:off x="12254322" y="8158337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9" y="0"/>
                </a:lnTo>
                <a:lnTo>
                  <a:pt x="5672179" y="1725288"/>
                </a:lnTo>
                <a:lnTo>
                  <a:pt x="0" y="172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2454926" y="8259445"/>
            <a:ext cx="5022124" cy="1355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6"/>
              </a:lnSpc>
            </a:pPr>
            <a:r>
              <a:rPr lang="en-US" sz="2511">
                <a:solidFill>
                  <a:srgbClr val="000000"/>
                </a:solidFill>
                <a:latin typeface="ITC Avant Garde Gothic 2 Bold"/>
              </a:rPr>
              <a:t>Contact information for the campaign leader or the organization</a:t>
            </a:r>
          </a:p>
        </p:txBody>
      </p:sp>
      <p:sp>
        <p:nvSpPr>
          <p:cNvPr id="18" name="Freeform 18"/>
          <p:cNvSpPr/>
          <p:nvPr/>
        </p:nvSpPr>
        <p:spPr>
          <a:xfrm>
            <a:off x="6248769" y="4280856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8"/>
                </a:lnTo>
                <a:lnTo>
                  <a:pt x="0" y="172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243797" y="8158337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8"/>
                </a:lnTo>
                <a:lnTo>
                  <a:pt x="0" y="172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811670" y="8535991"/>
            <a:ext cx="4364463" cy="917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6"/>
              </a:lnSpc>
            </a:pPr>
            <a:r>
              <a:rPr lang="en-US" sz="2511">
                <a:solidFill>
                  <a:srgbClr val="000000"/>
                </a:solidFill>
                <a:latin typeface="ITC Avant Garde Gothic 2 Bold"/>
              </a:rPr>
              <a:t>The mission or purpose of the community service</a:t>
            </a:r>
          </a:p>
        </p:txBody>
      </p:sp>
      <p:sp>
        <p:nvSpPr>
          <p:cNvPr id="21" name="Freeform 21"/>
          <p:cNvSpPr/>
          <p:nvPr/>
        </p:nvSpPr>
        <p:spPr>
          <a:xfrm>
            <a:off x="247158" y="4297300"/>
            <a:ext cx="5672178" cy="1725288"/>
          </a:xfrm>
          <a:custGeom>
            <a:avLst/>
            <a:gdLst/>
            <a:ahLst/>
            <a:cxnLst/>
            <a:rect l="l" t="t" r="r" b="b"/>
            <a:pathLst>
              <a:path w="5672178" h="1725288">
                <a:moveTo>
                  <a:pt x="0" y="0"/>
                </a:moveTo>
                <a:lnTo>
                  <a:pt x="5672178" y="0"/>
                </a:lnTo>
                <a:lnTo>
                  <a:pt x="5672178" y="1725288"/>
                </a:lnTo>
                <a:lnTo>
                  <a:pt x="0" y="172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634393" y="4444170"/>
            <a:ext cx="4763507" cy="135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3"/>
              </a:lnSpc>
            </a:pPr>
            <a:r>
              <a:rPr lang="en-US" sz="2509">
                <a:solidFill>
                  <a:srgbClr val="000000"/>
                </a:solidFill>
                <a:latin typeface="ITC Avant Garde Gothic 2 Bold"/>
              </a:rPr>
              <a:t>Information about the cause that explains why others should get involved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13605" y="4458520"/>
            <a:ext cx="5342506" cy="135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3"/>
              </a:lnSpc>
            </a:pPr>
            <a:r>
              <a:rPr lang="en-US" sz="2509">
                <a:solidFill>
                  <a:srgbClr val="000000"/>
                </a:solidFill>
                <a:latin typeface="ITC Avant Garde Gothic 2 Bold"/>
              </a:rPr>
              <a:t>Specific volunteer opportunities that are available include skills needed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347373" y="4431238"/>
            <a:ext cx="5318310" cy="1355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6"/>
              </a:lnSpc>
            </a:pPr>
            <a:r>
              <a:rPr lang="en-US" sz="2511">
                <a:solidFill>
                  <a:srgbClr val="000000"/>
                </a:solidFill>
                <a:latin typeface="ITC Avant Garde Gothic 2 Bold"/>
              </a:rPr>
              <a:t>When and where people can join your campaign and where the activities will take place</a:t>
            </a:r>
          </a:p>
        </p:txBody>
      </p:sp>
      <p:sp>
        <p:nvSpPr>
          <p:cNvPr id="25" name="Freeform 2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1289258" y="647710"/>
            <a:ext cx="14715222" cy="1046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4"/>
              </a:lnSpc>
            </a:pPr>
            <a:r>
              <a:rPr lang="en-US" sz="7200" dirty="0">
                <a:solidFill>
                  <a:srgbClr val="02AC8B"/>
                </a:solidFill>
                <a:latin typeface="ITC Avant Garde Gothic 2 Bold"/>
              </a:rPr>
              <a:t>ACTION PLAN: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AF330D18-8F5A-AD7B-67DC-6CCBFAA84613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89258" y="1501570"/>
            <a:ext cx="5491027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803690" y="1701312"/>
            <a:ext cx="17283801" cy="8270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was the most rewarding experience from creating the presentation and/or implementing this campaign? Explain why it was rewarding.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was the most challenging part of the experience?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Did you get anyone signing up to volunteer with you?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could you do better next time?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kinds of connections did you make with the audience?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skills did you use in preparing your presentation and sharing it?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Did you learn anything from the audience or volunteers?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advice would you give to someone who is starting a project?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52099" y="633257"/>
            <a:ext cx="14715222" cy="1046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4"/>
              </a:lnSpc>
            </a:pPr>
            <a:r>
              <a:rPr lang="en-US" sz="7200">
                <a:solidFill>
                  <a:srgbClr val="02AC8B"/>
                </a:solidFill>
                <a:latin typeface="ITC Avant Garde Gothic 2 Bold"/>
              </a:rPr>
              <a:t>Reflection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2565994"/>
            <a:ext cx="18288000" cy="10400786"/>
          </a:xfrm>
          <a:custGeom>
            <a:avLst/>
            <a:gdLst/>
            <a:ahLst/>
            <a:cxnLst/>
            <a:rect l="l" t="t" r="r" b="b"/>
            <a:pathLst>
              <a:path w="18288000" h="10400786">
                <a:moveTo>
                  <a:pt x="0" y="0"/>
                </a:moveTo>
                <a:lnTo>
                  <a:pt x="18288000" y="0"/>
                </a:lnTo>
                <a:lnTo>
                  <a:pt x="18288000" y="10400786"/>
                </a:lnTo>
                <a:lnTo>
                  <a:pt x="0" y="104007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68" b="-11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1875" y="7930507"/>
            <a:ext cx="17664249" cy="2119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ITC Avant Garde Gothic 2 Bold Italics"/>
              </a:rPr>
              <a:t>Realize the Dream</a:t>
            </a:r>
            <a:r>
              <a:rPr lang="en-US" sz="3000" dirty="0">
                <a:solidFill>
                  <a:srgbClr val="000000"/>
                </a:solidFill>
                <a:latin typeface="ITC Avant Garde Gothic 2 Bold"/>
              </a:rPr>
              <a:t> is a monumental initiative that incorporates experiential service learning in your classroom to inspire students to become engaged citizens.</a:t>
            </a: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ITC Avant Garde Gothic 2 Bold"/>
              </a:rPr>
              <a:t>Together, we’ll ignite a nation-wide movement through a bold call to action - achieving 100 million hours of service by the 100th anniversary of Dr. King’s birth in 2029.</a:t>
            </a: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9699" y="1265219"/>
            <a:ext cx="8921054" cy="557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1 Bold"/>
              </a:rPr>
              <a:t>BE THE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1 Bold"/>
              </a:rPr>
              <a:t>CHANGE THAT MAKES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1 Bold"/>
              </a:rPr>
              <a:t>A DIFFERENCE.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4D905F3-7DDE-1E17-4AFF-DF3B3DDD54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3C56FBA8-CAC9-A4C4-FC83-AB2731D864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359D348D-8C27-ABC7-E9A9-F89A2CE3E589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95439" y="3393529"/>
            <a:ext cx="17003875" cy="6225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How can an individual be an effective volunteer?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Why is it important to volunteer in your school or community?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How does participating in community service assist in the development of your local community?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Why is it important to research and learn about the organization you are contributing your time and skills to?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9849" y="2365333"/>
            <a:ext cx="6948440" cy="904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6"/>
              </a:lnSpc>
            </a:pPr>
            <a:r>
              <a:rPr lang="en-US" sz="4719">
                <a:solidFill>
                  <a:srgbClr val="700086"/>
                </a:solidFill>
                <a:latin typeface="ITC Avant Garde Gothic 2 Bold"/>
              </a:rPr>
              <a:t>GROUP DISCUSSION: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84617" y="521796"/>
            <a:ext cx="12539220" cy="175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73"/>
              </a:lnSpc>
            </a:pPr>
            <a:r>
              <a:rPr lang="en-US" sz="6710" dirty="0">
                <a:solidFill>
                  <a:srgbClr val="02AC8B"/>
                </a:solidFill>
                <a:latin typeface="ITC Avant Garde Gothic 2 Bold"/>
              </a:rPr>
              <a:t>ACTION PLANNING REFLECTION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8750380" y="0"/>
            <a:ext cx="9537620" cy="10393451"/>
            <a:chOff x="0" y="0"/>
            <a:chExt cx="2511966" cy="273737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3401" y="8509881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251076"/>
            <a:ext cx="11072442" cy="741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3872" y="8706020"/>
            <a:ext cx="11721966" cy="99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>
                <a:solidFill>
                  <a:srgbClr val="000000"/>
                </a:solidFill>
                <a:latin typeface="ITC Avant Garde Gothic 1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0" y="2890638"/>
            <a:ext cx="12840250" cy="7268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2 Bold"/>
              </a:rPr>
              <a:t>What are the goals of the </a:t>
            </a:r>
          </a:p>
          <a:p>
            <a:pPr>
              <a:lnSpc>
                <a:spcPts val="5880"/>
              </a:lnSpc>
            </a:pPr>
            <a:r>
              <a:rPr lang="en-US" sz="4200" dirty="0">
                <a:solidFill>
                  <a:srgbClr val="000000"/>
                </a:solidFill>
                <a:latin typeface="ITC Avant Garde Gothic 2 Bold"/>
              </a:rPr>
              <a:t>        </a:t>
            </a:r>
            <a:r>
              <a:rPr lang="en-US" sz="4200" dirty="0">
                <a:solidFill>
                  <a:srgbClr val="000000"/>
                </a:solidFill>
                <a:latin typeface="ITC Avant Garde Gothic 2 Bold Italics"/>
              </a:rPr>
              <a:t>Realize the Dream</a:t>
            </a:r>
            <a:r>
              <a:rPr lang="en-US" sz="4200" dirty="0">
                <a:solidFill>
                  <a:srgbClr val="000000"/>
                </a:solidFill>
                <a:latin typeface="ITC Avant Garde Gothic 2 Bold"/>
              </a:rPr>
              <a:t> initiative?</a:t>
            </a:r>
          </a:p>
          <a:p>
            <a:pPr>
              <a:lnSpc>
                <a:spcPts val="5880"/>
              </a:lnSpc>
            </a:pPr>
            <a:endParaRPr lang="en-US" sz="4200" dirty="0">
              <a:solidFill>
                <a:srgbClr val="000000"/>
              </a:solidFill>
              <a:latin typeface="ITC Avant Garde Gothic 2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2 Bold"/>
              </a:rPr>
              <a:t>Why is community service important?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2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2 Bold"/>
              </a:rPr>
              <a:t>What impact can your participation in </a:t>
            </a:r>
            <a:r>
              <a:rPr lang="en-US" sz="4500" dirty="0">
                <a:solidFill>
                  <a:srgbClr val="000000"/>
                </a:solidFill>
                <a:latin typeface="ITC Avant Garde Gothic 2 Bold Italics"/>
              </a:rPr>
              <a:t>Realize the Dream </a:t>
            </a:r>
            <a:r>
              <a:rPr lang="en-US" sz="4500" dirty="0">
                <a:solidFill>
                  <a:srgbClr val="000000"/>
                </a:solidFill>
                <a:latin typeface="ITC Avant Garde Gothic 2 Bold"/>
              </a:rPr>
              <a:t>have on your local, national or global communities?</a:t>
            </a:r>
          </a:p>
          <a:p>
            <a:pPr>
              <a:lnSpc>
                <a:spcPts val="7279"/>
              </a:lnSpc>
            </a:pPr>
            <a:endParaRPr lang="en-US" sz="4500" dirty="0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84966" y="0"/>
            <a:ext cx="5403034" cy="10287000"/>
          </a:xfrm>
          <a:custGeom>
            <a:avLst/>
            <a:gdLst/>
            <a:ahLst/>
            <a:cxnLst/>
            <a:rect l="l" t="t" r="r" b="b"/>
            <a:pathLst>
              <a:path w="5403034" h="10287000">
                <a:moveTo>
                  <a:pt x="0" y="0"/>
                </a:moveTo>
                <a:lnTo>
                  <a:pt x="5403034" y="0"/>
                </a:lnTo>
                <a:lnTo>
                  <a:pt x="540303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12948732" y="0"/>
            <a:ext cx="5403034" cy="10287000"/>
            <a:chOff x="0" y="0"/>
            <a:chExt cx="1423021" cy="2709333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23021" cy="2709333"/>
            </a:xfrm>
            <a:custGeom>
              <a:avLst/>
              <a:gdLst/>
              <a:ahLst/>
              <a:cxnLst/>
              <a:rect l="l" t="t" r="r" b="b"/>
              <a:pathLst>
                <a:path w="1423021" h="2709333">
                  <a:moveTo>
                    <a:pt x="0" y="0"/>
                  </a:moveTo>
                  <a:lnTo>
                    <a:pt x="1423021" y="0"/>
                  </a:lnTo>
                  <a:lnTo>
                    <a:pt x="14230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4230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12884966" y="0"/>
            <a:ext cx="452116" cy="10287000"/>
            <a:chOff x="0" y="0"/>
            <a:chExt cx="119076" cy="2709333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19076" cy="2709333"/>
            </a:xfrm>
            <a:custGeom>
              <a:avLst/>
              <a:gdLst/>
              <a:ahLst/>
              <a:cxnLst/>
              <a:rect l="l" t="t" r="r" b="b"/>
              <a:pathLst>
                <a:path w="119076" h="2709333">
                  <a:moveTo>
                    <a:pt x="0" y="0"/>
                  </a:moveTo>
                  <a:lnTo>
                    <a:pt x="119076" y="0"/>
                  </a:lnTo>
                  <a:lnTo>
                    <a:pt x="11907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1907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FC885B58-DAA0-B428-E0B0-20D54C00141E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76451" y="2563909"/>
            <a:ext cx="17122864" cy="842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6"/>
              </a:lnSpc>
            </a:pPr>
            <a:endParaRPr/>
          </a:p>
          <a:p>
            <a:pPr>
              <a:lnSpc>
                <a:spcPts val="4696"/>
              </a:lnSpc>
            </a:pPr>
            <a:endParaRPr/>
          </a:p>
          <a:p>
            <a:pPr>
              <a:lnSpc>
                <a:spcPts val="4696"/>
              </a:lnSpc>
            </a:pPr>
            <a:r>
              <a:rPr lang="en-US" sz="3354">
                <a:solidFill>
                  <a:srgbClr val="000000"/>
                </a:solidFill>
                <a:latin typeface="ITC Avant Garde Gothic 2 Bold"/>
              </a:rPr>
              <a:t>What was the impact of your community service awareness and recruitment presentation?</a:t>
            </a:r>
          </a:p>
          <a:p>
            <a:pPr>
              <a:lnSpc>
                <a:spcPts val="4696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4696"/>
              </a:lnSpc>
            </a:pPr>
            <a:r>
              <a:rPr lang="en-US" sz="3354">
                <a:solidFill>
                  <a:srgbClr val="000000"/>
                </a:solidFill>
                <a:latin typeface="ITC Avant Garde Gothic 2 Bold"/>
              </a:rPr>
              <a:t>Was the presentation an impactful experience to those who attended?</a:t>
            </a:r>
          </a:p>
          <a:p>
            <a:pPr>
              <a:lnSpc>
                <a:spcPts val="4696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4696"/>
              </a:lnSpc>
            </a:pPr>
            <a:r>
              <a:rPr lang="en-US" sz="3354">
                <a:solidFill>
                  <a:srgbClr val="000000"/>
                </a:solidFill>
                <a:latin typeface="ITC Avant Garde Gothic 2 Bold"/>
              </a:rPr>
              <a:t>Were they more likely to volunteer their time and skills to the suggested organization?</a:t>
            </a:r>
          </a:p>
          <a:p>
            <a:pPr>
              <a:lnSpc>
                <a:spcPts val="4696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4696"/>
              </a:lnSpc>
            </a:pPr>
            <a:r>
              <a:rPr lang="en-US" sz="3354">
                <a:solidFill>
                  <a:srgbClr val="000000"/>
                </a:solidFill>
                <a:latin typeface="ITC Avant Garde Gothic 2 Bold"/>
              </a:rPr>
              <a:t>Are there other actions that you can participate in?</a:t>
            </a:r>
          </a:p>
          <a:p>
            <a:pPr>
              <a:lnSpc>
                <a:spcPts val="4696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5170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5170"/>
              </a:lnSpc>
            </a:pPr>
            <a:endParaRPr lang="en-US" sz="3354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-728345" y="2506759"/>
            <a:ext cx="8512780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700086"/>
                </a:solidFill>
                <a:latin typeface="ITC Avant Garde Gothic 2 Bold"/>
              </a:rPr>
              <a:t>DISCUSS AND SHARE: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20476" y="537829"/>
            <a:ext cx="12539220" cy="175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73"/>
              </a:lnSpc>
            </a:pPr>
            <a:r>
              <a:rPr lang="en-US" sz="6710" dirty="0">
                <a:solidFill>
                  <a:srgbClr val="02AC8B"/>
                </a:solidFill>
                <a:latin typeface="ITC Avant Garde Gothic 2 Bold"/>
              </a:rPr>
              <a:t>ACTION PLANNING REFLECTION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>
            <a:extLst>
              <a:ext uri="{FF2B5EF4-FFF2-40B4-BE49-F238E27FC236}">
                <a16:creationId xmlns:a16="http://schemas.microsoft.com/office/drawing/2014/main" id="{DB11886B-953B-B788-2697-3FC065396728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368895" y="6488348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6" y="0"/>
                </a:lnTo>
                <a:lnTo>
                  <a:pt x="4789286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97637" y="6488348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7" y="0"/>
                </a:lnTo>
                <a:lnTo>
                  <a:pt x="4789287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8895" y="8091529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6" y="0"/>
                </a:lnTo>
                <a:lnTo>
                  <a:pt x="4789286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297637" y="8091529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7" y="0"/>
                </a:lnTo>
                <a:lnTo>
                  <a:pt x="4789287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92524" y="171987"/>
            <a:ext cx="7967706" cy="9943027"/>
          </a:xfrm>
          <a:custGeom>
            <a:avLst/>
            <a:gdLst/>
            <a:ahLst/>
            <a:cxnLst/>
            <a:rect l="l" t="t" r="r" b="b"/>
            <a:pathLst>
              <a:path w="7967706" h="9943027">
                <a:moveTo>
                  <a:pt x="0" y="0"/>
                </a:moveTo>
                <a:lnTo>
                  <a:pt x="7967707" y="0"/>
                </a:lnTo>
                <a:lnTo>
                  <a:pt x="7967707" y="9943026"/>
                </a:lnTo>
                <a:lnTo>
                  <a:pt x="0" y="9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68" t="-2050" r="-1771" b="-22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031" y="2016043"/>
            <a:ext cx="10268726" cy="4005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ITC Avant Garde Gothic 2 Bold"/>
              </a:rPr>
              <a:t>Think about how you can continue to contribute to the Realize the Dream initiative.  </a:t>
            </a: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ITC Avant Garde Gothic 2 Bold"/>
              </a:rPr>
              <a:t>What are some ways or organizations where you can volunteer?</a:t>
            </a: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ITC Avant Garde Gothic 2 Bold"/>
              </a:rPr>
              <a:t>Use Blackline master 4 to help you organize your actions.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0722" y="6602941"/>
            <a:ext cx="4080556" cy="1146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6"/>
              </a:lnSpc>
            </a:pPr>
            <a:r>
              <a:rPr lang="en-US" sz="2111">
                <a:solidFill>
                  <a:srgbClr val="700086"/>
                </a:solidFill>
                <a:latin typeface="ITC Avant Garde Gothic 2 Bold"/>
              </a:rPr>
              <a:t>Contact the organization to schedule a time and place to volunteer.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47318" y="6807705"/>
            <a:ext cx="4984211" cy="77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4"/>
              </a:lnSpc>
              <a:spcBef>
                <a:spcPct val="0"/>
              </a:spcBef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Record thoughts of students throughout the activity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47318" y="8448854"/>
            <a:ext cx="4080556" cy="77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6"/>
              </a:lnSpc>
            </a:pPr>
            <a:r>
              <a:rPr lang="en-US" sz="2111">
                <a:solidFill>
                  <a:srgbClr val="700086"/>
                </a:solidFill>
                <a:latin typeface="ITC Avant Garde Gothic 2 Bold"/>
              </a:rPr>
              <a:t>Take pictures documenting the activity.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0722" y="8448854"/>
            <a:ext cx="4984211" cy="77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4"/>
              </a:lnSpc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Make a schedule of time to </a:t>
            </a:r>
          </a:p>
          <a:p>
            <a:pPr>
              <a:lnSpc>
                <a:spcPts val="2954"/>
              </a:lnSpc>
              <a:spcBef>
                <a:spcPct val="0"/>
              </a:spcBef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work on the activity.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8010" y="613807"/>
            <a:ext cx="11853251" cy="92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36"/>
              </a:lnSpc>
            </a:pPr>
            <a:r>
              <a:rPr lang="en-US" sz="6343">
                <a:solidFill>
                  <a:srgbClr val="02AC8B"/>
                </a:solidFill>
                <a:latin typeface="ITC Avant Garde Gothic 2 Bold"/>
              </a:rPr>
              <a:t>EXTENSION ACTIVITY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B01F1777-B231-14FD-CA38-676242D5C22E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US" sz="1899" dirty="0">
                <a:solidFill>
                  <a:srgbClr val="000000"/>
                </a:solidFill>
                <a:latin typeface="Canva Sans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4884" y="3590455"/>
            <a:ext cx="17858232" cy="6696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Report your hours of community service to your teacher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Create a presentation with video and pictures to show the world your impact with </a:t>
            </a:r>
            <a:r>
              <a:rPr lang="en-US" sz="3000">
                <a:solidFill>
                  <a:srgbClr val="000000"/>
                </a:solidFill>
                <a:latin typeface="ITC Avant Garde Gothic 2 Bold Italics"/>
              </a:rPr>
              <a:t>Realize the Dream</a:t>
            </a: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 initiative. Include tips and tricks to help others be responsible users with social media.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Post the link of your presentation on social media using the hashtag #RealizetheDream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See if the presentation can be displayed in the library or at an assembly to raise further awareness about the action and the issue.</a:t>
            </a:r>
          </a:p>
          <a:p>
            <a:pPr>
              <a:lnSpc>
                <a:spcPts val="1214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3793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4007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14884" y="2401397"/>
            <a:ext cx="13727729" cy="79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4200">
                <a:solidFill>
                  <a:srgbClr val="700086"/>
                </a:solidFill>
                <a:latin typeface="ITC Avant Garde Gothic 2 Bold"/>
              </a:rPr>
              <a:t>Once you complete an act of service 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219200" y="981071"/>
            <a:ext cx="11475195" cy="895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0"/>
              </a:lnSpc>
            </a:pPr>
            <a:r>
              <a:rPr lang="en-US" sz="6141" dirty="0">
                <a:solidFill>
                  <a:srgbClr val="02AC8B"/>
                </a:solidFill>
                <a:latin typeface="ITC Avant Garde Gothic 2 Bold"/>
              </a:rPr>
              <a:t>REPORT AND CELEBRATE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304722"/>
            <a:chOff x="0" y="0"/>
            <a:chExt cx="4816593" cy="2714001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714001"/>
            </a:xfrm>
            <a:custGeom>
              <a:avLst/>
              <a:gdLst/>
              <a:ahLst/>
              <a:cxnLst/>
              <a:rect l="l" t="t" r="r" b="b"/>
              <a:pathLst>
                <a:path w="4816592" h="2714001">
                  <a:moveTo>
                    <a:pt x="0" y="0"/>
                  </a:moveTo>
                  <a:lnTo>
                    <a:pt x="4816592" y="0"/>
                  </a:lnTo>
                  <a:lnTo>
                    <a:pt x="4816592" y="2714001"/>
                  </a:lnTo>
                  <a:lnTo>
                    <a:pt x="0" y="271400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40500"/>
                  </a:srgbClr>
                </a:gs>
                <a:gs pos="100000">
                  <a:srgbClr val="FFFBFB">
                    <a:alpha val="55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816593" cy="2752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1264" y="8287511"/>
            <a:ext cx="6271581" cy="1941577"/>
          </a:xfrm>
          <a:custGeom>
            <a:avLst/>
            <a:gdLst/>
            <a:ahLst/>
            <a:cxnLst/>
            <a:rect l="l" t="t" r="r" b="b"/>
            <a:pathLst>
              <a:path w="6271581" h="1941577">
                <a:moveTo>
                  <a:pt x="0" y="0"/>
                </a:moveTo>
                <a:lnTo>
                  <a:pt x="6271582" y="0"/>
                </a:lnTo>
                <a:lnTo>
                  <a:pt x="6271582" y="1941578"/>
                </a:lnTo>
                <a:lnTo>
                  <a:pt x="0" y="1941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23532" y="8454758"/>
            <a:ext cx="2540275" cy="1607085"/>
          </a:xfrm>
          <a:custGeom>
            <a:avLst/>
            <a:gdLst/>
            <a:ahLst/>
            <a:cxnLst/>
            <a:rect l="l" t="t" r="r" b="b"/>
            <a:pathLst>
              <a:path w="2540275" h="1607085">
                <a:moveTo>
                  <a:pt x="0" y="0"/>
                </a:moveTo>
                <a:lnTo>
                  <a:pt x="2540275" y="0"/>
                </a:lnTo>
                <a:lnTo>
                  <a:pt x="2540275" y="1607084"/>
                </a:lnTo>
                <a:lnTo>
                  <a:pt x="0" y="1607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52396" y="6308456"/>
            <a:ext cx="3928518" cy="3753387"/>
          </a:xfrm>
          <a:custGeom>
            <a:avLst/>
            <a:gdLst/>
            <a:ahLst/>
            <a:cxnLst/>
            <a:rect l="l" t="t" r="r" b="b"/>
            <a:pathLst>
              <a:path w="3928518" h="3753387">
                <a:moveTo>
                  <a:pt x="0" y="0"/>
                </a:moveTo>
                <a:lnTo>
                  <a:pt x="3928518" y="0"/>
                </a:lnTo>
                <a:lnTo>
                  <a:pt x="3928518" y="3753386"/>
                </a:lnTo>
                <a:lnTo>
                  <a:pt x="0" y="3753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3368" y="4710655"/>
            <a:ext cx="2116989" cy="2022615"/>
          </a:xfrm>
          <a:custGeom>
            <a:avLst/>
            <a:gdLst/>
            <a:ahLst/>
            <a:cxnLst/>
            <a:rect l="l" t="t" r="r" b="b"/>
            <a:pathLst>
              <a:path w="2116989" h="2022615">
                <a:moveTo>
                  <a:pt x="0" y="0"/>
                </a:moveTo>
                <a:lnTo>
                  <a:pt x="2116989" y="0"/>
                </a:lnTo>
                <a:lnTo>
                  <a:pt x="2116989" y="2022615"/>
                </a:lnTo>
                <a:lnTo>
                  <a:pt x="0" y="2022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76626" y="6733270"/>
            <a:ext cx="1647523" cy="1574078"/>
          </a:xfrm>
          <a:custGeom>
            <a:avLst/>
            <a:gdLst/>
            <a:ahLst/>
            <a:cxnLst/>
            <a:rect l="l" t="t" r="r" b="b"/>
            <a:pathLst>
              <a:path w="1647523" h="1574078">
                <a:moveTo>
                  <a:pt x="0" y="0"/>
                </a:moveTo>
                <a:lnTo>
                  <a:pt x="1647524" y="0"/>
                </a:lnTo>
                <a:lnTo>
                  <a:pt x="1647524" y="1574078"/>
                </a:lnTo>
                <a:lnTo>
                  <a:pt x="0" y="15740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16801" y="5057144"/>
            <a:ext cx="10193834" cy="24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>
                <a:solidFill>
                  <a:srgbClr val="E7A6FF"/>
                </a:solidFill>
                <a:latin typeface="ITC Avant Garde Gothic 1 Bold"/>
              </a:rPr>
              <a:t>Thank you!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978256" y="-70985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7036" y="3340149"/>
            <a:ext cx="4124221" cy="4814205"/>
          </a:xfrm>
          <a:custGeom>
            <a:avLst/>
            <a:gdLst/>
            <a:ahLst/>
            <a:cxnLst/>
            <a:rect l="l" t="t" r="r" b="b"/>
            <a:pathLst>
              <a:path w="4124221" h="4814205">
                <a:moveTo>
                  <a:pt x="0" y="0"/>
                </a:moveTo>
                <a:lnTo>
                  <a:pt x="4124221" y="0"/>
                </a:lnTo>
                <a:lnTo>
                  <a:pt x="4124221" y="4814205"/>
                </a:lnTo>
                <a:lnTo>
                  <a:pt x="0" y="4814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6" t="-1619" r="-319317" b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25053" y="3340149"/>
            <a:ext cx="4061495" cy="4798523"/>
          </a:xfrm>
          <a:custGeom>
            <a:avLst/>
            <a:gdLst/>
            <a:ahLst/>
            <a:cxnLst/>
            <a:rect l="l" t="t" r="r" b="b"/>
            <a:pathLst>
              <a:path w="4061495" h="4798523">
                <a:moveTo>
                  <a:pt x="0" y="0"/>
                </a:moveTo>
                <a:lnTo>
                  <a:pt x="4061495" y="0"/>
                </a:lnTo>
                <a:lnTo>
                  <a:pt x="4061495" y="4798523"/>
                </a:lnTo>
                <a:lnTo>
                  <a:pt x="0" y="4798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918" t="-1624" r="-217576" b="-121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00898" y="3335734"/>
            <a:ext cx="3920362" cy="4802938"/>
          </a:xfrm>
          <a:custGeom>
            <a:avLst/>
            <a:gdLst/>
            <a:ahLst/>
            <a:cxnLst/>
            <a:rect l="l" t="t" r="r" b="b"/>
            <a:pathLst>
              <a:path w="3920362" h="4802938">
                <a:moveTo>
                  <a:pt x="0" y="0"/>
                </a:moveTo>
                <a:lnTo>
                  <a:pt x="3920362" y="0"/>
                </a:lnTo>
                <a:lnTo>
                  <a:pt x="3920362" y="4802938"/>
                </a:lnTo>
                <a:lnTo>
                  <a:pt x="0" y="48029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4275" t="-1623" r="-118609" b="-112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835610" y="3320053"/>
            <a:ext cx="4265354" cy="4818619"/>
          </a:xfrm>
          <a:custGeom>
            <a:avLst/>
            <a:gdLst/>
            <a:ahLst/>
            <a:cxnLst/>
            <a:rect l="l" t="t" r="r" b="b"/>
            <a:pathLst>
              <a:path w="4265354" h="4818619">
                <a:moveTo>
                  <a:pt x="0" y="0"/>
                </a:moveTo>
                <a:lnTo>
                  <a:pt x="4265354" y="0"/>
                </a:lnTo>
                <a:lnTo>
                  <a:pt x="4265354" y="4818619"/>
                </a:lnTo>
                <a:lnTo>
                  <a:pt x="0" y="4818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4665" t="-1617" r="-2398" b="-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12975" y="8138672"/>
            <a:ext cx="1852496" cy="1769913"/>
          </a:xfrm>
          <a:custGeom>
            <a:avLst/>
            <a:gdLst/>
            <a:ahLst/>
            <a:cxnLst/>
            <a:rect l="l" t="t" r="r" b="b"/>
            <a:pathLst>
              <a:path w="1852496" h="1769913">
                <a:moveTo>
                  <a:pt x="0" y="0"/>
                </a:moveTo>
                <a:lnTo>
                  <a:pt x="1852496" y="0"/>
                </a:lnTo>
                <a:lnTo>
                  <a:pt x="1852496" y="1769913"/>
                </a:lnTo>
                <a:lnTo>
                  <a:pt x="0" y="176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014753" y="7711875"/>
            <a:ext cx="926248" cy="884956"/>
          </a:xfrm>
          <a:custGeom>
            <a:avLst/>
            <a:gdLst/>
            <a:ahLst/>
            <a:cxnLst/>
            <a:rect l="l" t="t" r="r" b="b"/>
            <a:pathLst>
              <a:path w="926248" h="884956">
                <a:moveTo>
                  <a:pt x="0" y="0"/>
                </a:moveTo>
                <a:lnTo>
                  <a:pt x="926248" y="0"/>
                </a:lnTo>
                <a:lnTo>
                  <a:pt x="926248" y="884957"/>
                </a:lnTo>
                <a:lnTo>
                  <a:pt x="0" y="884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40811" y="1319348"/>
            <a:ext cx="17110364" cy="1098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 dirty="0">
                <a:solidFill>
                  <a:srgbClr val="740F83"/>
                </a:solidFill>
                <a:latin typeface="ITC Avant Garde Gothic 1 Bold"/>
              </a:rPr>
              <a:t>THE FOUR STEPS OF SERVICE LEARNING: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697076"/>
            <a:ext cx="16200498" cy="7296771"/>
          </a:xfrm>
          <a:custGeom>
            <a:avLst/>
            <a:gdLst/>
            <a:ahLst/>
            <a:cxnLst/>
            <a:rect l="l" t="t" r="r" b="b"/>
            <a:pathLst>
              <a:path w="16200498" h="7296771">
                <a:moveTo>
                  <a:pt x="0" y="0"/>
                </a:moveTo>
                <a:lnTo>
                  <a:pt x="16200498" y="0"/>
                </a:lnTo>
                <a:lnTo>
                  <a:pt x="16200498" y="7296771"/>
                </a:lnTo>
                <a:lnTo>
                  <a:pt x="0" y="7296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2811" y="174640"/>
            <a:ext cx="7289389" cy="85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6"/>
              </a:rPr>
              <a:t>Be Selfish, Volunteer!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pic>
        <p:nvPicPr>
          <p:cNvPr id="7" name="Online Media 6" title="Be Selfish. Volunteer! | Kevin White | TEDxColoradoSprings">
            <a:hlinkClick r:id="" action="ppaction://media"/>
            <a:extLst>
              <a:ext uri="{FF2B5EF4-FFF2-40B4-BE49-F238E27FC236}">
                <a16:creationId xmlns:a16="http://schemas.microsoft.com/office/drawing/2014/main" id="{E69E9EC3-F91D-0722-5C9A-6AA7266656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132232" y="1059062"/>
            <a:ext cx="16023536" cy="9053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C7CD40-C4AE-2B75-C993-7EA9C7538E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826761" y="26859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D58AE504-7B71-6620-2266-188AAA145C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9517212" y="7414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0602" y="1733501"/>
            <a:ext cx="18117398" cy="861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740F83"/>
                </a:solidFill>
                <a:latin typeface="ITC Avant Garde Gothic 2 Bold"/>
              </a:rPr>
              <a:t>Discuss and write the answers to these questions:</a:t>
            </a:r>
          </a:p>
          <a:p>
            <a:pPr>
              <a:lnSpc>
                <a:spcPts val="2940"/>
              </a:lnSpc>
            </a:pPr>
            <a:endParaRPr lang="en-US" sz="3200">
              <a:solidFill>
                <a:srgbClr val="740F83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should volunteering be a selfish deed? Why is a selfish volunteer better?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makes an effective volunteer?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is it important to effectively allocate time and talent when engaging in community service?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should each person who volunteers align to the mission of the organization?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is intrinsic motivation vs. external motivation? Give examples of each.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How does intrinsic motivation improve the community service experience for the organization and the individual?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is there widespread decline in community service?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are the benefits of community service?</a:t>
            </a:r>
          </a:p>
          <a:p>
            <a:pPr>
              <a:lnSpc>
                <a:spcPts val="6020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6394325" y="6554676"/>
            <a:ext cx="1893676" cy="3571856"/>
          </a:xfrm>
          <a:custGeom>
            <a:avLst/>
            <a:gdLst/>
            <a:ahLst/>
            <a:cxnLst/>
            <a:rect l="l" t="t" r="r" b="b"/>
            <a:pathLst>
              <a:path w="3558461" h="3571856">
                <a:moveTo>
                  <a:pt x="0" y="0"/>
                </a:moveTo>
                <a:lnTo>
                  <a:pt x="3558462" y="0"/>
                </a:lnTo>
                <a:lnTo>
                  <a:pt x="3558462" y="3571855"/>
                </a:lnTo>
                <a:lnTo>
                  <a:pt x="0" y="35718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" r="-879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03705" y="338656"/>
            <a:ext cx="7283095" cy="1236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 dirty="0">
                <a:solidFill>
                  <a:srgbClr val="02AC8B"/>
                </a:solidFill>
                <a:latin typeface="ITC Avant Garde Gothic 2 Bold"/>
              </a:rPr>
              <a:t>GROUP WORK: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80097"/>
            <a:ext cx="8190655" cy="823673"/>
          </a:xfrm>
          <a:custGeom>
            <a:avLst/>
            <a:gdLst/>
            <a:ahLst/>
            <a:cxnLst/>
            <a:rect l="l" t="t" r="r" b="b"/>
            <a:pathLst>
              <a:path w="8190655" h="823673">
                <a:moveTo>
                  <a:pt x="0" y="0"/>
                </a:moveTo>
                <a:lnTo>
                  <a:pt x="8190655" y="0"/>
                </a:lnTo>
                <a:lnTo>
                  <a:pt x="8190655" y="823673"/>
                </a:lnTo>
                <a:lnTo>
                  <a:pt x="0" y="823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48" r="-16155" b="-13001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144000" y="3103770"/>
            <a:ext cx="9144000" cy="7058726"/>
          </a:xfrm>
          <a:custGeom>
            <a:avLst/>
            <a:gdLst/>
            <a:ahLst/>
            <a:cxnLst/>
            <a:rect l="l" t="t" r="r" b="b"/>
            <a:pathLst>
              <a:path w="9474306" h="7058726">
                <a:moveTo>
                  <a:pt x="0" y="0"/>
                </a:moveTo>
                <a:lnTo>
                  <a:pt x="9474306" y="0"/>
                </a:lnTo>
                <a:lnTo>
                  <a:pt x="9474306" y="7058726"/>
                </a:lnTo>
                <a:lnTo>
                  <a:pt x="0" y="7058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28" t="-88812" r="-17647" b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620534" y="8226542"/>
            <a:ext cx="212601" cy="348580"/>
            <a:chOff x="0" y="0"/>
            <a:chExt cx="55994" cy="918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994" cy="91807"/>
            </a:xfrm>
            <a:custGeom>
              <a:avLst/>
              <a:gdLst/>
              <a:ahLst/>
              <a:cxnLst/>
              <a:rect l="l" t="t" r="r" b="b"/>
              <a:pathLst>
                <a:path w="55994" h="91807">
                  <a:moveTo>
                    <a:pt x="0" y="0"/>
                  </a:moveTo>
                  <a:lnTo>
                    <a:pt x="55994" y="0"/>
                  </a:lnTo>
                  <a:lnTo>
                    <a:pt x="55994" y="91807"/>
                  </a:lnTo>
                  <a:lnTo>
                    <a:pt x="0" y="91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5994" cy="12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0" y="3256243"/>
            <a:ext cx="9144000" cy="5441449"/>
          </a:xfrm>
          <a:custGeom>
            <a:avLst/>
            <a:gdLst/>
            <a:ahLst/>
            <a:cxnLst/>
            <a:rect l="l" t="t" r="r" b="b"/>
            <a:pathLst>
              <a:path w="9144000" h="5441449">
                <a:moveTo>
                  <a:pt x="0" y="0"/>
                </a:moveTo>
                <a:lnTo>
                  <a:pt x="9144000" y="0"/>
                </a:lnTo>
                <a:lnTo>
                  <a:pt x="9144000" y="5441449"/>
                </a:lnTo>
                <a:lnTo>
                  <a:pt x="0" y="5441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6" b="-99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514600" y="1266655"/>
            <a:ext cx="13003378" cy="645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3200" dirty="0">
                <a:solidFill>
                  <a:srgbClr val="740F83"/>
                </a:solidFill>
                <a:latin typeface="ITC Avant Garde Gothic 2 Bold"/>
              </a:rPr>
              <a:t>Select a milestone from the list</a:t>
            </a:r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A1E4C40E-DC02-7318-A573-DF6673A40352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09160" y="340030"/>
            <a:ext cx="8001000" cy="1236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 dirty="0">
                <a:solidFill>
                  <a:srgbClr val="02AC8B"/>
                </a:solidFill>
                <a:latin typeface="ITC Avant Garde Gothic 2 Bold"/>
              </a:rPr>
              <a:t>PARTNER WORK: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0243820B-E57B-26C4-4D3D-3218BAFF4AF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A73558D-4A16-83C7-52D7-D3E1ABBAC0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885E1654-639E-CE25-EC50-70917515660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C9E2DBC2-8144-F4D1-973F-1B2B519099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B0BCEB8A-AD5B-52B4-208B-4E09D1689E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30450" y="106248"/>
            <a:ext cx="8063147" cy="10074504"/>
          </a:xfrm>
          <a:custGeom>
            <a:avLst/>
            <a:gdLst/>
            <a:ahLst/>
            <a:cxnLst/>
            <a:rect l="l" t="t" r="r" b="b"/>
            <a:pathLst>
              <a:path w="8063147" h="10074504">
                <a:moveTo>
                  <a:pt x="0" y="0"/>
                </a:moveTo>
                <a:lnTo>
                  <a:pt x="8063147" y="0"/>
                </a:lnTo>
                <a:lnTo>
                  <a:pt x="8063147" y="10074504"/>
                </a:lnTo>
                <a:lnTo>
                  <a:pt x="0" y="10074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0" t="-2109" r="-170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819873" y="1566576"/>
            <a:ext cx="17349719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9"/>
              </a:lnSpc>
            </a:pPr>
            <a:r>
              <a:rPr lang="en-US" sz="2899">
                <a:solidFill>
                  <a:srgbClr val="740F83"/>
                </a:solidFill>
                <a:latin typeface="ITC Avant Garde Gothic 2 Bold"/>
              </a:rPr>
              <a:t>Answer as many questions as you can.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E3C991AD-7056-5B1F-9DE6-135D061A4A1B}"/>
              </a:ext>
            </a:extLst>
          </p:cNvPr>
          <p:cNvSpPr/>
          <p:nvPr/>
        </p:nvSpPr>
        <p:spPr>
          <a:xfrm>
            <a:off x="0" y="-1"/>
            <a:ext cx="1819873" cy="1680877"/>
          </a:xfrm>
          <a:custGeom>
            <a:avLst/>
            <a:gdLst/>
            <a:ahLst/>
            <a:cxnLst/>
            <a:rect l="l" t="t" r="r" b="b"/>
            <a:pathLst>
              <a:path w="2211529" h="2112940">
                <a:moveTo>
                  <a:pt x="0" y="0"/>
                </a:moveTo>
                <a:lnTo>
                  <a:pt x="2211529" y="0"/>
                </a:lnTo>
                <a:lnTo>
                  <a:pt x="2211529" y="2112939"/>
                </a:lnTo>
                <a:lnTo>
                  <a:pt x="0" y="2112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522" t="-25704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219200" y="338656"/>
            <a:ext cx="7924800" cy="1236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 dirty="0">
                <a:solidFill>
                  <a:srgbClr val="02AC8B"/>
                </a:solidFill>
                <a:latin typeface="ITC Avant Garde Gothic 2 Bold"/>
              </a:rPr>
              <a:t>PARTNER WORK: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1321</Words>
  <Application>Microsoft Office PowerPoint</Application>
  <PresentationFormat>Custom</PresentationFormat>
  <Paragraphs>226</Paragraphs>
  <Slides>36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 Realize the Dream 7-8</dc:title>
  <dc:creator>Sarah Mathay-Zurbuchen</dc:creator>
  <cp:lastModifiedBy>Sarah Mathay-Zurbuchen</cp:lastModifiedBy>
  <cp:revision>8</cp:revision>
  <dcterms:created xsi:type="dcterms:W3CDTF">2006-08-16T00:00:00Z</dcterms:created>
  <dcterms:modified xsi:type="dcterms:W3CDTF">2026-08-05T19:34:01Z</dcterms:modified>
  <dc:identifier>DAGCIzGQ5VY</dc:identifier>
</cp:coreProperties>
</file>