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sldIdLst>
    <p:sldId id="256" r:id="rId3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90" d="100"/>
          <a:sy n="90" d="100"/>
        </p:scale>
        <p:origin x="28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394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119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09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06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825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577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47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861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91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276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01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21E11-A87F-47EE-81F9-C1F334DAB3A6}" type="datetimeFigureOut">
              <a:rPr lang="de-DE" smtClean="0"/>
              <a:t>06.03.2024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83364-ABB6-4299-ABA5-8CFE277F728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75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C3B7451-2460-4FAE-9DA4-5C541C099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697" t="16579" r="-1"/>
          <a:stretch/>
        </p:blipFill>
        <p:spPr>
          <a:xfrm>
            <a:off x="1099087" y="947506"/>
            <a:ext cx="4328019" cy="1994952"/>
          </a:xfrm>
          <a:prstGeom prst="rect">
            <a:avLst/>
          </a:prstGeom>
        </p:spPr>
      </p:pic>
      <p:sp>
        <p:nvSpPr>
          <p:cNvPr id="5" name="Google Shape;812;p49">
            <a:extLst>
              <a:ext uri="{FF2B5EF4-FFF2-40B4-BE49-F238E27FC236}">
                <a16:creationId xmlns:a16="http://schemas.microsoft.com/office/drawing/2014/main" id="{BA0C1C49-7099-49D8-B5D2-FB2E54D34CBC}"/>
              </a:ext>
            </a:extLst>
          </p:cNvPr>
          <p:cNvSpPr/>
          <p:nvPr/>
        </p:nvSpPr>
        <p:spPr>
          <a:xfrm>
            <a:off x="815515" y="3176641"/>
            <a:ext cx="2192405" cy="527299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de-DE" dirty="0">
                <a:solidFill>
                  <a:srgbClr val="FFFFFF"/>
                </a:solidFill>
                <a:latin typeface="Berlin Sans FB Demi" panose="020E0802020502020306" pitchFamily="34" charset="0"/>
              </a:rPr>
              <a:t>… für den Job </a:t>
            </a:r>
            <a:endParaRPr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6" name="Google Shape;812;p49">
            <a:extLst>
              <a:ext uri="{FF2B5EF4-FFF2-40B4-BE49-F238E27FC236}">
                <a16:creationId xmlns:a16="http://schemas.microsoft.com/office/drawing/2014/main" id="{D622F31C-B79F-45E4-8823-6DEB4D7A5418}"/>
              </a:ext>
            </a:extLst>
          </p:cNvPr>
          <p:cNvSpPr/>
          <p:nvPr/>
        </p:nvSpPr>
        <p:spPr>
          <a:xfrm>
            <a:off x="769371" y="6077150"/>
            <a:ext cx="2192404" cy="527300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de-DE" dirty="0">
                <a:solidFill>
                  <a:srgbClr val="FFFFFF"/>
                </a:solidFill>
                <a:latin typeface="Berlin Sans FB Demi" panose="020E0802020502020306" pitchFamily="34" charset="0"/>
              </a:rPr>
              <a:t>… Dienstleistungen</a:t>
            </a:r>
            <a:endParaRPr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7" name="Google Shape;812;p49">
            <a:extLst>
              <a:ext uri="{FF2B5EF4-FFF2-40B4-BE49-F238E27FC236}">
                <a16:creationId xmlns:a16="http://schemas.microsoft.com/office/drawing/2014/main" id="{8F839710-550F-450A-AA07-4FFCC0DB33DF}"/>
              </a:ext>
            </a:extLst>
          </p:cNvPr>
          <p:cNvSpPr/>
          <p:nvPr/>
        </p:nvSpPr>
        <p:spPr>
          <a:xfrm>
            <a:off x="643334" y="8330045"/>
            <a:ext cx="2192404" cy="527300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>
                <a:solidFill>
                  <a:srgbClr val="FFFFFF"/>
                </a:solidFill>
                <a:latin typeface="Berlin Sans FB Demi" panose="020E0802020502020306" pitchFamily="34" charset="0"/>
              </a:rPr>
              <a:t>… besondere Situationen</a:t>
            </a:r>
            <a:endParaRPr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8" name="Google Shape;812;p49">
            <a:extLst>
              <a:ext uri="{FF2B5EF4-FFF2-40B4-BE49-F238E27FC236}">
                <a16:creationId xmlns:a16="http://schemas.microsoft.com/office/drawing/2014/main" id="{F597A701-F702-403C-9CCE-E1D554123748}"/>
              </a:ext>
            </a:extLst>
          </p:cNvPr>
          <p:cNvSpPr/>
          <p:nvPr/>
        </p:nvSpPr>
        <p:spPr>
          <a:xfrm>
            <a:off x="4012049" y="3177284"/>
            <a:ext cx="2192404" cy="527300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>
                <a:solidFill>
                  <a:srgbClr val="FFFFFF"/>
                </a:solidFill>
                <a:latin typeface="Berlin Sans FB Demi" panose="020E0802020502020306" pitchFamily="34" charset="0"/>
              </a:rPr>
              <a:t>… die eigene Vorsorge</a:t>
            </a:r>
            <a:endParaRPr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Google Shape;812;p49">
            <a:extLst>
              <a:ext uri="{FF2B5EF4-FFF2-40B4-BE49-F238E27FC236}">
                <a16:creationId xmlns:a16="http://schemas.microsoft.com/office/drawing/2014/main" id="{96E02DC1-1CC4-44CB-9CB7-BFF6F5F3900B}"/>
              </a:ext>
            </a:extLst>
          </p:cNvPr>
          <p:cNvSpPr/>
          <p:nvPr/>
        </p:nvSpPr>
        <p:spPr>
          <a:xfrm>
            <a:off x="4023379" y="6081637"/>
            <a:ext cx="2192404" cy="527300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>
                <a:solidFill>
                  <a:srgbClr val="FFFFFF"/>
                </a:solidFill>
                <a:latin typeface="Berlin Sans FB Demi" panose="020E0802020502020306" pitchFamily="34" charset="0"/>
              </a:rPr>
              <a:t>… besondere Umstände</a:t>
            </a:r>
            <a:endParaRPr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0" name="Google Shape;812;p49">
            <a:extLst>
              <a:ext uri="{FF2B5EF4-FFF2-40B4-BE49-F238E27FC236}">
                <a16:creationId xmlns:a16="http://schemas.microsoft.com/office/drawing/2014/main" id="{FF909B7F-7D6D-49A8-8BDC-85F384256B90}"/>
              </a:ext>
            </a:extLst>
          </p:cNvPr>
          <p:cNvSpPr/>
          <p:nvPr/>
        </p:nvSpPr>
        <p:spPr>
          <a:xfrm>
            <a:off x="4012049" y="8330045"/>
            <a:ext cx="2192404" cy="527300"/>
          </a:xfrm>
          <a:prstGeom prst="roundRect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de-DE" dirty="0">
                <a:solidFill>
                  <a:srgbClr val="FFFFFF"/>
                </a:solidFill>
                <a:latin typeface="Berlin Sans FB Demi" panose="020E0802020502020306" pitchFamily="34" charset="0"/>
              </a:rPr>
              <a:t>… Vermietung &amp; Verpachtung</a:t>
            </a:r>
            <a:endParaRPr dirty="0">
              <a:solidFill>
                <a:srgbClr val="FFFF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5F57E95F-B309-4E1F-8701-EC79E48B3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850" y="10751765"/>
            <a:ext cx="1474250" cy="823604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112F8C0F-DF22-4295-862C-8CB725C96572}"/>
              </a:ext>
            </a:extLst>
          </p:cNvPr>
          <p:cNvSpPr/>
          <p:nvPr/>
        </p:nvSpPr>
        <p:spPr>
          <a:xfrm>
            <a:off x="4086337" y="11585959"/>
            <a:ext cx="268153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050" b="1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Telefon: 03944/9560</a:t>
            </a:r>
            <a:endParaRPr lang="de-DE" sz="105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050" b="1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Telefax: 03944/95620</a:t>
            </a:r>
          </a:p>
          <a:p>
            <a:pPr algn="ctr"/>
            <a:r>
              <a:rPr lang="de-DE" sz="1050" b="1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E-Mail: info@alexandra-schmidt.de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01CCB5A-B4BF-4A82-8F24-257908137336}"/>
              </a:ext>
            </a:extLst>
          </p:cNvPr>
          <p:cNvSpPr txBox="1"/>
          <p:nvPr/>
        </p:nvSpPr>
        <p:spPr>
          <a:xfrm>
            <a:off x="685375" y="296632"/>
            <a:ext cx="6172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u="sng" dirty="0">
                <a:latin typeface="Berlin Sans FB Demi" panose="020E0802020502020306" pitchFamily="34" charset="0"/>
              </a:rPr>
              <a:t>Steuererklärung auf einen Blick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602B02DE-06FA-4D08-8435-C811905E90AF}"/>
              </a:ext>
            </a:extLst>
          </p:cNvPr>
          <p:cNvSpPr txBox="1"/>
          <p:nvPr/>
        </p:nvSpPr>
        <p:spPr>
          <a:xfrm>
            <a:off x="90125" y="11536340"/>
            <a:ext cx="3632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rgbClr val="CC0000"/>
                </a:solidFill>
                <a:latin typeface="Berlin Sans FB Demi" panose="020E0802020502020306" pitchFamily="34" charset="0"/>
              </a:rPr>
              <a:t>Bitte sprechen Sie uns an!</a:t>
            </a:r>
          </a:p>
        </p:txBody>
      </p:sp>
      <p:grpSp>
        <p:nvGrpSpPr>
          <p:cNvPr id="37" name="Google Shape;9435;p62">
            <a:extLst>
              <a:ext uri="{FF2B5EF4-FFF2-40B4-BE49-F238E27FC236}">
                <a16:creationId xmlns:a16="http://schemas.microsoft.com/office/drawing/2014/main" id="{E4018C8C-36B8-41D8-A2D7-9561250E655F}"/>
              </a:ext>
            </a:extLst>
          </p:cNvPr>
          <p:cNvGrpSpPr/>
          <p:nvPr/>
        </p:nvGrpSpPr>
        <p:grpSpPr>
          <a:xfrm>
            <a:off x="3507209" y="11235778"/>
            <a:ext cx="459364" cy="384310"/>
            <a:chOff x="-42430625" y="1949750"/>
            <a:chExt cx="322950" cy="315775"/>
          </a:xfrm>
          <a:solidFill>
            <a:srgbClr val="C00000"/>
          </a:solidFill>
        </p:grpSpPr>
        <p:sp>
          <p:nvSpPr>
            <p:cNvPr id="38" name="Google Shape;9436;p62">
              <a:extLst>
                <a:ext uri="{FF2B5EF4-FFF2-40B4-BE49-F238E27FC236}">
                  <a16:creationId xmlns:a16="http://schemas.microsoft.com/office/drawing/2014/main" id="{83F49D8D-4069-45CA-981F-DDD525D99CF9}"/>
                </a:ext>
              </a:extLst>
            </p:cNvPr>
            <p:cNvSpPr/>
            <p:nvPr/>
          </p:nvSpPr>
          <p:spPr>
            <a:xfrm>
              <a:off x="-423534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61" y="1639"/>
                    <a:pt x="1639" y="1293"/>
                    <a:pt x="1639" y="820"/>
                  </a:cubicBezTo>
                  <a:cubicBezTo>
                    <a:pt x="1639" y="379"/>
                    <a:pt x="1261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437;p62">
              <a:extLst>
                <a:ext uri="{FF2B5EF4-FFF2-40B4-BE49-F238E27FC236}">
                  <a16:creationId xmlns:a16="http://schemas.microsoft.com/office/drawing/2014/main" id="{E15222DF-E407-4509-84D3-7AD1B85083B1}"/>
                </a:ext>
              </a:extLst>
            </p:cNvPr>
            <p:cNvSpPr/>
            <p:nvPr/>
          </p:nvSpPr>
          <p:spPr>
            <a:xfrm>
              <a:off x="-422896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92" y="1639"/>
                    <a:pt x="1639" y="1293"/>
                    <a:pt x="1639" y="820"/>
                  </a:cubicBezTo>
                  <a:cubicBezTo>
                    <a:pt x="1639" y="379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438;p62">
              <a:extLst>
                <a:ext uri="{FF2B5EF4-FFF2-40B4-BE49-F238E27FC236}">
                  <a16:creationId xmlns:a16="http://schemas.microsoft.com/office/drawing/2014/main" id="{34AC2599-2854-415D-85CB-8758396A0F3A}"/>
                </a:ext>
              </a:extLst>
            </p:cNvPr>
            <p:cNvSpPr/>
            <p:nvPr/>
          </p:nvSpPr>
          <p:spPr>
            <a:xfrm>
              <a:off x="-42226625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19" y="1"/>
                  </a:moveTo>
                  <a:cubicBezTo>
                    <a:pt x="378" y="1"/>
                    <a:pt x="0" y="379"/>
                    <a:pt x="0" y="820"/>
                  </a:cubicBezTo>
                  <a:cubicBezTo>
                    <a:pt x="0" y="1293"/>
                    <a:pt x="378" y="1639"/>
                    <a:pt x="819" y="1639"/>
                  </a:cubicBezTo>
                  <a:cubicBezTo>
                    <a:pt x="1292" y="1639"/>
                    <a:pt x="1638" y="1293"/>
                    <a:pt x="1638" y="820"/>
                  </a:cubicBezTo>
                  <a:cubicBezTo>
                    <a:pt x="1638" y="379"/>
                    <a:pt x="1292" y="1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439;p62">
              <a:extLst>
                <a:ext uri="{FF2B5EF4-FFF2-40B4-BE49-F238E27FC236}">
                  <a16:creationId xmlns:a16="http://schemas.microsoft.com/office/drawing/2014/main" id="{F6E5CE37-8EEE-4C4B-AB36-A6D6B4C51B41}"/>
                </a:ext>
              </a:extLst>
            </p:cNvPr>
            <p:cNvSpPr/>
            <p:nvPr/>
          </p:nvSpPr>
          <p:spPr>
            <a:xfrm>
              <a:off x="-42430625" y="1949750"/>
              <a:ext cx="322950" cy="315775"/>
            </a:xfrm>
            <a:custGeom>
              <a:avLst/>
              <a:gdLst/>
              <a:ahLst/>
              <a:cxnLst/>
              <a:rect l="l" t="t" r="r" b="b"/>
              <a:pathLst>
                <a:path w="12918" h="12631" extrusionOk="0">
                  <a:moveTo>
                    <a:pt x="6427" y="757"/>
                  </a:moveTo>
                  <a:cubicBezTo>
                    <a:pt x="8790" y="757"/>
                    <a:pt x="10712" y="2017"/>
                    <a:pt x="11500" y="3655"/>
                  </a:cubicBezTo>
                  <a:cubicBezTo>
                    <a:pt x="12098" y="4821"/>
                    <a:pt x="12098" y="6081"/>
                    <a:pt x="11500" y="7215"/>
                  </a:cubicBezTo>
                  <a:cubicBezTo>
                    <a:pt x="10679" y="8857"/>
                    <a:pt x="8789" y="10067"/>
                    <a:pt x="6472" y="10067"/>
                  </a:cubicBezTo>
                  <a:cubicBezTo>
                    <a:pt x="6210" y="10067"/>
                    <a:pt x="5943" y="10051"/>
                    <a:pt x="5671" y="10019"/>
                  </a:cubicBezTo>
                  <a:cubicBezTo>
                    <a:pt x="5545" y="10019"/>
                    <a:pt x="5451" y="10051"/>
                    <a:pt x="5325" y="10145"/>
                  </a:cubicBezTo>
                  <a:lnTo>
                    <a:pt x="4285" y="11153"/>
                  </a:lnTo>
                  <a:lnTo>
                    <a:pt x="4285" y="9988"/>
                  </a:lnTo>
                  <a:cubicBezTo>
                    <a:pt x="4285" y="9830"/>
                    <a:pt x="4190" y="9673"/>
                    <a:pt x="4033" y="9578"/>
                  </a:cubicBezTo>
                  <a:cubicBezTo>
                    <a:pt x="3088" y="9200"/>
                    <a:pt x="2300" y="8602"/>
                    <a:pt x="1796" y="7908"/>
                  </a:cubicBezTo>
                  <a:cubicBezTo>
                    <a:pt x="0" y="5577"/>
                    <a:pt x="1071" y="2458"/>
                    <a:pt x="4033" y="1229"/>
                  </a:cubicBezTo>
                  <a:cubicBezTo>
                    <a:pt x="4726" y="914"/>
                    <a:pt x="5545" y="757"/>
                    <a:pt x="6427" y="757"/>
                  </a:cubicBezTo>
                  <a:close/>
                  <a:moveTo>
                    <a:pt x="6427" y="1"/>
                  </a:moveTo>
                  <a:cubicBezTo>
                    <a:pt x="2962" y="1"/>
                    <a:pt x="126" y="2427"/>
                    <a:pt x="126" y="5451"/>
                  </a:cubicBezTo>
                  <a:cubicBezTo>
                    <a:pt x="126" y="7593"/>
                    <a:pt x="1544" y="9389"/>
                    <a:pt x="3497" y="10303"/>
                  </a:cubicBezTo>
                  <a:lnTo>
                    <a:pt x="3497" y="12193"/>
                  </a:lnTo>
                  <a:cubicBezTo>
                    <a:pt x="3497" y="12319"/>
                    <a:pt x="3560" y="12477"/>
                    <a:pt x="3655" y="12540"/>
                  </a:cubicBezTo>
                  <a:cubicBezTo>
                    <a:pt x="3729" y="12599"/>
                    <a:pt x="3825" y="12631"/>
                    <a:pt x="3921" y="12631"/>
                  </a:cubicBezTo>
                  <a:cubicBezTo>
                    <a:pt x="4029" y="12631"/>
                    <a:pt x="4139" y="12591"/>
                    <a:pt x="4222" y="12508"/>
                  </a:cubicBezTo>
                  <a:lnTo>
                    <a:pt x="5829" y="10901"/>
                  </a:lnTo>
                  <a:cubicBezTo>
                    <a:pt x="6063" y="10925"/>
                    <a:pt x="6295" y="10936"/>
                    <a:pt x="6524" y="10936"/>
                  </a:cubicBezTo>
                  <a:cubicBezTo>
                    <a:pt x="9075" y="10936"/>
                    <a:pt x="11304" y="9530"/>
                    <a:pt x="12287" y="7593"/>
                  </a:cubicBezTo>
                  <a:cubicBezTo>
                    <a:pt x="12917" y="6239"/>
                    <a:pt x="12917" y="4663"/>
                    <a:pt x="12256" y="3309"/>
                  </a:cubicBezTo>
                  <a:cubicBezTo>
                    <a:pt x="11311" y="1324"/>
                    <a:pt x="9074" y="1"/>
                    <a:pt x="64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CA78542C-2438-4CE8-A446-C6774233E134}"/>
              </a:ext>
            </a:extLst>
          </p:cNvPr>
          <p:cNvGrpSpPr/>
          <p:nvPr/>
        </p:nvGrpSpPr>
        <p:grpSpPr>
          <a:xfrm>
            <a:off x="3797118" y="9068267"/>
            <a:ext cx="2593962" cy="1613099"/>
            <a:chOff x="3826520" y="8720082"/>
            <a:chExt cx="2593962" cy="1613099"/>
          </a:xfrm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5E136CAF-75DE-42B2-9315-A42248FF36FB}"/>
                </a:ext>
              </a:extLst>
            </p:cNvPr>
            <p:cNvSpPr/>
            <p:nvPr/>
          </p:nvSpPr>
          <p:spPr>
            <a:xfrm>
              <a:off x="3826520" y="8720082"/>
              <a:ext cx="2576224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Zinsaufwendungen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Geldbeschaffungskosten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Erhaltungsaufwendungen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Hausnebenkosten (Betriebskosten)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Fahrtkosten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Arbeitszimmer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119CEF81-9132-4197-808E-7A98A3FF0AF4}"/>
                </a:ext>
              </a:extLst>
            </p:cNvPr>
            <p:cNvSpPr/>
            <p:nvPr/>
          </p:nvSpPr>
          <p:spPr>
            <a:xfrm>
              <a:off x="3844257" y="8723678"/>
              <a:ext cx="2576225" cy="159590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4" name="Grafik 43" descr="Haus">
              <a:extLst>
                <a:ext uri="{FF2B5EF4-FFF2-40B4-BE49-F238E27FC236}">
                  <a16:creationId xmlns:a16="http://schemas.microsoft.com/office/drawing/2014/main" id="{9A1E1BC9-98C8-47BB-8FAB-4296E2DAA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61207" y="9623372"/>
              <a:ext cx="709809" cy="709809"/>
            </a:xfrm>
            <a:prstGeom prst="rect">
              <a:avLst/>
            </a:prstGeom>
          </p:spPr>
        </p:pic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6116D9C1-F825-4AF0-A6B1-955FA485F0D5}"/>
              </a:ext>
            </a:extLst>
          </p:cNvPr>
          <p:cNvSpPr txBox="1"/>
          <p:nvPr/>
        </p:nvSpPr>
        <p:spPr>
          <a:xfrm>
            <a:off x="229167" y="3855682"/>
            <a:ext cx="328327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Fahrten zur Arbeit (Pendlerpauschale)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Arbeitsmittel (Computer, Handy…)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Fortbildung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Studium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Reisekosten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Doppelte Haushaltsführung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Telefon &amp; Internet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Arbeitszimmer</a:t>
            </a:r>
          </a:p>
          <a:p>
            <a:pPr algn="ctr"/>
            <a:r>
              <a:rPr lang="de-DE" sz="1400" dirty="0">
                <a:latin typeface="Berlin Sans FB Demi" panose="020E0802020502020306" pitchFamily="34" charset="0"/>
              </a:rPr>
              <a:t>Beiträge</a:t>
            </a:r>
          </a:p>
          <a:p>
            <a:pPr algn="ctr"/>
            <a:endParaRPr lang="de-DE" sz="1400" dirty="0">
              <a:latin typeface="Berlin Sans FB Demi" panose="020E0802020502020306" pitchFamily="34" charset="0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DB7A006E-8387-465A-9A6C-AC6F52DD0180}"/>
              </a:ext>
            </a:extLst>
          </p:cNvPr>
          <p:cNvSpPr/>
          <p:nvPr/>
        </p:nvSpPr>
        <p:spPr>
          <a:xfrm>
            <a:off x="226977" y="3855682"/>
            <a:ext cx="3283271" cy="2040033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6" name="Grafik 45" descr="Bücher">
            <a:extLst>
              <a:ext uri="{FF2B5EF4-FFF2-40B4-BE49-F238E27FC236}">
                <a16:creationId xmlns:a16="http://schemas.microsoft.com/office/drawing/2014/main" id="{266979C2-6259-4B8F-A2F6-513A5B8C44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22956" y="4385401"/>
            <a:ext cx="625564" cy="625564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1C07759-3D38-41E6-9490-DA887DF59ECC}"/>
              </a:ext>
            </a:extLst>
          </p:cNvPr>
          <p:cNvGrpSpPr/>
          <p:nvPr/>
        </p:nvGrpSpPr>
        <p:grpSpPr>
          <a:xfrm>
            <a:off x="3676007" y="3900291"/>
            <a:ext cx="3003700" cy="1563827"/>
            <a:chOff x="3675265" y="4038663"/>
            <a:chExt cx="3003700" cy="1563827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688D1EE-0540-4A2D-A679-BBAFE17E796C}"/>
                </a:ext>
              </a:extLst>
            </p:cNvPr>
            <p:cNvSpPr/>
            <p:nvPr/>
          </p:nvSpPr>
          <p:spPr>
            <a:xfrm>
              <a:off x="3675265" y="4117077"/>
              <a:ext cx="300370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Kranken-&amp; Pflegeversicherung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Rentenversicherung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Riester-Beiträge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Weitere Personenversicherungen (Haftpflicht, Unfall…)</a:t>
              </a: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84E6A44C-BCB0-4F93-8DBB-EBC8B45B736A}"/>
                </a:ext>
              </a:extLst>
            </p:cNvPr>
            <p:cNvSpPr/>
            <p:nvPr/>
          </p:nvSpPr>
          <p:spPr>
            <a:xfrm>
              <a:off x="3759636" y="4038663"/>
              <a:ext cx="2896688" cy="156382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8" name="Grafik 47" descr="Checkliste">
              <a:extLst>
                <a:ext uri="{FF2B5EF4-FFF2-40B4-BE49-F238E27FC236}">
                  <a16:creationId xmlns:a16="http://schemas.microsoft.com/office/drawing/2014/main" id="{B25366B4-AD48-413B-85E4-F03FC6DBA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60557" y="5005481"/>
              <a:ext cx="585575" cy="585575"/>
            </a:xfrm>
            <a:prstGeom prst="rect">
              <a:avLst/>
            </a:prstGeom>
          </p:spPr>
        </p:pic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A83259D7-C8F4-4297-91C8-E937C3087011}"/>
              </a:ext>
            </a:extLst>
          </p:cNvPr>
          <p:cNvGrpSpPr/>
          <p:nvPr/>
        </p:nvGrpSpPr>
        <p:grpSpPr>
          <a:xfrm>
            <a:off x="27189" y="9052150"/>
            <a:ext cx="3429000" cy="1089997"/>
            <a:chOff x="49215" y="8798908"/>
            <a:chExt cx="3429000" cy="1089997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6D162F40-F0FE-42CF-B42A-3432B92FCBBD}"/>
                </a:ext>
              </a:extLst>
            </p:cNvPr>
            <p:cNvSpPr/>
            <p:nvPr/>
          </p:nvSpPr>
          <p:spPr>
            <a:xfrm>
              <a:off x="49215" y="8798908"/>
              <a:ext cx="3429000" cy="95410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Krankheitskosten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Bestattungskosten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Unterhalt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Behinderten-&amp; Pflegepauschbetrag</a:t>
              </a: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FE081AA1-3C8F-4C89-AD37-53C0E3B00BF5}"/>
                </a:ext>
              </a:extLst>
            </p:cNvPr>
            <p:cNvSpPr/>
            <p:nvPr/>
          </p:nvSpPr>
          <p:spPr>
            <a:xfrm>
              <a:off x="251193" y="8798908"/>
              <a:ext cx="3112931" cy="10899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0" name="Grafik 49" descr="Medizin">
              <a:extLst>
                <a:ext uri="{FF2B5EF4-FFF2-40B4-BE49-F238E27FC236}">
                  <a16:creationId xmlns:a16="http://schemas.microsoft.com/office/drawing/2014/main" id="{6629031E-BB4C-41D4-9640-225252B10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705360" y="8816807"/>
              <a:ext cx="609044" cy="609044"/>
            </a:xfrm>
            <a:prstGeom prst="rect">
              <a:avLst/>
            </a:prstGeom>
          </p:spPr>
        </p:pic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DB386056-D2AE-4C16-8808-D71431C0942D}"/>
              </a:ext>
            </a:extLst>
          </p:cNvPr>
          <p:cNvGrpSpPr/>
          <p:nvPr/>
        </p:nvGrpSpPr>
        <p:grpSpPr>
          <a:xfrm>
            <a:off x="-96964" y="6773993"/>
            <a:ext cx="3525147" cy="1130189"/>
            <a:chOff x="-96964" y="6470017"/>
            <a:chExt cx="3525147" cy="1130189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5BE76282-541A-4A2D-AD9A-E5118204A2F0}"/>
                </a:ext>
              </a:extLst>
            </p:cNvPr>
            <p:cNvSpPr/>
            <p:nvPr/>
          </p:nvSpPr>
          <p:spPr>
            <a:xfrm>
              <a:off x="-96964" y="6566567"/>
              <a:ext cx="3429000" cy="7386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Handwerker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Haushaltsnahe Dienstleistungen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(Putzen, Garten, Betreuung…)</a:t>
              </a: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E0725692-8400-407D-9F39-12AE435AD226}"/>
                </a:ext>
              </a:extLst>
            </p:cNvPr>
            <p:cNvSpPr/>
            <p:nvPr/>
          </p:nvSpPr>
          <p:spPr>
            <a:xfrm>
              <a:off x="197555" y="6470017"/>
              <a:ext cx="3172465" cy="10895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2" name="Grafik 51" descr="Bauarbeiter">
              <a:extLst>
                <a:ext uri="{FF2B5EF4-FFF2-40B4-BE49-F238E27FC236}">
                  <a16:creationId xmlns:a16="http://schemas.microsoft.com/office/drawing/2014/main" id="{0789231D-EDAF-4734-9A66-8F86C06FB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718374" y="6890397"/>
              <a:ext cx="709809" cy="709809"/>
            </a:xfrm>
            <a:prstGeom prst="rect">
              <a:avLst/>
            </a:prstGeom>
          </p:spPr>
        </p:pic>
      </p:grpSp>
      <p:grpSp>
        <p:nvGrpSpPr>
          <p:cNvPr id="57" name="Gruppieren 56">
            <a:extLst>
              <a:ext uri="{FF2B5EF4-FFF2-40B4-BE49-F238E27FC236}">
                <a16:creationId xmlns:a16="http://schemas.microsoft.com/office/drawing/2014/main" id="{714159AE-2D6B-4C66-9B68-1BECA106733D}"/>
              </a:ext>
            </a:extLst>
          </p:cNvPr>
          <p:cNvGrpSpPr/>
          <p:nvPr/>
        </p:nvGrpSpPr>
        <p:grpSpPr>
          <a:xfrm>
            <a:off x="4023379" y="6784164"/>
            <a:ext cx="2158302" cy="1340670"/>
            <a:chOff x="4000675" y="6474290"/>
            <a:chExt cx="2158302" cy="1340670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8C6793B1-8DBE-4CB2-8CC4-73F81661E5BA}"/>
                </a:ext>
              </a:extLst>
            </p:cNvPr>
            <p:cNvSpPr/>
            <p:nvPr/>
          </p:nvSpPr>
          <p:spPr>
            <a:xfrm>
              <a:off x="4174853" y="6522900"/>
              <a:ext cx="177414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Erstausbildung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Spenden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Kirchensteuer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Kinderbetreuung</a:t>
              </a:r>
            </a:p>
            <a:p>
              <a:pPr algn="ctr"/>
              <a:r>
                <a:rPr lang="de-DE" sz="1400" dirty="0">
                  <a:latin typeface="Berlin Sans FB Demi" panose="020E0802020502020306" pitchFamily="34" charset="0"/>
                </a:rPr>
                <a:t>Ehegattenunterhalt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74142D2D-3BDD-40E3-9183-C23EEFEA6141}"/>
                </a:ext>
              </a:extLst>
            </p:cNvPr>
            <p:cNvSpPr/>
            <p:nvPr/>
          </p:nvSpPr>
          <p:spPr>
            <a:xfrm>
              <a:off x="4000675" y="6474290"/>
              <a:ext cx="2134939" cy="134067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4" name="Grafik 53" descr="Lupe">
              <a:extLst>
                <a:ext uri="{FF2B5EF4-FFF2-40B4-BE49-F238E27FC236}">
                  <a16:creationId xmlns:a16="http://schemas.microsoft.com/office/drawing/2014/main" id="{512F9D74-1091-4AAE-B94A-686CC6C6E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549933" y="6696187"/>
              <a:ext cx="609044" cy="609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1580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9709534c-4f10-4c22-8772-226f5a996cd3</BSO999929>
</file>

<file path=customXml/itemProps1.xml><?xml version="1.0" encoding="utf-8"?>
<ds:datastoreItem xmlns:ds="http://schemas.openxmlformats.org/officeDocument/2006/customXml" ds:itemID="{FD9C7A46-FF6F-4329-8CB2-84448B1C98EE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107</Words>
  <Application>Microsoft Office PowerPoint</Application>
  <PresentationFormat>Breitbild</PresentationFormat>
  <Paragraphs>42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Berlin Sans FB Demi</vt:lpstr>
      <vt:lpstr>Calibri</vt:lpstr>
      <vt:lpstr>Calibri Light</vt:lpstr>
      <vt:lpstr>Tahoma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Knackstedt</dc:creator>
  <cp:lastModifiedBy>Knackstedt</cp:lastModifiedBy>
  <cp:revision>17</cp:revision>
  <cp:lastPrinted>2024-03-06T09:22:13Z</cp:lastPrinted>
  <dcterms:created xsi:type="dcterms:W3CDTF">2024-03-06T06:51:28Z</dcterms:created>
  <dcterms:modified xsi:type="dcterms:W3CDTF">2024-03-06T11:16:57Z</dcterms:modified>
</cp:coreProperties>
</file>