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4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5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notesSlides/notesSlide6.xml" ContentType="application/vnd.openxmlformats-officedocument.presentationml.notesSlid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notesSlides/notesSlide7.xml" ContentType="application/vnd.openxmlformats-officedocument.presentationml.notesSlid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3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4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45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46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7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48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49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charts/chart50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charts/chart51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notesSlides/notesSlide8.xml" ContentType="application/vnd.openxmlformats-officedocument.presentationml.notesSlide+xml"/>
  <Override PartName="/ppt/charts/chart52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charts/chart53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charts/chart54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charts/chart55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notesSlides/notesSlide9.xml" ContentType="application/vnd.openxmlformats-officedocument.presentationml.notesSlide+xml"/>
  <Override PartName="/ppt/charts/chart56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charts/chart57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charts/chart58.xml" ContentType="application/vnd.openxmlformats-officedocument.drawingml.chart+xml"/>
  <Override PartName="/ppt/charts/style58.xml" ContentType="application/vnd.ms-office.chartstyle+xml"/>
  <Override PartName="/ppt/charts/colors58.xml" ContentType="application/vnd.ms-office.chartcolorstyle+xml"/>
  <Override PartName="/ppt/charts/chart59.xml" ContentType="application/vnd.openxmlformats-officedocument.drawingml.chart+xml"/>
  <Override PartName="/ppt/charts/style59.xml" ContentType="application/vnd.ms-office.chartstyle+xml"/>
  <Override PartName="/ppt/charts/colors59.xml" ContentType="application/vnd.ms-office.chartcolorstyle+xml"/>
  <Override PartName="/ppt/notesSlides/notesSlide10.xml" ContentType="application/vnd.openxmlformats-officedocument.presentationml.notesSlide+xml"/>
  <Override PartName="/ppt/charts/chart60.xml" ContentType="application/vnd.openxmlformats-officedocument.drawingml.chart+xml"/>
  <Override PartName="/ppt/charts/style60.xml" ContentType="application/vnd.ms-office.chartstyle+xml"/>
  <Override PartName="/ppt/charts/colors60.xml" ContentType="application/vnd.ms-office.chartcolorstyle+xml"/>
  <Override PartName="/ppt/charts/chart61.xml" ContentType="application/vnd.openxmlformats-officedocument.drawingml.chart+xml"/>
  <Override PartName="/ppt/charts/style61.xml" ContentType="application/vnd.ms-office.chartstyle+xml"/>
  <Override PartName="/ppt/charts/colors61.xml" ContentType="application/vnd.ms-office.chartcolorstyle+xml"/>
  <Override PartName="/ppt/charts/chart62.xml" ContentType="application/vnd.openxmlformats-officedocument.drawingml.chart+xml"/>
  <Override PartName="/ppt/charts/style62.xml" ContentType="application/vnd.ms-office.chartstyle+xml"/>
  <Override PartName="/ppt/charts/colors62.xml" ContentType="application/vnd.ms-office.chartcolorstyle+xml"/>
  <Override PartName="/ppt/charts/chart63.xml" ContentType="application/vnd.openxmlformats-officedocument.drawingml.chart+xml"/>
  <Override PartName="/ppt/charts/style63.xml" ContentType="application/vnd.ms-office.chartstyle+xml"/>
  <Override PartName="/ppt/charts/colors63.xml" ContentType="application/vnd.ms-office.chartcolorstyle+xml"/>
  <Override PartName="/ppt/charts/chart64.xml" ContentType="application/vnd.openxmlformats-officedocument.drawingml.chart+xml"/>
  <Override PartName="/ppt/charts/style64.xml" ContentType="application/vnd.ms-office.chartstyle+xml"/>
  <Override PartName="/ppt/charts/colors64.xml" ContentType="application/vnd.ms-office.chartcolorstyle+xml"/>
  <Override PartName="/ppt/charts/chart65.xml" ContentType="application/vnd.openxmlformats-officedocument.drawingml.chart+xml"/>
  <Override PartName="/ppt/charts/style65.xml" ContentType="application/vnd.ms-office.chartstyle+xml"/>
  <Override PartName="/ppt/charts/colors65.xml" ContentType="application/vnd.ms-office.chartcolorstyle+xml"/>
  <Override PartName="/ppt/charts/chart66.xml" ContentType="application/vnd.openxmlformats-officedocument.drawingml.chart+xml"/>
  <Override PartName="/ppt/charts/style66.xml" ContentType="application/vnd.ms-office.chartstyle+xml"/>
  <Override PartName="/ppt/charts/colors66.xml" ContentType="application/vnd.ms-office.chartcolorstyle+xml"/>
  <Override PartName="/ppt/charts/chart67.xml" ContentType="application/vnd.openxmlformats-officedocument.drawingml.chart+xml"/>
  <Override PartName="/ppt/charts/style67.xml" ContentType="application/vnd.ms-office.chartstyle+xml"/>
  <Override PartName="/ppt/charts/colors67.xml" ContentType="application/vnd.ms-office.chartcolorstyle+xml"/>
  <Override PartName="/ppt/charts/chart68.xml" ContentType="application/vnd.openxmlformats-officedocument.drawingml.chart+xml"/>
  <Override PartName="/ppt/charts/style68.xml" ContentType="application/vnd.ms-office.chartstyle+xml"/>
  <Override PartName="/ppt/charts/colors68.xml" ContentType="application/vnd.ms-office.chartcolorstyle+xml"/>
  <Override PartName="/ppt/charts/chart69.xml" ContentType="application/vnd.openxmlformats-officedocument.drawingml.chart+xml"/>
  <Override PartName="/ppt/charts/style69.xml" ContentType="application/vnd.ms-office.chartstyle+xml"/>
  <Override PartName="/ppt/charts/colors69.xml" ContentType="application/vnd.ms-office.chartcolorstyle+xml"/>
  <Override PartName="/ppt/charts/chart70.xml" ContentType="application/vnd.openxmlformats-officedocument.drawingml.chart+xml"/>
  <Override PartName="/ppt/charts/style70.xml" ContentType="application/vnd.ms-office.chartstyle+xml"/>
  <Override PartName="/ppt/charts/colors70.xml" ContentType="application/vnd.ms-office.chartcolorstyle+xml"/>
  <Override PartName="/ppt/charts/chart71.xml" ContentType="application/vnd.openxmlformats-officedocument.drawingml.chart+xml"/>
  <Override PartName="/ppt/charts/style71.xml" ContentType="application/vnd.ms-office.chartstyle+xml"/>
  <Override PartName="/ppt/charts/colors71.xml" ContentType="application/vnd.ms-office.chartcolorstyle+xml"/>
  <Override PartName="/ppt/charts/chart72.xml" ContentType="application/vnd.openxmlformats-officedocument.drawingml.chart+xml"/>
  <Override PartName="/ppt/charts/style72.xml" ContentType="application/vnd.ms-office.chartstyle+xml"/>
  <Override PartName="/ppt/charts/colors72.xml" ContentType="application/vnd.ms-office.chartcolorstyle+xml"/>
  <Override PartName="/ppt/charts/chart73.xml" ContentType="application/vnd.openxmlformats-officedocument.drawingml.chart+xml"/>
  <Override PartName="/ppt/charts/style73.xml" ContentType="application/vnd.ms-office.chartstyle+xml"/>
  <Override PartName="/ppt/charts/colors73.xml" ContentType="application/vnd.ms-office.chartcolorstyle+xml"/>
  <Override PartName="/ppt/charts/chart74.xml" ContentType="application/vnd.openxmlformats-officedocument.drawingml.chart+xml"/>
  <Override PartName="/ppt/charts/style74.xml" ContentType="application/vnd.ms-office.chartstyle+xml"/>
  <Override PartName="/ppt/charts/colors74.xml" ContentType="application/vnd.ms-office.chartcolorstyle+xml"/>
  <Override PartName="/ppt/charts/chart75.xml" ContentType="application/vnd.openxmlformats-officedocument.drawingml.chart+xml"/>
  <Override PartName="/ppt/charts/style75.xml" ContentType="application/vnd.ms-office.chartstyle+xml"/>
  <Override PartName="/ppt/charts/colors75.xml" ContentType="application/vnd.ms-office.chartcolorstyle+xml"/>
  <Override PartName="/ppt/notesSlides/notesSlide11.xml" ContentType="application/vnd.openxmlformats-officedocument.presentationml.notesSlide+xml"/>
  <Override PartName="/ppt/charts/chart76.xml" ContentType="application/vnd.openxmlformats-officedocument.drawingml.chart+xml"/>
  <Override PartName="/ppt/charts/style76.xml" ContentType="application/vnd.ms-office.chartstyle+xml"/>
  <Override PartName="/ppt/charts/colors76.xml" ContentType="application/vnd.ms-office.chartcolorstyle+xml"/>
  <Override PartName="/ppt/charts/chart77.xml" ContentType="application/vnd.openxmlformats-officedocument.drawingml.chart+xml"/>
  <Override PartName="/ppt/charts/chart78.xml" ContentType="application/vnd.openxmlformats-officedocument.drawingml.chart+xml"/>
  <Override PartName="/ppt/charts/chart79.xml" ContentType="application/vnd.openxmlformats-officedocument.drawingml.chart+xml"/>
  <Override PartName="/ppt/charts/chart80.xml" ContentType="application/vnd.openxmlformats-officedocument.drawingml.chart+xml"/>
  <Override PartName="/ppt/charts/chart81.xml" ContentType="application/vnd.openxmlformats-officedocument.drawingml.chart+xml"/>
  <Override PartName="/ppt/charts/chart82.xml" ContentType="application/vnd.openxmlformats-officedocument.drawingml.chart+xml"/>
  <Override PartName="/ppt/notesSlides/notesSlide12.xml" ContentType="application/vnd.openxmlformats-officedocument.presentationml.notesSlide+xml"/>
  <Override PartName="/ppt/charts/chart83.xml" ContentType="application/vnd.openxmlformats-officedocument.drawingml.chart+xml"/>
  <Override PartName="/ppt/charts/style77.xml" ContentType="application/vnd.ms-office.chartstyle+xml"/>
  <Override PartName="/ppt/charts/colors77.xml" ContentType="application/vnd.ms-office.chartcolorstyle+xml"/>
  <Override PartName="/ppt/charts/chart84.xml" ContentType="application/vnd.openxmlformats-officedocument.drawingml.chart+xml"/>
  <Override PartName="/ppt/charts/style78.xml" ContentType="application/vnd.ms-office.chartstyle+xml"/>
  <Override PartName="/ppt/charts/colors78.xml" ContentType="application/vnd.ms-office.chartcolorstyle+xml"/>
  <Override PartName="/ppt/notesSlides/notesSlide13.xml" ContentType="application/vnd.openxmlformats-officedocument.presentationml.notesSlide+xml"/>
  <Override PartName="/ppt/charts/chart85.xml" ContentType="application/vnd.openxmlformats-officedocument.drawingml.chart+xml"/>
  <Override PartName="/ppt/charts/style79.xml" ContentType="application/vnd.ms-office.chartstyle+xml"/>
  <Override PartName="/ppt/charts/colors79.xml" ContentType="application/vnd.ms-office.chartcolorstyle+xml"/>
  <Override PartName="/ppt/charts/chart86.xml" ContentType="application/vnd.openxmlformats-officedocument.drawingml.chart+xml"/>
  <Override PartName="/ppt/charts/style80.xml" ContentType="application/vnd.ms-office.chartstyle+xml"/>
  <Override PartName="/ppt/charts/colors80.xml" ContentType="application/vnd.ms-office.chartcolorstyle+xml"/>
  <Override PartName="/ppt/charts/chart87.xml" ContentType="application/vnd.openxmlformats-officedocument.drawingml.chart+xml"/>
  <Override PartName="/ppt/charts/style81.xml" ContentType="application/vnd.ms-office.chartstyle+xml"/>
  <Override PartName="/ppt/charts/colors81.xml" ContentType="application/vnd.ms-office.chartcolorstyle+xml"/>
  <Override PartName="/ppt/charts/chart88.xml" ContentType="application/vnd.openxmlformats-officedocument.drawingml.chart+xml"/>
  <Override PartName="/ppt/charts/style82.xml" ContentType="application/vnd.ms-office.chartstyle+xml"/>
  <Override PartName="/ppt/charts/colors82.xml" ContentType="application/vnd.ms-office.chartcolorstyle+xml"/>
  <Override PartName="/ppt/charts/chart89.xml" ContentType="application/vnd.openxmlformats-officedocument.drawingml.chart+xml"/>
  <Override PartName="/ppt/charts/style83.xml" ContentType="application/vnd.ms-office.chartstyle+xml"/>
  <Override PartName="/ppt/charts/colors83.xml" ContentType="application/vnd.ms-office.chartcolorstyle+xml"/>
  <Override PartName="/ppt/charts/chart90.xml" ContentType="application/vnd.openxmlformats-officedocument.drawingml.chart+xml"/>
  <Override PartName="/ppt/charts/style84.xml" ContentType="application/vnd.ms-office.chartstyle+xml"/>
  <Override PartName="/ppt/charts/colors84.xml" ContentType="application/vnd.ms-office.chartcolorstyle+xml"/>
  <Override PartName="/ppt/charts/chart91.xml" ContentType="application/vnd.openxmlformats-officedocument.drawingml.chart+xml"/>
  <Override PartName="/ppt/charts/style85.xml" ContentType="application/vnd.ms-office.chartstyle+xml"/>
  <Override PartName="/ppt/charts/colors85.xml" ContentType="application/vnd.ms-office.chartcolorstyle+xml"/>
  <Override PartName="/ppt/charts/chart92.xml" ContentType="application/vnd.openxmlformats-officedocument.drawingml.chart+xml"/>
  <Override PartName="/ppt/charts/style86.xml" ContentType="application/vnd.ms-office.chartstyle+xml"/>
  <Override PartName="/ppt/charts/colors86.xml" ContentType="application/vnd.ms-office.chartcolorstyle+xml"/>
  <Override PartName="/ppt/notesSlides/notesSlide14.xml" ContentType="application/vnd.openxmlformats-officedocument.presentationml.notesSlide+xml"/>
  <Override PartName="/ppt/charts/chart93.xml" ContentType="application/vnd.openxmlformats-officedocument.drawingml.chart+xml"/>
  <Override PartName="/ppt/charts/style87.xml" ContentType="application/vnd.ms-office.chartstyle+xml"/>
  <Override PartName="/ppt/charts/colors87.xml" ContentType="application/vnd.ms-office.chartcolorstyle+xml"/>
  <Override PartName="/ppt/charts/chart94.xml" ContentType="application/vnd.openxmlformats-officedocument.drawingml.chart+xml"/>
  <Override PartName="/ppt/charts/style88.xml" ContentType="application/vnd.ms-office.chartstyle+xml"/>
  <Override PartName="/ppt/charts/colors88.xml" ContentType="application/vnd.ms-office.chartcolorstyle+xml"/>
  <Override PartName="/ppt/charts/chart95.xml" ContentType="application/vnd.openxmlformats-officedocument.drawingml.chart+xml"/>
  <Override PartName="/ppt/charts/style89.xml" ContentType="application/vnd.ms-office.chartstyle+xml"/>
  <Override PartName="/ppt/charts/colors89.xml" ContentType="application/vnd.ms-office.chartcolorstyle+xml"/>
  <Override PartName="/ppt/charts/chart96.xml" ContentType="application/vnd.openxmlformats-officedocument.drawingml.chart+xml"/>
  <Override PartName="/ppt/charts/style90.xml" ContentType="application/vnd.ms-office.chartstyle+xml"/>
  <Override PartName="/ppt/charts/colors90.xml" ContentType="application/vnd.ms-office.chartcolorstyle+xml"/>
  <Override PartName="/ppt/charts/chart97.xml" ContentType="application/vnd.openxmlformats-officedocument.drawingml.chart+xml"/>
  <Override PartName="/ppt/charts/style91.xml" ContentType="application/vnd.ms-office.chartstyle+xml"/>
  <Override PartName="/ppt/charts/colors91.xml" ContentType="application/vnd.ms-office.chartcolorstyle+xml"/>
  <Override PartName="/ppt/charts/chart98.xml" ContentType="application/vnd.openxmlformats-officedocument.drawingml.chart+xml"/>
  <Override PartName="/ppt/charts/style92.xml" ContentType="application/vnd.ms-office.chartstyle+xml"/>
  <Override PartName="/ppt/charts/colors92.xml" ContentType="application/vnd.ms-office.chartcolorstyle+xml"/>
  <Override PartName="/ppt/charts/chart99.xml" ContentType="application/vnd.openxmlformats-officedocument.drawingml.chart+xml"/>
  <Override PartName="/ppt/charts/style93.xml" ContentType="application/vnd.ms-office.chartstyle+xml"/>
  <Override PartName="/ppt/charts/colors93.xml" ContentType="application/vnd.ms-office.chartcolorstyle+xml"/>
  <Override PartName="/ppt/charts/chart100.xml" ContentType="application/vnd.openxmlformats-officedocument.drawingml.chart+xml"/>
  <Override PartName="/ppt/charts/style94.xml" ContentType="application/vnd.ms-office.chartstyle+xml"/>
  <Override PartName="/ppt/charts/colors94.xml" ContentType="application/vnd.ms-office.chartcolorstyle+xml"/>
  <Override PartName="/ppt/charts/chart101.xml" ContentType="application/vnd.openxmlformats-officedocument.drawingml.chart+xml"/>
  <Override PartName="/ppt/charts/style95.xml" ContentType="application/vnd.ms-office.chartstyle+xml"/>
  <Override PartName="/ppt/charts/colors95.xml" ContentType="application/vnd.ms-office.chartcolorstyle+xml"/>
  <Override PartName="/ppt/notesSlides/notesSlide15.xml" ContentType="application/vnd.openxmlformats-officedocument.presentationml.notesSlide+xml"/>
  <Override PartName="/ppt/charts/chart102.xml" ContentType="application/vnd.openxmlformats-officedocument.drawingml.chart+xml"/>
  <Override PartName="/ppt/charts/style96.xml" ContentType="application/vnd.ms-office.chartstyle+xml"/>
  <Override PartName="/ppt/charts/colors96.xml" ContentType="application/vnd.ms-office.chartcolorstyle+xml"/>
  <Override PartName="/ppt/charts/chart103.xml" ContentType="application/vnd.openxmlformats-officedocument.drawingml.chart+xml"/>
  <Override PartName="/ppt/charts/style97.xml" ContentType="application/vnd.ms-office.chartstyle+xml"/>
  <Override PartName="/ppt/charts/colors97.xml" ContentType="application/vnd.ms-office.chartcolorstyle+xml"/>
  <Override PartName="/ppt/charts/chart104.xml" ContentType="application/vnd.openxmlformats-officedocument.drawingml.chart+xml"/>
  <Override PartName="/ppt/charts/style98.xml" ContentType="application/vnd.ms-office.chartstyle+xml"/>
  <Override PartName="/ppt/charts/colors98.xml" ContentType="application/vnd.ms-office.chartcolorstyle+xml"/>
  <Override PartName="/ppt/charts/chart105.xml" ContentType="application/vnd.openxmlformats-officedocument.drawingml.chart+xml"/>
  <Override PartName="/ppt/charts/style99.xml" ContentType="application/vnd.ms-office.chartstyle+xml"/>
  <Override PartName="/ppt/charts/colors99.xml" ContentType="application/vnd.ms-office.chartcolorstyle+xml"/>
  <Override PartName="/ppt/charts/chart106.xml" ContentType="application/vnd.openxmlformats-officedocument.drawingml.chart+xml"/>
  <Override PartName="/ppt/charts/style100.xml" ContentType="application/vnd.ms-office.chartstyle+xml"/>
  <Override PartName="/ppt/charts/colors100.xml" ContentType="application/vnd.ms-office.chartcolorstyle+xml"/>
  <Override PartName="/ppt/charts/chart107.xml" ContentType="application/vnd.openxmlformats-officedocument.drawingml.chart+xml"/>
  <Override PartName="/ppt/charts/style101.xml" ContentType="application/vnd.ms-office.chartstyle+xml"/>
  <Override PartName="/ppt/charts/colors101.xml" ContentType="application/vnd.ms-office.chartcolorstyle+xml"/>
  <Override PartName="/ppt/charts/chart108.xml" ContentType="application/vnd.openxmlformats-officedocument.drawingml.chart+xml"/>
  <Override PartName="/ppt/charts/style102.xml" ContentType="application/vnd.ms-office.chartstyle+xml"/>
  <Override PartName="/ppt/charts/colors102.xml" ContentType="application/vnd.ms-office.chartcolorstyle+xml"/>
  <Override PartName="/ppt/charts/chart109.xml" ContentType="application/vnd.openxmlformats-officedocument.drawingml.chart+xml"/>
  <Override PartName="/ppt/charts/style103.xml" ContentType="application/vnd.ms-office.chartstyle+xml"/>
  <Override PartName="/ppt/charts/colors103.xml" ContentType="application/vnd.ms-office.chartcolorstyle+xml"/>
  <Override PartName="/ppt/notesSlides/notesSlide16.xml" ContentType="application/vnd.openxmlformats-officedocument.presentationml.notesSlide+xml"/>
  <Override PartName="/ppt/charts/chart110.xml" ContentType="application/vnd.openxmlformats-officedocument.drawingml.chart+xml"/>
  <Override PartName="/ppt/charts/style104.xml" ContentType="application/vnd.ms-office.chartstyle+xml"/>
  <Override PartName="/ppt/charts/colors104.xml" ContentType="application/vnd.ms-office.chartcolorstyle+xml"/>
  <Override PartName="/ppt/charts/chart111.xml" ContentType="application/vnd.openxmlformats-officedocument.drawingml.chart+xml"/>
  <Override PartName="/ppt/charts/style105.xml" ContentType="application/vnd.ms-office.chartstyle+xml"/>
  <Override PartName="/ppt/charts/colors105.xml" ContentType="application/vnd.ms-office.chartcolorstyle+xml"/>
  <Override PartName="/ppt/charts/chart112.xml" ContentType="application/vnd.openxmlformats-officedocument.drawingml.chart+xml"/>
  <Override PartName="/ppt/charts/style106.xml" ContentType="application/vnd.ms-office.chartstyle+xml"/>
  <Override PartName="/ppt/charts/colors106.xml" ContentType="application/vnd.ms-office.chartcolorstyle+xml"/>
  <Override PartName="/ppt/charts/chart113.xml" ContentType="application/vnd.openxmlformats-officedocument.drawingml.chart+xml"/>
  <Override PartName="/ppt/charts/style107.xml" ContentType="application/vnd.ms-office.chartstyle+xml"/>
  <Override PartName="/ppt/charts/colors107.xml" ContentType="application/vnd.ms-office.chartcolorstyle+xml"/>
  <Override PartName="/ppt/charts/chart114.xml" ContentType="application/vnd.openxmlformats-officedocument.drawingml.chart+xml"/>
  <Override PartName="/ppt/charts/style108.xml" ContentType="application/vnd.ms-office.chartstyle+xml"/>
  <Override PartName="/ppt/charts/colors108.xml" ContentType="application/vnd.ms-office.chartcolorstyle+xml"/>
  <Override PartName="/ppt/charts/chart115.xml" ContentType="application/vnd.openxmlformats-officedocument.drawingml.chart+xml"/>
  <Override PartName="/ppt/charts/style109.xml" ContentType="application/vnd.ms-office.chartstyle+xml"/>
  <Override PartName="/ppt/charts/colors109.xml" ContentType="application/vnd.ms-office.chartcolorstyle+xml"/>
  <Override PartName="/ppt/charts/chart116.xml" ContentType="application/vnd.openxmlformats-officedocument.drawingml.chart+xml"/>
  <Override PartName="/ppt/charts/style110.xml" ContentType="application/vnd.ms-office.chartstyle+xml"/>
  <Override PartName="/ppt/charts/colors110.xml" ContentType="application/vnd.ms-office.chartcolorstyle+xml"/>
  <Override PartName="/ppt/charts/chart117.xml" ContentType="application/vnd.openxmlformats-officedocument.drawingml.chart+xml"/>
  <Override PartName="/ppt/charts/style111.xml" ContentType="application/vnd.ms-office.chartstyle+xml"/>
  <Override PartName="/ppt/charts/colors111.xml" ContentType="application/vnd.ms-office.chartcolorstyle+xml"/>
  <Override PartName="/ppt/charts/chart118.xml" ContentType="application/vnd.openxmlformats-officedocument.drawingml.chart+xml"/>
  <Override PartName="/ppt/charts/style112.xml" ContentType="application/vnd.ms-office.chartstyle+xml"/>
  <Override PartName="/ppt/charts/colors112.xml" ContentType="application/vnd.ms-office.chartcolorstyle+xml"/>
  <Override PartName="/ppt/notesSlides/notesSlide1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93313" r:id="rId4"/>
    <p:sldMasterId id="2147493554" r:id="rId5"/>
  </p:sldMasterIdLst>
  <p:notesMasterIdLst>
    <p:notesMasterId r:id="rId45"/>
  </p:notesMasterIdLst>
  <p:handoutMasterIdLst>
    <p:handoutMasterId r:id="rId46"/>
  </p:handoutMasterIdLst>
  <p:sldIdLst>
    <p:sldId id="531" r:id="rId6"/>
    <p:sldId id="495" r:id="rId7"/>
    <p:sldId id="492" r:id="rId8"/>
    <p:sldId id="488" r:id="rId9"/>
    <p:sldId id="489" r:id="rId10"/>
    <p:sldId id="524" r:id="rId11"/>
    <p:sldId id="446" r:id="rId12"/>
    <p:sldId id="451" r:id="rId13"/>
    <p:sldId id="452" r:id="rId14"/>
    <p:sldId id="447" r:id="rId15"/>
    <p:sldId id="450" r:id="rId16"/>
    <p:sldId id="449" r:id="rId17"/>
    <p:sldId id="525" r:id="rId18"/>
    <p:sldId id="466" r:id="rId19"/>
    <p:sldId id="467" r:id="rId20"/>
    <p:sldId id="468" r:id="rId21"/>
    <p:sldId id="455" r:id="rId22"/>
    <p:sldId id="532" r:id="rId23"/>
    <p:sldId id="457" r:id="rId24"/>
    <p:sldId id="526" r:id="rId25"/>
    <p:sldId id="471" r:id="rId26"/>
    <p:sldId id="472" r:id="rId27"/>
    <p:sldId id="473" r:id="rId28"/>
    <p:sldId id="458" r:id="rId29"/>
    <p:sldId id="459" r:id="rId30"/>
    <p:sldId id="460" r:id="rId31"/>
    <p:sldId id="527" r:id="rId32"/>
    <p:sldId id="476" r:id="rId33"/>
    <p:sldId id="461" r:id="rId34"/>
    <p:sldId id="528" r:id="rId35"/>
    <p:sldId id="477" r:id="rId36"/>
    <p:sldId id="499" r:id="rId37"/>
    <p:sldId id="512" r:id="rId38"/>
    <p:sldId id="533" r:id="rId39"/>
    <p:sldId id="514" r:id="rId40"/>
    <p:sldId id="530" r:id="rId41"/>
    <p:sldId id="503" r:id="rId42"/>
    <p:sldId id="529" r:id="rId43"/>
    <p:sldId id="522" r:id="rId44"/>
  </p:sldIdLst>
  <p:sldSz cx="9144000" cy="5143500" type="screen16x9"/>
  <p:notesSz cx="6742113" cy="9872663"/>
  <p:custDataLst>
    <p:tags r:id="rId47"/>
  </p:custDataLst>
  <p:defaultTextStyle>
    <a:defPPr>
      <a:defRPr lang="en-US"/>
    </a:defPPr>
    <a:lvl1pPr marL="0" algn="l" defTabSz="9242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62140" algn="l" defTabSz="9242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24282" algn="l" defTabSz="9242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86422" algn="l" defTabSz="9242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48564" algn="l" defTabSz="9242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310704" algn="l" defTabSz="9242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72846" algn="l" defTabSz="9242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34986" algn="l" defTabSz="9242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97126" algn="l" defTabSz="9242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91" userDrawn="1">
          <p15:clr>
            <a:srgbClr val="A4A3A4"/>
          </p15:clr>
        </p15:guide>
        <p15:guide id="2" orient="horz" pos="230">
          <p15:clr>
            <a:srgbClr val="A4A3A4"/>
          </p15:clr>
        </p15:guide>
        <p15:guide id="3" orient="horz" pos="4534">
          <p15:clr>
            <a:srgbClr val="A4A3A4"/>
          </p15:clr>
        </p15:guide>
        <p15:guide id="4" orient="horz" pos="4286">
          <p15:clr>
            <a:srgbClr val="A4A3A4"/>
          </p15:clr>
        </p15:guide>
        <p15:guide id="5" pos="4234">
          <p15:clr>
            <a:srgbClr val="A4A3A4"/>
          </p15:clr>
        </p15:guide>
        <p15:guide id="6" pos="237">
          <p15:clr>
            <a:srgbClr val="A4A3A4"/>
          </p15:clr>
        </p15:guide>
        <p15:guide id="7" pos="8229">
          <p15:clr>
            <a:srgbClr val="A4A3A4"/>
          </p15:clr>
        </p15:guide>
        <p15:guide id="8" pos="949">
          <p15:clr>
            <a:srgbClr val="A4A3A4"/>
          </p15:clr>
        </p15:guide>
        <p15:guide id="9" pos="7517">
          <p15:clr>
            <a:srgbClr val="A4A3A4"/>
          </p15:clr>
        </p15:guide>
        <p15:guide id="10" orient="horz" pos="1685">
          <p15:clr>
            <a:srgbClr val="A4A3A4"/>
          </p15:clr>
        </p15:guide>
        <p15:guide id="11" orient="horz" pos="161">
          <p15:clr>
            <a:srgbClr val="A4A3A4"/>
          </p15:clr>
        </p15:guide>
        <p15:guide id="12" orient="horz" pos="3094" userDrawn="1">
          <p15:clr>
            <a:srgbClr val="A4A3A4"/>
          </p15:clr>
        </p15:guide>
        <p15:guide id="13" orient="horz" pos="2527" userDrawn="1">
          <p15:clr>
            <a:srgbClr val="A4A3A4"/>
          </p15:clr>
        </p15:guide>
        <p15:guide id="14" orient="horz" pos="875">
          <p15:clr>
            <a:srgbClr val="A4A3A4"/>
          </p15:clr>
        </p15:guide>
        <p15:guide id="15" orient="horz" pos="1749">
          <p15:clr>
            <a:srgbClr val="A4A3A4"/>
          </p15:clr>
        </p15:guide>
        <p15:guide id="16" orient="horz" pos="621">
          <p15:clr>
            <a:srgbClr val="A4A3A4"/>
          </p15:clr>
        </p15:guide>
        <p15:guide id="17" orient="horz" pos="2865">
          <p15:clr>
            <a:srgbClr val="A4A3A4"/>
          </p15:clr>
        </p15:guide>
        <p15:guide id="18" orient="horz" pos="2130">
          <p15:clr>
            <a:srgbClr val="A4A3A4"/>
          </p15:clr>
        </p15:guide>
        <p15:guide id="19" orient="horz" pos="2187" userDrawn="1">
          <p15:clr>
            <a:srgbClr val="A4A3A4"/>
          </p15:clr>
        </p15:guide>
        <p15:guide id="20" orient="horz" pos="321">
          <p15:clr>
            <a:srgbClr val="A4A3A4"/>
          </p15:clr>
        </p15:guide>
        <p15:guide id="21" orient="horz" pos="1607">
          <p15:clr>
            <a:srgbClr val="A4A3A4"/>
          </p15:clr>
        </p15:guide>
        <p15:guide id="22" pos="2880">
          <p15:clr>
            <a:srgbClr val="A4A3A4"/>
          </p15:clr>
        </p15:guide>
        <p15:guide id="23" pos="156">
          <p15:clr>
            <a:srgbClr val="A4A3A4"/>
          </p15:clr>
        </p15:guide>
        <p15:guide id="24" pos="5598">
          <p15:clr>
            <a:srgbClr val="A4A3A4"/>
          </p15:clr>
        </p15:guide>
        <p15:guide id="25" pos="399">
          <p15:clr>
            <a:srgbClr val="A4A3A4"/>
          </p15:clr>
        </p15:guide>
        <p15:guide id="26" pos="5114">
          <p15:clr>
            <a:srgbClr val="A4A3A4"/>
          </p15:clr>
        </p15:guide>
        <p15:guide id="27" pos="1373">
          <p15:clr>
            <a:srgbClr val="A4A3A4"/>
          </p15:clr>
        </p15:guide>
        <p15:guide id="28" pos="4383">
          <p15:clr>
            <a:srgbClr val="A4A3A4"/>
          </p15:clr>
        </p15:guide>
        <p15:guide id="29" pos="5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6E6E71"/>
    <a:srgbClr val="2569A4"/>
    <a:srgbClr val="67A6DC"/>
    <a:srgbClr val="58B6C0"/>
    <a:srgbClr val="BE92DF"/>
    <a:srgbClr val="865988"/>
    <a:srgbClr val="595959"/>
    <a:srgbClr val="BE92DE"/>
    <a:srgbClr val="BB68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6226" autoAdjust="0"/>
    <p:restoredTop sz="92042" autoAdjust="0"/>
  </p:normalViewPr>
  <p:slideViewPr>
    <p:cSldViewPr snapToGrid="0" snapToObjects="1" showGuides="1">
      <p:cViewPr varScale="1">
        <p:scale>
          <a:sx n="84" d="100"/>
          <a:sy n="84" d="100"/>
        </p:scale>
        <p:origin x="1120" y="56"/>
      </p:cViewPr>
      <p:guideLst>
        <p:guide orient="horz" pos="2391"/>
        <p:guide orient="horz" pos="230"/>
        <p:guide orient="horz" pos="4534"/>
        <p:guide orient="horz" pos="4286"/>
        <p:guide pos="4234"/>
        <p:guide pos="237"/>
        <p:guide pos="8229"/>
        <p:guide pos="949"/>
        <p:guide pos="7517"/>
        <p:guide orient="horz" pos="1685"/>
        <p:guide orient="horz" pos="161"/>
        <p:guide orient="horz" pos="3094"/>
        <p:guide orient="horz" pos="2527"/>
        <p:guide orient="horz" pos="875"/>
        <p:guide orient="horz" pos="1749"/>
        <p:guide orient="horz" pos="621"/>
        <p:guide orient="horz" pos="2865"/>
        <p:guide orient="horz" pos="2130"/>
        <p:guide orient="horz" pos="2187"/>
        <p:guide orient="horz" pos="321"/>
        <p:guide orient="horz" pos="1607"/>
        <p:guide pos="2880"/>
        <p:guide pos="156"/>
        <p:guide pos="5598"/>
        <p:guide pos="399"/>
        <p:guide pos="5114"/>
        <p:guide pos="1373"/>
        <p:guide pos="4383"/>
        <p:guide pos="53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81" d="100"/>
          <a:sy n="81" d="100"/>
        </p:scale>
        <p:origin x="3138" y="90"/>
      </p:cViewPr>
      <p:guideLst>
        <p:guide orient="horz" pos="3109"/>
        <p:guide pos="21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0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9.xlsx"/><Relationship Id="rId2" Type="http://schemas.microsoft.com/office/2011/relationships/chartColorStyle" Target="colors94.xml"/><Relationship Id="rId1" Type="http://schemas.microsoft.com/office/2011/relationships/chartStyle" Target="style94.xml"/></Relationships>
</file>

<file path=ppt/charts/_rels/chart10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0.xlsx"/><Relationship Id="rId2" Type="http://schemas.microsoft.com/office/2011/relationships/chartColorStyle" Target="colors95.xml"/><Relationship Id="rId1" Type="http://schemas.microsoft.com/office/2011/relationships/chartStyle" Target="style95.xml"/></Relationships>
</file>

<file path=ppt/charts/_rels/chart10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1.xlsx"/><Relationship Id="rId2" Type="http://schemas.microsoft.com/office/2011/relationships/chartColorStyle" Target="colors96.xml"/><Relationship Id="rId1" Type="http://schemas.microsoft.com/office/2011/relationships/chartStyle" Target="style96.xml"/></Relationships>
</file>

<file path=ppt/charts/_rels/chart10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2.xlsx"/><Relationship Id="rId2" Type="http://schemas.microsoft.com/office/2011/relationships/chartColorStyle" Target="colors97.xml"/><Relationship Id="rId1" Type="http://schemas.microsoft.com/office/2011/relationships/chartStyle" Target="style97.xml"/></Relationships>
</file>

<file path=ppt/charts/_rels/chart10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3.xlsx"/><Relationship Id="rId2" Type="http://schemas.microsoft.com/office/2011/relationships/chartColorStyle" Target="colors98.xml"/><Relationship Id="rId1" Type="http://schemas.microsoft.com/office/2011/relationships/chartStyle" Target="style98.xml"/></Relationships>
</file>

<file path=ppt/charts/_rels/chart10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4.xlsx"/><Relationship Id="rId2" Type="http://schemas.microsoft.com/office/2011/relationships/chartColorStyle" Target="colors99.xml"/><Relationship Id="rId1" Type="http://schemas.microsoft.com/office/2011/relationships/chartStyle" Target="style99.xml"/></Relationships>
</file>

<file path=ppt/charts/_rels/chart10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5.xlsx"/><Relationship Id="rId2" Type="http://schemas.microsoft.com/office/2011/relationships/chartColorStyle" Target="colors100.xml"/><Relationship Id="rId1" Type="http://schemas.microsoft.com/office/2011/relationships/chartStyle" Target="style100.xml"/></Relationships>
</file>

<file path=ppt/charts/_rels/chart10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6.xlsx"/><Relationship Id="rId2" Type="http://schemas.microsoft.com/office/2011/relationships/chartColorStyle" Target="colors101.xml"/><Relationship Id="rId1" Type="http://schemas.microsoft.com/office/2011/relationships/chartStyle" Target="style101.xml"/></Relationships>
</file>

<file path=ppt/charts/_rels/chart10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7.xlsx"/><Relationship Id="rId2" Type="http://schemas.microsoft.com/office/2011/relationships/chartColorStyle" Target="colors102.xml"/><Relationship Id="rId1" Type="http://schemas.microsoft.com/office/2011/relationships/chartStyle" Target="style102.xml"/></Relationships>
</file>

<file path=ppt/charts/_rels/chart10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8.xlsx"/><Relationship Id="rId2" Type="http://schemas.microsoft.com/office/2011/relationships/chartColorStyle" Target="colors103.xml"/><Relationship Id="rId1" Type="http://schemas.microsoft.com/office/2011/relationships/chartStyle" Target="style103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9.xlsx"/><Relationship Id="rId2" Type="http://schemas.microsoft.com/office/2011/relationships/chartColorStyle" Target="colors104.xml"/><Relationship Id="rId1" Type="http://schemas.microsoft.com/office/2011/relationships/chartStyle" Target="style104.xml"/></Relationships>
</file>

<file path=ppt/charts/_rels/chart1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0.xlsx"/><Relationship Id="rId2" Type="http://schemas.microsoft.com/office/2011/relationships/chartColorStyle" Target="colors105.xml"/><Relationship Id="rId1" Type="http://schemas.microsoft.com/office/2011/relationships/chartStyle" Target="style105.xml"/></Relationships>
</file>

<file path=ppt/charts/_rels/chart1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1.xlsx"/><Relationship Id="rId2" Type="http://schemas.microsoft.com/office/2011/relationships/chartColorStyle" Target="colors106.xml"/><Relationship Id="rId1" Type="http://schemas.microsoft.com/office/2011/relationships/chartStyle" Target="style106.xml"/></Relationships>
</file>

<file path=ppt/charts/_rels/chart1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2.xlsx"/><Relationship Id="rId2" Type="http://schemas.microsoft.com/office/2011/relationships/chartColorStyle" Target="colors107.xml"/><Relationship Id="rId1" Type="http://schemas.microsoft.com/office/2011/relationships/chartStyle" Target="style107.xml"/></Relationships>
</file>

<file path=ppt/charts/_rels/chart1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3.xlsx"/><Relationship Id="rId2" Type="http://schemas.microsoft.com/office/2011/relationships/chartColorStyle" Target="colors108.xml"/><Relationship Id="rId1" Type="http://schemas.microsoft.com/office/2011/relationships/chartStyle" Target="style108.xml"/></Relationships>
</file>

<file path=ppt/charts/_rels/chart1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4.xlsx"/><Relationship Id="rId2" Type="http://schemas.microsoft.com/office/2011/relationships/chartColorStyle" Target="colors109.xml"/><Relationship Id="rId1" Type="http://schemas.microsoft.com/office/2011/relationships/chartStyle" Target="style109.xml"/></Relationships>
</file>

<file path=ppt/charts/_rels/chart1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5.xlsx"/><Relationship Id="rId2" Type="http://schemas.microsoft.com/office/2011/relationships/chartColorStyle" Target="colors110.xml"/><Relationship Id="rId1" Type="http://schemas.microsoft.com/office/2011/relationships/chartStyle" Target="style110.xml"/></Relationships>
</file>

<file path=ppt/charts/_rels/chart1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6.xlsx"/><Relationship Id="rId2" Type="http://schemas.microsoft.com/office/2011/relationships/chartColorStyle" Target="colors111.xml"/><Relationship Id="rId1" Type="http://schemas.microsoft.com/office/2011/relationships/chartStyle" Target="style111.xml"/></Relationships>
</file>

<file path=ppt/charts/_rels/chart1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7.xlsx"/><Relationship Id="rId2" Type="http://schemas.microsoft.com/office/2011/relationships/chartColorStyle" Target="colors112.xml"/><Relationship Id="rId1" Type="http://schemas.microsoft.com/office/2011/relationships/chartStyle" Target="style112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5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9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0.xlsx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1.xlsx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2.xlsx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3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4.xlsx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5.xlsx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6.xlsx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7.xlsx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8.xlsx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9.xlsx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0.xlsx"/><Relationship Id="rId2" Type="http://schemas.microsoft.com/office/2011/relationships/chartColorStyle" Target="colors51.xml"/><Relationship Id="rId1" Type="http://schemas.microsoft.com/office/2011/relationships/chartStyle" Target="style51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1.xlsx"/><Relationship Id="rId2" Type="http://schemas.microsoft.com/office/2011/relationships/chartColorStyle" Target="colors52.xml"/><Relationship Id="rId1" Type="http://schemas.microsoft.com/office/2011/relationships/chartStyle" Target="style52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2.xlsx"/><Relationship Id="rId2" Type="http://schemas.microsoft.com/office/2011/relationships/chartColorStyle" Target="colors53.xml"/><Relationship Id="rId1" Type="http://schemas.microsoft.com/office/2011/relationships/chartStyle" Target="style53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3.xlsx"/><Relationship Id="rId2" Type="http://schemas.microsoft.com/office/2011/relationships/chartColorStyle" Target="colors54.xml"/><Relationship Id="rId1" Type="http://schemas.microsoft.com/office/2011/relationships/chartStyle" Target="style54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4.xlsx"/><Relationship Id="rId2" Type="http://schemas.microsoft.com/office/2011/relationships/chartColorStyle" Target="colors55.xml"/><Relationship Id="rId1" Type="http://schemas.microsoft.com/office/2011/relationships/chartStyle" Target="style55.xm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5.xlsx"/><Relationship Id="rId2" Type="http://schemas.microsoft.com/office/2011/relationships/chartColorStyle" Target="colors56.xml"/><Relationship Id="rId1" Type="http://schemas.microsoft.com/office/2011/relationships/chartStyle" Target="style56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6.xlsx"/><Relationship Id="rId2" Type="http://schemas.microsoft.com/office/2011/relationships/chartColorStyle" Target="colors57.xml"/><Relationship Id="rId1" Type="http://schemas.microsoft.com/office/2011/relationships/chartStyle" Target="style57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7.xlsx"/><Relationship Id="rId2" Type="http://schemas.microsoft.com/office/2011/relationships/chartColorStyle" Target="colors58.xml"/><Relationship Id="rId1" Type="http://schemas.microsoft.com/office/2011/relationships/chartStyle" Target="style58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8.xlsx"/><Relationship Id="rId2" Type="http://schemas.microsoft.com/office/2011/relationships/chartColorStyle" Target="colors59.xml"/><Relationship Id="rId1" Type="http://schemas.microsoft.com/office/2011/relationships/chartStyle" Target="style59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9.xlsx"/><Relationship Id="rId2" Type="http://schemas.microsoft.com/office/2011/relationships/chartColorStyle" Target="colors60.xml"/><Relationship Id="rId1" Type="http://schemas.microsoft.com/office/2011/relationships/chartStyle" Target="style60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0.xlsx"/><Relationship Id="rId2" Type="http://schemas.microsoft.com/office/2011/relationships/chartColorStyle" Target="colors61.xml"/><Relationship Id="rId1" Type="http://schemas.microsoft.com/office/2011/relationships/chartStyle" Target="style61.xm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1.xlsx"/><Relationship Id="rId2" Type="http://schemas.microsoft.com/office/2011/relationships/chartColorStyle" Target="colors62.xml"/><Relationship Id="rId1" Type="http://schemas.microsoft.com/office/2011/relationships/chartStyle" Target="style62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2.xlsx"/><Relationship Id="rId2" Type="http://schemas.microsoft.com/office/2011/relationships/chartColorStyle" Target="colors63.xml"/><Relationship Id="rId1" Type="http://schemas.microsoft.com/office/2011/relationships/chartStyle" Target="style63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3.xlsx"/><Relationship Id="rId2" Type="http://schemas.microsoft.com/office/2011/relationships/chartColorStyle" Target="colors64.xml"/><Relationship Id="rId1" Type="http://schemas.microsoft.com/office/2011/relationships/chartStyle" Target="style64.xm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4.xlsx"/><Relationship Id="rId2" Type="http://schemas.microsoft.com/office/2011/relationships/chartColorStyle" Target="colors65.xml"/><Relationship Id="rId1" Type="http://schemas.microsoft.com/office/2011/relationships/chartStyle" Target="style65.xm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5.xlsx"/><Relationship Id="rId2" Type="http://schemas.microsoft.com/office/2011/relationships/chartColorStyle" Target="colors66.xml"/><Relationship Id="rId1" Type="http://schemas.microsoft.com/office/2011/relationships/chartStyle" Target="style66.xml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6.xlsx"/><Relationship Id="rId2" Type="http://schemas.microsoft.com/office/2011/relationships/chartColorStyle" Target="colors67.xml"/><Relationship Id="rId1" Type="http://schemas.microsoft.com/office/2011/relationships/chartStyle" Target="style67.xml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7.xlsx"/><Relationship Id="rId2" Type="http://schemas.microsoft.com/office/2011/relationships/chartColorStyle" Target="colors68.xml"/><Relationship Id="rId1" Type="http://schemas.microsoft.com/office/2011/relationships/chartStyle" Target="style68.xm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8.xlsx"/><Relationship Id="rId2" Type="http://schemas.microsoft.com/office/2011/relationships/chartColorStyle" Target="colors69.xml"/><Relationship Id="rId1" Type="http://schemas.microsoft.com/office/2011/relationships/chartStyle" Target="style69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9.xlsx"/><Relationship Id="rId2" Type="http://schemas.microsoft.com/office/2011/relationships/chartColorStyle" Target="colors70.xml"/><Relationship Id="rId1" Type="http://schemas.microsoft.com/office/2011/relationships/chartStyle" Target="style70.xml"/></Relationships>
</file>

<file path=ppt/charts/_rels/chart7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0.xlsx"/><Relationship Id="rId2" Type="http://schemas.microsoft.com/office/2011/relationships/chartColorStyle" Target="colors71.xml"/><Relationship Id="rId1" Type="http://schemas.microsoft.com/office/2011/relationships/chartStyle" Target="style71.xml"/></Relationships>
</file>

<file path=ppt/charts/_rels/chart7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1.xlsx"/><Relationship Id="rId2" Type="http://schemas.microsoft.com/office/2011/relationships/chartColorStyle" Target="colors72.xml"/><Relationship Id="rId1" Type="http://schemas.microsoft.com/office/2011/relationships/chartStyle" Target="style72.xml"/></Relationships>
</file>

<file path=ppt/charts/_rels/chart7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2.xlsx"/><Relationship Id="rId2" Type="http://schemas.microsoft.com/office/2011/relationships/chartColorStyle" Target="colors73.xml"/><Relationship Id="rId1" Type="http://schemas.microsoft.com/office/2011/relationships/chartStyle" Target="style73.xml"/></Relationships>
</file>

<file path=ppt/charts/_rels/chart7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3.xlsx"/><Relationship Id="rId2" Type="http://schemas.microsoft.com/office/2011/relationships/chartColorStyle" Target="colors74.xml"/><Relationship Id="rId1" Type="http://schemas.microsoft.com/office/2011/relationships/chartStyle" Target="style74.xml"/></Relationships>
</file>

<file path=ppt/charts/_rels/chart7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4.xlsx"/><Relationship Id="rId2" Type="http://schemas.microsoft.com/office/2011/relationships/chartColorStyle" Target="colors75.xml"/><Relationship Id="rId1" Type="http://schemas.microsoft.com/office/2011/relationships/chartStyle" Target="style75.xml"/></Relationships>
</file>

<file path=ppt/charts/_rels/chart7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5.xlsx"/><Relationship Id="rId2" Type="http://schemas.microsoft.com/office/2011/relationships/chartColorStyle" Target="colors76.xml"/><Relationship Id="rId1" Type="http://schemas.microsoft.com/office/2011/relationships/chartStyle" Target="style76.xml"/></Relationships>
</file>

<file path=ppt/charts/_rels/chart7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6.xlsx"/></Relationships>
</file>

<file path=ppt/charts/_rels/chart7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7.xlsx"/></Relationships>
</file>

<file path=ppt/charts/_rels/chart7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8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8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9.xlsx"/></Relationships>
</file>

<file path=ppt/charts/_rels/chart8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0.xlsx"/></Relationships>
</file>

<file path=ppt/charts/_rels/chart8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1.xlsx"/></Relationships>
</file>

<file path=ppt/charts/_rels/chart8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2.xlsx"/><Relationship Id="rId2" Type="http://schemas.microsoft.com/office/2011/relationships/chartColorStyle" Target="colors77.xml"/><Relationship Id="rId1" Type="http://schemas.microsoft.com/office/2011/relationships/chartStyle" Target="style77.xml"/></Relationships>
</file>

<file path=ppt/charts/_rels/chart8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3.xlsx"/><Relationship Id="rId2" Type="http://schemas.microsoft.com/office/2011/relationships/chartColorStyle" Target="colors78.xml"/><Relationship Id="rId1" Type="http://schemas.microsoft.com/office/2011/relationships/chartStyle" Target="style78.xml"/></Relationships>
</file>

<file path=ppt/charts/_rels/chart8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4.xlsx"/><Relationship Id="rId2" Type="http://schemas.microsoft.com/office/2011/relationships/chartColorStyle" Target="colors79.xml"/><Relationship Id="rId1" Type="http://schemas.microsoft.com/office/2011/relationships/chartStyle" Target="style79.xml"/></Relationships>
</file>

<file path=ppt/charts/_rels/chart8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5.xlsx"/><Relationship Id="rId2" Type="http://schemas.microsoft.com/office/2011/relationships/chartColorStyle" Target="colors80.xml"/><Relationship Id="rId1" Type="http://schemas.microsoft.com/office/2011/relationships/chartStyle" Target="style80.xml"/></Relationships>
</file>

<file path=ppt/charts/_rels/chart8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6.xlsx"/><Relationship Id="rId2" Type="http://schemas.microsoft.com/office/2011/relationships/chartColorStyle" Target="colors81.xml"/><Relationship Id="rId1" Type="http://schemas.microsoft.com/office/2011/relationships/chartStyle" Target="style81.xml"/></Relationships>
</file>

<file path=ppt/charts/_rels/chart8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7.xlsx"/><Relationship Id="rId2" Type="http://schemas.microsoft.com/office/2011/relationships/chartColorStyle" Target="colors82.xml"/><Relationship Id="rId1" Type="http://schemas.microsoft.com/office/2011/relationships/chartStyle" Target="style82.xml"/></Relationships>
</file>

<file path=ppt/charts/_rels/chart8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8.xlsx"/><Relationship Id="rId2" Type="http://schemas.microsoft.com/office/2011/relationships/chartColorStyle" Target="colors83.xml"/><Relationship Id="rId1" Type="http://schemas.microsoft.com/office/2011/relationships/chartStyle" Target="style8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9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9.xlsx"/><Relationship Id="rId2" Type="http://schemas.microsoft.com/office/2011/relationships/chartColorStyle" Target="colors84.xml"/><Relationship Id="rId1" Type="http://schemas.microsoft.com/office/2011/relationships/chartStyle" Target="style84.xml"/></Relationships>
</file>

<file path=ppt/charts/_rels/chart9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0.xlsx"/><Relationship Id="rId2" Type="http://schemas.microsoft.com/office/2011/relationships/chartColorStyle" Target="colors85.xml"/><Relationship Id="rId1" Type="http://schemas.microsoft.com/office/2011/relationships/chartStyle" Target="style85.xml"/></Relationships>
</file>

<file path=ppt/charts/_rels/chart9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1.xlsx"/><Relationship Id="rId2" Type="http://schemas.microsoft.com/office/2011/relationships/chartColorStyle" Target="colors86.xml"/><Relationship Id="rId1" Type="http://schemas.microsoft.com/office/2011/relationships/chartStyle" Target="style86.xml"/></Relationships>
</file>

<file path=ppt/charts/_rels/chart9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2.xlsx"/><Relationship Id="rId2" Type="http://schemas.microsoft.com/office/2011/relationships/chartColorStyle" Target="colors87.xml"/><Relationship Id="rId1" Type="http://schemas.microsoft.com/office/2011/relationships/chartStyle" Target="style87.xml"/></Relationships>
</file>

<file path=ppt/charts/_rels/chart9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3.xlsx"/><Relationship Id="rId2" Type="http://schemas.microsoft.com/office/2011/relationships/chartColorStyle" Target="colors88.xml"/><Relationship Id="rId1" Type="http://schemas.microsoft.com/office/2011/relationships/chartStyle" Target="style88.xml"/></Relationships>
</file>

<file path=ppt/charts/_rels/chart9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4.xlsx"/><Relationship Id="rId2" Type="http://schemas.microsoft.com/office/2011/relationships/chartColorStyle" Target="colors89.xml"/><Relationship Id="rId1" Type="http://schemas.microsoft.com/office/2011/relationships/chartStyle" Target="style89.xml"/></Relationships>
</file>

<file path=ppt/charts/_rels/chart9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5.xlsx"/><Relationship Id="rId2" Type="http://schemas.microsoft.com/office/2011/relationships/chartColorStyle" Target="colors90.xml"/><Relationship Id="rId1" Type="http://schemas.microsoft.com/office/2011/relationships/chartStyle" Target="style90.xml"/></Relationships>
</file>

<file path=ppt/charts/_rels/chart9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6.xlsx"/><Relationship Id="rId2" Type="http://schemas.microsoft.com/office/2011/relationships/chartColorStyle" Target="colors91.xml"/><Relationship Id="rId1" Type="http://schemas.microsoft.com/office/2011/relationships/chartStyle" Target="style91.xml"/></Relationships>
</file>

<file path=ppt/charts/_rels/chart9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7.xlsx"/><Relationship Id="rId2" Type="http://schemas.microsoft.com/office/2011/relationships/chartColorStyle" Target="colors92.xml"/><Relationship Id="rId1" Type="http://schemas.microsoft.com/office/2011/relationships/chartStyle" Target="style92.xml"/></Relationships>
</file>

<file path=ppt/charts/_rels/chart9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8.xlsx"/><Relationship Id="rId2" Type="http://schemas.microsoft.com/office/2011/relationships/chartColorStyle" Target="colors93.xml"/><Relationship Id="rId1" Type="http://schemas.microsoft.com/office/2011/relationships/chartStyle" Target="style9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883391901253512E-2"/>
          <c:y val="0.2385788795368172"/>
          <c:w val="0.89992630791560335"/>
          <c:h val="0.700636740910760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0%</c:formatCode>
                <c:ptCount val="6"/>
                <c:pt idx="0">
                  <c:v>0.81</c:v>
                </c:pt>
                <c:pt idx="1">
                  <c:v>0.71</c:v>
                </c:pt>
                <c:pt idx="2">
                  <c:v>0.86</c:v>
                </c:pt>
                <c:pt idx="5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DD3-4AA6-BB1B-FAB0445259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725653888"/>
        <c:axId val="284774416"/>
      </c:barChart>
      <c:catAx>
        <c:axId val="7256538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high"/>
        <c:crossAx val="284774416"/>
        <c:crosses val="autoZero"/>
        <c:auto val="1"/>
        <c:lblAlgn val="ctr"/>
        <c:lblOffset val="1000"/>
        <c:noMultiLvlLbl val="0"/>
      </c:catAx>
      <c:valAx>
        <c:axId val="28477441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725653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1793656236753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RTE Radio 1</c:v>
                </c:pt>
                <c:pt idx="1">
                  <c:v>Today FM</c:v>
                </c:pt>
                <c:pt idx="2">
                  <c:v>Newstalk</c:v>
                </c:pt>
                <c:pt idx="3">
                  <c:v>RTE 2FM</c:v>
                </c:pt>
                <c:pt idx="4">
                  <c:v>RTE Lyric FM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328</c:v>
                </c:pt>
                <c:pt idx="1">
                  <c:v>406</c:v>
                </c:pt>
                <c:pt idx="2">
                  <c:v>307</c:v>
                </c:pt>
                <c:pt idx="3">
                  <c:v>326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A0-44BC-A64A-04A69B8C261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RTE Radio 1</c:v>
                </c:pt>
                <c:pt idx="1">
                  <c:v>Today FM</c:v>
                </c:pt>
                <c:pt idx="2">
                  <c:v>Newstalk</c:v>
                </c:pt>
                <c:pt idx="3">
                  <c:v>RTE 2FM</c:v>
                </c:pt>
                <c:pt idx="4">
                  <c:v>RTE Lyric FM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331</c:v>
                </c:pt>
                <c:pt idx="1">
                  <c:v>441</c:v>
                </c:pt>
                <c:pt idx="2">
                  <c:v>292</c:v>
                </c:pt>
                <c:pt idx="3">
                  <c:v>340</c:v>
                </c:pt>
                <c:pt idx="4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AA0-44BC-A64A-04A69B8C26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15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3728357319078397"/>
          <c:h val="0.124245771813809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900" b="1">
          <a:solidFill>
            <a:schemeClr val="bg1">
              <a:lumMod val="5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10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900" dirty="0">
                <a:solidFill>
                  <a:schemeClr val="bg1">
                    <a:lumMod val="50000"/>
                  </a:schemeClr>
                </a:solidFill>
              </a:rPr>
              <a:t>S.DON /</a:t>
            </a:r>
          </a:p>
          <a:p>
            <a:pPr>
              <a:defRPr sz="900">
                <a:solidFill>
                  <a:schemeClr val="bg1">
                    <a:lumMod val="50000"/>
                  </a:schemeClr>
                </a:solidFill>
              </a:defRPr>
            </a:pPr>
            <a:r>
              <a:rPr lang="nn-NO" sz="900" dirty="0">
                <a:solidFill>
                  <a:schemeClr val="bg1">
                    <a:lumMod val="50000"/>
                  </a:schemeClr>
                </a:solidFill>
              </a:rPr>
              <a:t>SLIGO/</a:t>
            </a:r>
          </a:p>
          <a:p>
            <a:pPr>
              <a:defRPr sz="900">
                <a:solidFill>
                  <a:schemeClr val="bg1">
                    <a:lumMod val="50000"/>
                  </a:schemeClr>
                </a:solidFill>
              </a:defRPr>
            </a:pPr>
            <a:r>
              <a:rPr lang="nn-NO" sz="900" dirty="0">
                <a:solidFill>
                  <a:schemeClr val="bg1">
                    <a:lumMod val="50000"/>
                  </a:schemeClr>
                </a:solidFill>
              </a:rPr>
              <a:t>N.LEIT</a:t>
            </a:r>
          </a:p>
        </c:rich>
      </c:tx>
      <c:layout>
        <c:manualLayout>
          <c:xMode val="edge"/>
          <c:yMode val="edge"/>
          <c:x val="0.40735741365662625"/>
          <c:y val="0.41524075244675979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218938933027179"/>
          <c:y val="0.13033328247269871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S.DON SLIGO N.LEIT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834-415C-BDDC-8A0B911BD129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834-415C-BDDC-8A0B911BD129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834-415C-BDDC-8A0B911BD129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834-415C-BDDC-8A0B911BD129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834-415C-BDDC-8A0B911BD129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834-415C-BDDC-8A0B911BD129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834-415C-BDDC-8A0B911BD129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834-415C-BDDC-8A0B911BD129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834-415C-BDDC-8A0B911BD129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834-415C-BDDC-8A0B911BD129}"/>
              </c:ext>
            </c:extLst>
          </c:dPt>
          <c:dLbls>
            <c:dLbl>
              <c:idx val="0"/>
              <c:layout>
                <c:manualLayout>
                  <c:x val="9.9206349206349201E-2"/>
                  <c:y val="-0.235303093053163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834-415C-BDDC-8A0B911BD129}"/>
                </c:ext>
              </c:extLst>
            </c:dLbl>
            <c:dLbl>
              <c:idx val="1"/>
              <c:layout>
                <c:manualLayout>
                  <c:x val="0.13227513227513227"/>
                  <c:y val="8.30481504893519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834-415C-BDDC-8A0B911BD129}"/>
                </c:ext>
              </c:extLst>
            </c:dLbl>
            <c:dLbl>
              <c:idx val="2"/>
              <c:layout>
                <c:manualLayout>
                  <c:x val="-3.3068783068783067E-2"/>
                  <c:y val="0.159175621771257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834-415C-BDDC-8A0B911BD129}"/>
                </c:ext>
              </c:extLst>
            </c:dLbl>
            <c:dLbl>
              <c:idx val="3"/>
              <c:layout>
                <c:manualLayout>
                  <c:x val="-9.2592592592592629E-2"/>
                  <c:y val="0.13841358414891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834-415C-BDDC-8A0B911BD129}"/>
                </c:ext>
              </c:extLst>
            </c:dLbl>
            <c:dLbl>
              <c:idx val="4"/>
              <c:layout>
                <c:manualLayout>
                  <c:x val="-0.15211640211640212"/>
                  <c:y val="9.68895089042440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834-415C-BDDC-8A0B911BD129}"/>
                </c:ext>
              </c:extLst>
            </c:dLbl>
            <c:dLbl>
              <c:idx val="5"/>
              <c:layout>
                <c:manualLayout>
                  <c:x val="-0.16534391534391538"/>
                  <c:y val="4.8444754452121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834-415C-BDDC-8A0B911BD129}"/>
                </c:ext>
              </c:extLst>
            </c:dLbl>
            <c:dLbl>
              <c:idx val="6"/>
              <c:layout>
                <c:manualLayout>
                  <c:x val="-0.1917989417989418"/>
                  <c:y val="-3.46033960372299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834-415C-BDDC-8A0B911BD129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834-415C-BDDC-8A0B911BD129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834-415C-BDDC-8A0B911BD129}"/>
                </c:ext>
              </c:extLst>
            </c:dLbl>
            <c:dLbl>
              <c:idx val="9"/>
              <c:layout>
                <c:manualLayout>
                  <c:x val="3.3068783068783067E-2"/>
                  <c:y val="-0.152254942563811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834-415C-BDDC-8A0B911BD129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Sheet1!$A$2:$A$11</c:f>
              <c:numCache>
                <c:formatCode>General</c:formatCode>
                <c:ptCount val="10"/>
              </c:numCache>
            </c:num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0.27400000000000002</c:v>
                </c:pt>
                <c:pt idx="1">
                  <c:v>0.12</c:v>
                </c:pt>
                <c:pt idx="2">
                  <c:v>0.17199999999999999</c:v>
                </c:pt>
                <c:pt idx="3">
                  <c:v>6.5000000000000002E-2</c:v>
                </c:pt>
                <c:pt idx="4">
                  <c:v>2.3E-2</c:v>
                </c:pt>
                <c:pt idx="5">
                  <c:v>6.7000000000000004E-2</c:v>
                </c:pt>
                <c:pt idx="6">
                  <c:v>0.14699999999999999</c:v>
                </c:pt>
                <c:pt idx="7">
                  <c:v>0</c:v>
                </c:pt>
                <c:pt idx="8">
                  <c:v>0</c:v>
                </c:pt>
                <c:pt idx="9">
                  <c:v>0.127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5834-415C-BDDC-8A0B911BD1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0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6E6E71"/>
                </a:solidFill>
                <a:latin typeface="+mn-lt"/>
                <a:ea typeface="+mn-ea"/>
                <a:cs typeface="+mn-cs"/>
              </a:defRPr>
            </a:pPr>
            <a:r>
              <a:rPr lang="en-US" sz="1000" dirty="0">
                <a:solidFill>
                  <a:srgbClr val="6E6E71"/>
                </a:solidFill>
              </a:rPr>
              <a:t>KERRY</a:t>
            </a:r>
          </a:p>
        </c:rich>
      </c:tx>
      <c:layout>
        <c:manualLayout>
          <c:xMode val="edge"/>
          <c:yMode val="edge"/>
          <c:x val="0.43139373759538663"/>
          <c:y val="0.398669812760206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6E6E7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835410138201925"/>
          <c:y val="6.0473598750529739E-2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KERRY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57D-4C4E-B09B-7701B049720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57D-4C4E-B09B-7701B0497206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57D-4C4E-B09B-7701B0497206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57D-4C4E-B09B-7701B0497206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57D-4C4E-B09B-7701B0497206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57D-4C4E-B09B-7701B0497206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B57D-4C4E-B09B-7701B0497206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B57D-4C4E-B09B-7701B0497206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B57D-4C4E-B09B-7701B0497206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B57D-4C4E-B09B-7701B0497206}"/>
              </c:ext>
            </c:extLst>
          </c:dPt>
          <c:dLbls>
            <c:dLbl>
              <c:idx val="0"/>
              <c:layout>
                <c:manualLayout>
                  <c:x val="0.13220528250910274"/>
                  <c:y val="-0.166096300978703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57D-4C4E-B09B-7701B0497206}"/>
                </c:ext>
              </c:extLst>
            </c:dLbl>
            <c:dLbl>
              <c:idx val="1"/>
              <c:layout>
                <c:manualLayout>
                  <c:x val="-0.13470593376456208"/>
                  <c:y val="0.117651546526581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57D-4C4E-B09B-7701B0497206}"/>
                </c:ext>
              </c:extLst>
            </c:dLbl>
            <c:dLbl>
              <c:idx val="2"/>
              <c:layout>
                <c:manualLayout>
                  <c:x val="-0.12392945906339707"/>
                  <c:y val="0.124572225734027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57D-4C4E-B09B-7701B0497206}"/>
                </c:ext>
              </c:extLst>
            </c:dLbl>
            <c:dLbl>
              <c:idx val="3"/>
              <c:layout>
                <c:manualLayout>
                  <c:x val="-0.14009417111514455"/>
                  <c:y val="0.103810188111689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57D-4C4E-B09B-7701B0497206}"/>
                </c:ext>
              </c:extLst>
            </c:dLbl>
            <c:dLbl>
              <c:idx val="4"/>
              <c:layout>
                <c:manualLayout>
                  <c:x val="-0.1993647819715518"/>
                  <c:y val="2.76827168297839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57D-4C4E-B09B-7701B0497206}"/>
                </c:ext>
              </c:extLst>
            </c:dLbl>
            <c:dLbl>
              <c:idx val="5"/>
              <c:layout>
                <c:manualLayout>
                  <c:x val="-0.14009417111514452"/>
                  <c:y val="-4.8444754452121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57D-4C4E-B09B-7701B0497206}"/>
                </c:ext>
              </c:extLst>
            </c:dLbl>
            <c:dLbl>
              <c:idx val="6"/>
              <c:layout>
                <c:manualLayout>
                  <c:x val="-0.12931769641397961"/>
                  <c:y val="-0.110730867319135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57D-4C4E-B09B-7701B0497206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57D-4C4E-B09B-7701B0497206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57D-4C4E-B09B-7701B0497206}"/>
                </c:ext>
              </c:extLst>
            </c:dLbl>
            <c:dLbl>
              <c:idx val="9"/>
              <c:layout>
                <c:manualLayout>
                  <c:x val="7.5435322908154731E-2"/>
                  <c:y val="-0.131492904941473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57D-4C4E-B09B-7701B0497206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Sheet1!$A$2:$A$11</c:f>
              <c:numCache>
                <c:formatCode>General</c:formatCode>
                <c:ptCount val="10"/>
              </c:numCache>
            </c:num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0.50900000000000001</c:v>
                </c:pt>
                <c:pt idx="1">
                  <c:v>0.14699999999999999</c:v>
                </c:pt>
                <c:pt idx="2">
                  <c:v>9.8000000000000004E-2</c:v>
                </c:pt>
                <c:pt idx="3">
                  <c:v>2.7E-2</c:v>
                </c:pt>
                <c:pt idx="4">
                  <c:v>1.0999999999999999E-2</c:v>
                </c:pt>
                <c:pt idx="5">
                  <c:v>7.1999999999999995E-2</c:v>
                </c:pt>
                <c:pt idx="6">
                  <c:v>9.6000000000000002E-2</c:v>
                </c:pt>
                <c:pt idx="7">
                  <c:v>0</c:v>
                </c:pt>
                <c:pt idx="8">
                  <c:v>0</c:v>
                </c:pt>
                <c:pt idx="9">
                  <c:v>2.5999999999999999E-2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B57D-4C4E-B09B-7701B04972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0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rgbClr val="6E6E71"/>
                </a:solidFill>
                <a:latin typeface="+mn-lt"/>
                <a:ea typeface="+mn-ea"/>
                <a:cs typeface="+mn-cs"/>
              </a:defRPr>
            </a:pPr>
            <a:r>
              <a:rPr lang="en-US" sz="1050" dirty="0">
                <a:solidFill>
                  <a:srgbClr val="6E6E71"/>
                </a:solidFill>
              </a:rPr>
              <a:t>KILKENNY/ </a:t>
            </a:r>
          </a:p>
          <a:p>
            <a:pPr>
              <a:defRPr sz="1050">
                <a:solidFill>
                  <a:srgbClr val="6E6E71"/>
                </a:solidFill>
              </a:defRPr>
            </a:pPr>
            <a:r>
              <a:rPr lang="en-US" sz="1050" dirty="0">
                <a:solidFill>
                  <a:srgbClr val="6E6E71"/>
                </a:solidFill>
              </a:rPr>
              <a:t>CARLOW</a:t>
            </a:r>
          </a:p>
        </c:rich>
      </c:tx>
      <c:layout>
        <c:manualLayout>
          <c:xMode val="edge"/>
          <c:yMode val="edge"/>
          <c:x val="0.39367607614130923"/>
          <c:y val="0.405590491967652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rgbClr val="6E6E7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835410138201925"/>
          <c:y val="6.0473598750529739E-2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KILKENNY/CARLOW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106-42D9-9836-DA17CBCDCB5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106-42D9-9836-DA17CBCDCB50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106-42D9-9836-DA17CBCDCB50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106-42D9-9836-DA17CBCDCB50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106-42D9-9836-DA17CBCDCB50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106-42D9-9836-DA17CBCDCB50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106-42D9-9836-DA17CBCDCB50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106-42D9-9836-DA17CBCDCB50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106-42D9-9836-DA17CBCDCB50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106-42D9-9836-DA17CBCDCB50}"/>
              </c:ext>
            </c:extLst>
          </c:dPt>
          <c:dLbls>
            <c:dLbl>
              <c:idx val="0"/>
              <c:layout>
                <c:manualLayout>
                  <c:x val="9.6988272310484569E-2"/>
                  <c:y val="-0.173016980186149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106-42D9-9836-DA17CBCDCB50}"/>
                </c:ext>
              </c:extLst>
            </c:dLbl>
            <c:dLbl>
              <c:idx val="1"/>
              <c:layout>
                <c:manualLayout>
                  <c:x val="0.14009417111514452"/>
                  <c:y val="0.103810188111689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06-42D9-9836-DA17CBCDCB50}"/>
                </c:ext>
              </c:extLst>
            </c:dLbl>
            <c:dLbl>
              <c:idx val="2"/>
              <c:layout>
                <c:manualLayout>
                  <c:x val="5.9270610856407294E-2"/>
                  <c:y val="0.152254942563811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106-42D9-9836-DA17CBCDCB50}"/>
                </c:ext>
              </c:extLst>
            </c:dLbl>
            <c:dLbl>
              <c:idx val="3"/>
              <c:layout>
                <c:manualLayout>
                  <c:x val="-0.12931769641397955"/>
                  <c:y val="0.13841358414891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106-42D9-9836-DA17CBCDCB50}"/>
                </c:ext>
              </c:extLst>
            </c:dLbl>
            <c:dLbl>
              <c:idx val="4"/>
              <c:layout>
                <c:manualLayout>
                  <c:x val="-0.1724235952186394"/>
                  <c:y val="7.61274712819058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106-42D9-9836-DA17CBCDCB50}"/>
                </c:ext>
              </c:extLst>
            </c:dLbl>
            <c:dLbl>
              <c:idx val="5"/>
              <c:layout>
                <c:manualLayout>
                  <c:x val="-0.18320006991980439"/>
                  <c:y val="-6.92067920744606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106-42D9-9836-DA17CBCDCB50}"/>
                </c:ext>
              </c:extLst>
            </c:dLbl>
            <c:dLbl>
              <c:idx val="6"/>
              <c:layout>
                <c:manualLayout>
                  <c:x val="-0.21014125667271677"/>
                  <c:y val="-6.92067920744599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106-42D9-9836-DA17CBCDCB50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106-42D9-9836-DA17CBCDCB50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106-42D9-9836-DA17CBCDCB50}"/>
                </c:ext>
              </c:extLst>
            </c:dLbl>
            <c:dLbl>
              <c:idx val="9"/>
              <c:layout>
                <c:manualLayout>
                  <c:x val="9.1600034959902182E-2"/>
                  <c:y val="-0.162971096627939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106-42D9-9836-DA17CBCDCB5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8"/>
                <c:pt idx="0">
                  <c:v>HOME LOCAL STATION</c:v>
                </c:pt>
                <c:pt idx="1">
                  <c:v>REGIONAL STATION</c:v>
                </c:pt>
                <c:pt idx="2">
                  <c:v>RTE RADIO 1</c:v>
                </c:pt>
                <c:pt idx="3">
                  <c:v>RTE 2FM</c:v>
                </c:pt>
                <c:pt idx="4">
                  <c:v>RTE LYRIC FM</c:v>
                </c:pt>
                <c:pt idx="5">
                  <c:v>NEWSTALK</c:v>
                </c:pt>
                <c:pt idx="6">
                  <c:v>TODAY FM</c:v>
                </c:pt>
                <c:pt idx="7">
                  <c:v>OTHER REGION/LOC/M-C/D-C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0.26500000000000001</c:v>
                </c:pt>
                <c:pt idx="1">
                  <c:v>0.14099999999999999</c:v>
                </c:pt>
                <c:pt idx="2">
                  <c:v>0.13700000000000001</c:v>
                </c:pt>
                <c:pt idx="3">
                  <c:v>0.104</c:v>
                </c:pt>
                <c:pt idx="4">
                  <c:v>2.8000000000000001E-2</c:v>
                </c:pt>
                <c:pt idx="5">
                  <c:v>5.8000000000000003E-2</c:v>
                </c:pt>
                <c:pt idx="6">
                  <c:v>0.192</c:v>
                </c:pt>
                <c:pt idx="7">
                  <c:v>0</c:v>
                </c:pt>
                <c:pt idx="8" formatCode="0%">
                  <c:v>0</c:v>
                </c:pt>
                <c:pt idx="9" formatCode="0%">
                  <c:v>6.5000000000000002E-2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5106-42D9-9836-DA17CBCDCB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0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LAOIS, </a:t>
            </a:r>
          </a:p>
          <a:p>
            <a: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OFFALY, </a:t>
            </a:r>
          </a:p>
          <a:p>
            <a: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r>
              <a:rPr lang="en-US" spc="-2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WESTMEATH</a:t>
            </a:r>
          </a:p>
        </c:rich>
      </c:tx>
      <c:layout>
        <c:manualLayout>
          <c:xMode val="edge"/>
          <c:yMode val="edge"/>
          <c:x val="0.37567978766102134"/>
          <c:y val="0.30450988512762384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835410138201925"/>
          <c:y val="6.0473598750529739E-2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LAOIS, OFFALY, WESTMEATH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9B7-49EE-AF58-4F89120A1F19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9B7-49EE-AF58-4F89120A1F19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9B7-49EE-AF58-4F89120A1F19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9B7-49EE-AF58-4F89120A1F19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9B7-49EE-AF58-4F89120A1F19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9B7-49EE-AF58-4F89120A1F19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F9B7-49EE-AF58-4F89120A1F19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F9B7-49EE-AF58-4F89120A1F19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F9B7-49EE-AF58-4F89120A1F19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F9B7-49EE-AF58-4F89120A1F19}"/>
              </c:ext>
            </c:extLst>
          </c:dPt>
          <c:dLbls>
            <c:dLbl>
              <c:idx val="0"/>
              <c:layout>
                <c:manualLayout>
                  <c:x val="0.14548240846572699"/>
                  <c:y val="-0.15411044750092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9B7-49EE-AF58-4F89120A1F19}"/>
                </c:ext>
              </c:extLst>
            </c:dLbl>
            <c:dLbl>
              <c:idx val="1"/>
              <c:layout>
                <c:manualLayout>
                  <c:x val="0.18858830727038675"/>
                  <c:y val="0.186858338601041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9B7-49EE-AF58-4F89120A1F19}"/>
                </c:ext>
              </c:extLst>
            </c:dLbl>
            <c:dLbl>
              <c:idx val="2"/>
              <c:layout>
                <c:manualLayout>
                  <c:x val="0.13470593376456202"/>
                  <c:y val="0.152254942563811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9B7-49EE-AF58-4F89120A1F19}"/>
                </c:ext>
              </c:extLst>
            </c:dLbl>
            <c:dLbl>
              <c:idx val="3"/>
              <c:layout>
                <c:manualLayout>
                  <c:x val="-0.13470593376456208"/>
                  <c:y val="0.117651546526581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9B7-49EE-AF58-4F89120A1F19}"/>
                </c:ext>
              </c:extLst>
            </c:dLbl>
            <c:dLbl>
              <c:idx val="4"/>
              <c:layout>
                <c:manualLayout>
                  <c:x val="-0.1724235952186394"/>
                  <c:y val="4.8444754452121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9B7-49EE-AF58-4F89120A1F19}"/>
                </c:ext>
              </c:extLst>
            </c:dLbl>
            <c:dLbl>
              <c:idx val="5"/>
              <c:layout>
                <c:manualLayout>
                  <c:x val="-0.18858830727038683"/>
                  <c:y val="-6.343882655085054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9B7-49EE-AF58-4F89120A1F19}"/>
                </c:ext>
              </c:extLst>
            </c:dLbl>
            <c:dLbl>
              <c:idx val="6"/>
              <c:layout>
                <c:manualLayout>
                  <c:x val="-0.16164712051747443"/>
                  <c:y val="-8.30481504893519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9B7-49EE-AF58-4F89120A1F19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9B7-49EE-AF58-4F89120A1F19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9B7-49EE-AF58-4F89120A1F19}"/>
                </c:ext>
              </c:extLst>
            </c:dLbl>
            <c:dLbl>
              <c:idx val="9"/>
              <c:layout>
                <c:manualLayout>
                  <c:x val="-2.1552949402329925E-2"/>
                  <c:y val="-0.13841358414891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9B7-49EE-AF58-4F89120A1F19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10"/>
                <c:pt idx="0">
                  <c:v>HOME LOCAL STATION</c:v>
                </c:pt>
                <c:pt idx="1">
                  <c:v>REGIONAL STATION</c:v>
                </c:pt>
                <c:pt idx="2">
                  <c:v>RTE RADIO 1</c:v>
                </c:pt>
                <c:pt idx="3">
                  <c:v>RTE 2FM</c:v>
                </c:pt>
                <c:pt idx="4">
                  <c:v>RTE LYRIC FM</c:v>
                </c:pt>
                <c:pt idx="5">
                  <c:v>NEWSTALK</c:v>
                </c:pt>
                <c:pt idx="6">
                  <c:v>TODAY FM</c:v>
                </c:pt>
                <c:pt idx="7">
                  <c:v>RADIO NOVA 100FM</c:v>
                </c:pt>
                <c:pt idx="8">
                  <c:v>CLASSIC HITS 4FM</c:v>
                </c:pt>
                <c:pt idx="9">
                  <c:v>OTHER REGION/LOC/M-C/D-C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0.252</c:v>
                </c:pt>
                <c:pt idx="1">
                  <c:v>7.9000000000000001E-2</c:v>
                </c:pt>
                <c:pt idx="2">
                  <c:v>0.11899999999999999</c:v>
                </c:pt>
                <c:pt idx="3">
                  <c:v>0.17</c:v>
                </c:pt>
                <c:pt idx="4">
                  <c:v>7.0000000000000001E-3</c:v>
                </c:pt>
                <c:pt idx="5">
                  <c:v>0.10199999999999999</c:v>
                </c:pt>
                <c:pt idx="6">
                  <c:v>0.17699999999999999</c:v>
                </c:pt>
                <c:pt idx="7">
                  <c:v>0</c:v>
                </c:pt>
                <c:pt idx="8">
                  <c:v>0</c:v>
                </c:pt>
                <c:pt idx="9">
                  <c:v>9.2999999999999999E-2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F9B7-49EE-AF58-4F89120A1F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0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rgbClr val="6E6E71"/>
                </a:solidFill>
                <a:latin typeface="+mn-lt"/>
                <a:ea typeface="+mn-ea"/>
                <a:cs typeface="+mn-cs"/>
              </a:defRPr>
            </a:pPr>
            <a:r>
              <a:rPr lang="en-US" sz="1050" dirty="0">
                <a:solidFill>
                  <a:srgbClr val="6E6E71"/>
                </a:solidFill>
              </a:rPr>
              <a:t>LOUTH/</a:t>
            </a:r>
          </a:p>
          <a:p>
            <a:pPr>
              <a:defRPr sz="1050">
                <a:solidFill>
                  <a:srgbClr val="6E6E71"/>
                </a:solidFill>
              </a:defRPr>
            </a:pPr>
            <a:r>
              <a:rPr lang="en-US" sz="1050" dirty="0">
                <a:solidFill>
                  <a:srgbClr val="6E6E71"/>
                </a:solidFill>
              </a:rPr>
              <a:t>MEATH</a:t>
            </a:r>
          </a:p>
        </c:rich>
      </c:tx>
      <c:layout>
        <c:manualLayout>
          <c:xMode val="edge"/>
          <c:yMode val="edge"/>
          <c:x val="0.38289960144014429"/>
          <c:y val="0.398669812760206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rgbClr val="6E6E7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447172787619441"/>
          <c:y val="8.4499858316803622E-2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Louth/Meath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C5F-468C-8D38-1EBB52C1FC0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C5F-468C-8D38-1EBB52C1FC0E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C5F-468C-8D38-1EBB52C1FC0E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C5F-468C-8D38-1EBB52C1FC0E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C5F-468C-8D38-1EBB52C1FC0E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C5F-468C-8D38-1EBB52C1FC0E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C5F-468C-8D38-1EBB52C1FC0E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C5F-468C-8D38-1EBB52C1FC0E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C5F-468C-8D38-1EBB52C1FC0E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C5F-468C-8D38-1EBB52C1FC0E}"/>
              </c:ext>
            </c:extLst>
          </c:dPt>
          <c:dLbls>
            <c:dLbl>
              <c:idx val="0"/>
              <c:layout>
                <c:manualLayout>
                  <c:x val="0.14548240846572688"/>
                  <c:y val="-0.154021623035507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5F-468C-8D38-1EBB52C1FC0E}"/>
                </c:ext>
              </c:extLst>
            </c:dLbl>
            <c:dLbl>
              <c:idx val="1"/>
              <c:layout>
                <c:manualLayout>
                  <c:x val="0.16001282994468349"/>
                  <c:y val="-6.92067920744599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C5F-468C-8D38-1EBB52C1FC0E}"/>
                </c:ext>
              </c:extLst>
            </c:dLbl>
            <c:dLbl>
              <c:idx val="2"/>
              <c:layout>
                <c:manualLayout>
                  <c:x val="0.17781183256922178"/>
                  <c:y val="3.46033960372299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C5F-468C-8D38-1EBB52C1FC0E}"/>
                </c:ext>
              </c:extLst>
            </c:dLbl>
            <c:dLbl>
              <c:idx val="3"/>
              <c:layout>
                <c:manualLayout>
                  <c:x val="0.14548240846572699"/>
                  <c:y val="6.9206792074459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C5F-468C-8D38-1EBB52C1FC0E}"/>
                </c:ext>
              </c:extLst>
            </c:dLbl>
            <c:dLbl>
              <c:idx val="4"/>
              <c:layout>
                <c:manualLayout>
                  <c:x val="0.10237650966106714"/>
                  <c:y val="0.17301698018614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C5F-468C-8D38-1EBB52C1FC0E}"/>
                </c:ext>
              </c:extLst>
            </c:dLbl>
            <c:dLbl>
              <c:idx val="5"/>
              <c:layout>
                <c:manualLayout>
                  <c:x val="-2.1552949402329925E-2"/>
                  <c:y val="0.13841358414891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C5F-468C-8D38-1EBB52C1FC0E}"/>
                </c:ext>
              </c:extLst>
            </c:dLbl>
            <c:dLbl>
              <c:idx val="6"/>
              <c:layout>
                <c:manualLayout>
                  <c:x val="-0.17745629375821495"/>
                  <c:y val="0.13841358414891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C5F-468C-8D38-1EBB52C1FC0E}"/>
                </c:ext>
              </c:extLst>
            </c:dLbl>
            <c:dLbl>
              <c:idx val="7"/>
              <c:layout>
                <c:manualLayout>
                  <c:x val="-0.1993647819715518"/>
                  <c:y val="-3.46033960372299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C5F-468C-8D38-1EBB52C1FC0E}"/>
                </c:ext>
              </c:extLst>
            </c:dLbl>
            <c:dLbl>
              <c:idx val="8"/>
              <c:layout>
                <c:manualLayout>
                  <c:x val="-0.1993647819715518"/>
                  <c:y val="-0.235303093053163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C5F-468C-8D38-1EBB52C1FC0E}"/>
                </c:ext>
              </c:extLst>
            </c:dLbl>
            <c:dLbl>
              <c:idx val="9"/>
              <c:layout>
                <c:manualLayout>
                  <c:x val="-3.2329424103494937E-2"/>
                  <c:y val="-0.1613635372844780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C5F-468C-8D38-1EBB52C1FC0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10"/>
                <c:pt idx="0">
                  <c:v>HOME LOCAL STATION</c:v>
                </c:pt>
                <c:pt idx="1">
                  <c:v>REGIONAL STATION</c:v>
                </c:pt>
                <c:pt idx="2">
                  <c:v>RTE RADIO 1</c:v>
                </c:pt>
                <c:pt idx="3">
                  <c:v>RTE 2FM</c:v>
                </c:pt>
                <c:pt idx="4">
                  <c:v>RTE LYRIC FM</c:v>
                </c:pt>
                <c:pt idx="5">
                  <c:v>NEWSTALK</c:v>
                </c:pt>
                <c:pt idx="6">
                  <c:v>TODAY FM</c:v>
                </c:pt>
                <c:pt idx="7">
                  <c:v>RADIO NOVA 100FM</c:v>
                </c:pt>
                <c:pt idx="8">
                  <c:v>CLASSIC HITS 4FM</c:v>
                </c:pt>
                <c:pt idx="9">
                  <c:v>OTHER REGION/LOC/M-C/D-C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0.11700000000000001</c:v>
                </c:pt>
                <c:pt idx="1">
                  <c:v>3.7999999999999999E-2</c:v>
                </c:pt>
                <c:pt idx="2">
                  <c:v>0.12</c:v>
                </c:pt>
                <c:pt idx="3">
                  <c:v>0.123</c:v>
                </c:pt>
                <c:pt idx="4">
                  <c:v>1.0999999999999999E-2</c:v>
                </c:pt>
                <c:pt idx="5">
                  <c:v>0.152</c:v>
                </c:pt>
                <c:pt idx="6">
                  <c:v>0.245</c:v>
                </c:pt>
                <c:pt idx="7">
                  <c:v>3.6999999999999998E-2</c:v>
                </c:pt>
                <c:pt idx="8">
                  <c:v>1.9E-2</c:v>
                </c:pt>
                <c:pt idx="9">
                  <c:v>0.13600000000000001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6C5F-468C-8D38-1EBB52C1FC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0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WEXFORD</a:t>
            </a:r>
          </a:p>
        </c:rich>
      </c:tx>
      <c:layout>
        <c:manualLayout>
          <c:xMode val="edge"/>
          <c:yMode val="edge"/>
          <c:x val="0.38038113081706892"/>
          <c:y val="0.498288902936111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218938933027179"/>
          <c:y val="0.13033328247269871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Wexford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6FB-46EC-B465-F99348B003A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6FB-46EC-B465-F99348B003A7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6FB-46EC-B465-F99348B003A7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6FB-46EC-B465-F99348B003A7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6FB-46EC-B465-F99348B003A7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6FB-46EC-B465-F99348B003A7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6FB-46EC-B465-F99348B003A7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E6FB-46EC-B465-F99348B003A7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E6FB-46EC-B465-F99348B003A7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E6FB-46EC-B465-F99348B003A7}"/>
              </c:ext>
            </c:extLst>
          </c:dPt>
          <c:dLbls>
            <c:dLbl>
              <c:idx val="0"/>
              <c:layout>
                <c:manualLayout>
                  <c:x val="0.13470593376456194"/>
                  <c:y val="-0.166096300978703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FB-46EC-B465-F99348B003A7}"/>
                </c:ext>
              </c:extLst>
            </c:dLbl>
            <c:dLbl>
              <c:idx val="1"/>
              <c:layout>
                <c:manualLayout>
                  <c:x val="0.20475301932213427"/>
                  <c:y val="0.124572225734027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6FB-46EC-B465-F99348B003A7}"/>
                </c:ext>
              </c:extLst>
            </c:dLbl>
            <c:dLbl>
              <c:idx val="2"/>
              <c:layout>
                <c:manualLayout>
                  <c:x val="-5.9270610856407294E-2"/>
                  <c:y val="0.138928548074198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6FB-46EC-B465-F99348B003A7}"/>
                </c:ext>
              </c:extLst>
            </c:dLbl>
            <c:dLbl>
              <c:idx val="3"/>
              <c:layout>
                <c:manualLayout>
                  <c:x val="-0.14009417111514452"/>
                  <c:y val="0.152254942563811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6FB-46EC-B465-F99348B003A7}"/>
                </c:ext>
              </c:extLst>
            </c:dLbl>
            <c:dLbl>
              <c:idx val="4"/>
              <c:layout>
                <c:manualLayout>
                  <c:x val="-0.1724235952186394"/>
                  <c:y val="4.1524075244675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6FB-46EC-B465-F99348B003A7}"/>
                </c:ext>
              </c:extLst>
            </c:dLbl>
            <c:dLbl>
              <c:idx val="5"/>
              <c:layout>
                <c:manualLayout>
                  <c:x val="-0.21014125667271677"/>
                  <c:y val="-3.46033960372299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6FB-46EC-B465-F99348B003A7}"/>
                </c:ext>
              </c:extLst>
            </c:dLbl>
            <c:dLbl>
              <c:idx val="6"/>
              <c:layout>
                <c:manualLayout>
                  <c:x val="-0.17781183256922187"/>
                  <c:y val="-3.46033960372299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6FB-46EC-B465-F99348B003A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6FB-46EC-B465-F99348B003A7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6FB-46EC-B465-F99348B003A7}"/>
                </c:ext>
              </c:extLst>
            </c:dLbl>
            <c:dLbl>
              <c:idx val="9"/>
              <c:layout>
                <c:manualLayout>
                  <c:x val="8.0823560258737118E-2"/>
                  <c:y val="-0.179937659393595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6FB-46EC-B465-F99348B003A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10"/>
                <c:pt idx="0">
                  <c:v>HOME LOCAL STATION</c:v>
                </c:pt>
                <c:pt idx="1">
                  <c:v>REGIONAL STATION</c:v>
                </c:pt>
                <c:pt idx="2">
                  <c:v>RTE RADIO 1</c:v>
                </c:pt>
                <c:pt idx="3">
                  <c:v>RTE 2FM</c:v>
                </c:pt>
                <c:pt idx="4">
                  <c:v>RTE LYRIC FM</c:v>
                </c:pt>
                <c:pt idx="5">
                  <c:v>NEWSTALK</c:v>
                </c:pt>
                <c:pt idx="6">
                  <c:v>TODAY FM</c:v>
                </c:pt>
                <c:pt idx="7">
                  <c:v>RADIO NOVA 100FM</c:v>
                </c:pt>
                <c:pt idx="8">
                  <c:v>CLASSIC HITS 4FM</c:v>
                </c:pt>
                <c:pt idx="9">
                  <c:v>OTHER REGION/LOC/M-C/D-C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0.308</c:v>
                </c:pt>
                <c:pt idx="1">
                  <c:v>0.219</c:v>
                </c:pt>
                <c:pt idx="2">
                  <c:v>9.1999999999999998E-2</c:v>
                </c:pt>
                <c:pt idx="3">
                  <c:v>5.2999999999999999E-2</c:v>
                </c:pt>
                <c:pt idx="4">
                  <c:v>8.9999999999999993E-3</c:v>
                </c:pt>
                <c:pt idx="5">
                  <c:v>6.0999999999999999E-2</c:v>
                </c:pt>
                <c:pt idx="6">
                  <c:v>0.224</c:v>
                </c:pt>
                <c:pt idx="7">
                  <c:v>0</c:v>
                </c:pt>
                <c:pt idx="8">
                  <c:v>0</c:v>
                </c:pt>
                <c:pt idx="9">
                  <c:v>3.5000000000000003E-2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E6FB-46EC-B465-F99348B003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0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0305203340198026"/>
          <c:y val="0.4982889029361117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IE" sz="960" b="1" i="0" u="none" strike="noStrike" kern="1200" baseline="0" noProof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218938933027179"/>
          <c:y val="0.13098611504675547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WICKLOW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A74-4D43-9957-9AE5132AC2B9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A74-4D43-9957-9AE5132AC2B9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A74-4D43-9957-9AE5132AC2B9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A74-4D43-9957-9AE5132AC2B9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A74-4D43-9957-9AE5132AC2B9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A74-4D43-9957-9AE5132AC2B9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0A74-4D43-9957-9AE5132AC2B9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0A74-4D43-9957-9AE5132AC2B9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0A74-4D43-9957-9AE5132AC2B9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0A74-4D43-9957-9AE5132AC2B9}"/>
              </c:ext>
            </c:extLst>
          </c:dPt>
          <c:dLbls>
            <c:dLbl>
              <c:idx val="0"/>
              <c:layout>
                <c:manualLayout>
                  <c:x val="0.12392945906339697"/>
                  <c:y val="-9.68895089042439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74-4D43-9957-9AE5132AC2B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74-4D43-9957-9AE5132AC2B9}"/>
                </c:ext>
              </c:extLst>
            </c:dLbl>
            <c:dLbl>
              <c:idx val="2"/>
              <c:layout>
                <c:manualLayout>
                  <c:x val="0.18320006991980425"/>
                  <c:y val="0.145334263356365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A74-4D43-9957-9AE5132AC2B9}"/>
                </c:ext>
              </c:extLst>
            </c:dLbl>
            <c:dLbl>
              <c:idx val="3"/>
              <c:layout>
                <c:manualLayout>
                  <c:x val="-7.0047085557572303E-2"/>
                  <c:y val="0.112379841750768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A74-4D43-9957-9AE5132AC2B9}"/>
                </c:ext>
              </c:extLst>
            </c:dLbl>
            <c:dLbl>
              <c:idx val="4"/>
              <c:layout>
                <c:manualLayout>
                  <c:x val="-0.1724235952186394"/>
                  <c:y val="0.124572225734027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A74-4D43-9957-9AE5132AC2B9}"/>
                </c:ext>
              </c:extLst>
            </c:dLbl>
            <c:dLbl>
              <c:idx val="5"/>
              <c:layout>
                <c:manualLayout>
                  <c:x val="-0.24785891812679414"/>
                  <c:y val="9.68895089042439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A74-4D43-9957-9AE5132AC2B9}"/>
                </c:ext>
              </c:extLst>
            </c:dLbl>
            <c:dLbl>
              <c:idx val="6"/>
              <c:layout>
                <c:manualLayout>
                  <c:x val="-0.18320006991980436"/>
                  <c:y val="-1.3841358414891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A74-4D43-9957-9AE5132AC2B9}"/>
                </c:ext>
              </c:extLst>
            </c:dLbl>
            <c:dLbl>
              <c:idx val="7"/>
              <c:layout>
                <c:manualLayout>
                  <c:x val="-0.24785891812679414"/>
                  <c:y val="-0.13841358414891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A74-4D43-9957-9AE5132AC2B9}"/>
                </c:ext>
              </c:extLst>
            </c:dLbl>
            <c:dLbl>
              <c:idx val="8"/>
              <c:layout>
                <c:manualLayout>
                  <c:x val="-0.1239294590633971"/>
                  <c:y val="-0.186858338601041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A74-4D43-9957-9AE5132AC2B9}"/>
                </c:ext>
              </c:extLst>
            </c:dLbl>
            <c:dLbl>
              <c:idx val="9"/>
              <c:layout>
                <c:manualLayout>
                  <c:x val="4.8494136155242229E-2"/>
                  <c:y val="-0.193779017808487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0A74-4D43-9957-9AE5132AC2B9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10"/>
                <c:pt idx="0">
                  <c:v>HOME LOCAL STATION</c:v>
                </c:pt>
                <c:pt idx="1">
                  <c:v>REGIONAL STATION</c:v>
                </c:pt>
                <c:pt idx="2">
                  <c:v>RTE RADIO 1</c:v>
                </c:pt>
                <c:pt idx="3">
                  <c:v>RTE 2FM</c:v>
                </c:pt>
                <c:pt idx="4">
                  <c:v>RTE LYRIC FM</c:v>
                </c:pt>
                <c:pt idx="5">
                  <c:v>NEWSTALK</c:v>
                </c:pt>
                <c:pt idx="6">
                  <c:v>TODAY FM</c:v>
                </c:pt>
                <c:pt idx="7">
                  <c:v>RADIO NOVA 100FM</c:v>
                </c:pt>
                <c:pt idx="8">
                  <c:v>CLASSIC HITS 4FM</c:v>
                </c:pt>
                <c:pt idx="9">
                  <c:v>OTHER REGION/LOC/M-C/D-C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0.30599999999999999</c:v>
                </c:pt>
                <c:pt idx="1">
                  <c:v>0</c:v>
                </c:pt>
                <c:pt idx="2">
                  <c:v>0.19500000000000001</c:v>
                </c:pt>
                <c:pt idx="3">
                  <c:v>9.1999999999999998E-2</c:v>
                </c:pt>
                <c:pt idx="4">
                  <c:v>8.0000000000000002E-3</c:v>
                </c:pt>
                <c:pt idx="5">
                  <c:v>6.5000000000000002E-2</c:v>
                </c:pt>
                <c:pt idx="6">
                  <c:v>0.13800000000000001</c:v>
                </c:pt>
                <c:pt idx="7">
                  <c:v>7.0000000000000001E-3</c:v>
                </c:pt>
                <c:pt idx="8">
                  <c:v>1.7999999999999999E-2</c:v>
                </c:pt>
                <c:pt idx="9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A74-4D43-9957-9AE5132AC2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0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0305203340198026"/>
          <c:y val="0.4982889029361117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218938933027179"/>
          <c:y val="0.13033328247269871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LIMERICK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A63-4F20-A6A8-5C49CA64C902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A63-4F20-A6A8-5C49CA64C902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A63-4F20-A6A8-5C49CA64C902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A63-4F20-A6A8-5C49CA64C902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A63-4F20-A6A8-5C49CA64C902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A63-4F20-A6A8-5C49CA64C902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A63-4F20-A6A8-5C49CA64C902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A63-4F20-A6A8-5C49CA64C902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A63-4F20-A6A8-5C49CA64C902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AA63-4F20-A6A8-5C49CA64C902}"/>
              </c:ext>
            </c:extLst>
          </c:dPt>
          <c:dLbls>
            <c:dLbl>
              <c:idx val="0"/>
              <c:layout>
                <c:manualLayout>
                  <c:x val="0.12392945906339697"/>
                  <c:y val="-0.13841358414891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A63-4F20-A6A8-5C49CA64C902}"/>
                </c:ext>
              </c:extLst>
            </c:dLbl>
            <c:dLbl>
              <c:idx val="1"/>
              <c:layout>
                <c:manualLayout>
                  <c:x val="0.12931769641397955"/>
                  <c:y val="9.6889508904243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63-4F20-A6A8-5C49CA64C902}"/>
                </c:ext>
              </c:extLst>
            </c:dLbl>
            <c:dLbl>
              <c:idx val="2"/>
              <c:layout>
                <c:manualLayout>
                  <c:x val="-0.22630596872446421"/>
                  <c:y val="0.108744032957691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A63-4F20-A6A8-5C49CA64C902}"/>
                </c:ext>
              </c:extLst>
            </c:dLbl>
            <c:dLbl>
              <c:idx val="3"/>
              <c:layout>
                <c:manualLayout>
                  <c:x val="-0.18858830727038683"/>
                  <c:y val="7.61274712819058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A63-4F20-A6A8-5C49CA64C902}"/>
                </c:ext>
              </c:extLst>
            </c:dLbl>
            <c:dLbl>
              <c:idx val="4"/>
              <c:layout>
                <c:manualLayout>
                  <c:x val="-0.1993647819715518"/>
                  <c:y val="4.1524075244675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A63-4F20-A6A8-5C49CA64C902}"/>
                </c:ext>
              </c:extLst>
            </c:dLbl>
            <c:dLbl>
              <c:idx val="5"/>
              <c:layout>
                <c:manualLayout>
                  <c:x val="-0.19397654462096933"/>
                  <c:y val="-2.07620376223380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A63-4F20-A6A8-5C49CA64C902}"/>
                </c:ext>
              </c:extLst>
            </c:dLbl>
            <c:dLbl>
              <c:idx val="6"/>
              <c:layout>
                <c:manualLayout>
                  <c:x val="-0.1670353578680569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A63-4F20-A6A8-5C49CA64C902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A63-4F20-A6A8-5C49CA64C902}"/>
                </c:ext>
              </c:extLst>
            </c:dLbl>
            <c:dLbl>
              <c:idx val="8"/>
              <c:layout>
                <c:manualLayout>
                  <c:x val="-8.082356025873727E-2"/>
                  <c:y val="-0.166096300978703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AA63-4F20-A6A8-5C49CA64C902}"/>
                </c:ext>
              </c:extLst>
            </c:dLbl>
            <c:dLbl>
              <c:idx val="9"/>
              <c:layout>
                <c:manualLayout>
                  <c:x val="-1.0776474701165061E-2"/>
                  <c:y val="-0.204979619417137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AA63-4F20-A6A8-5C49CA64C90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10"/>
                <c:pt idx="0">
                  <c:v>HOME LOCAL STATION</c:v>
                </c:pt>
                <c:pt idx="1">
                  <c:v>REGIONAL STATION</c:v>
                </c:pt>
                <c:pt idx="2">
                  <c:v>RTE RADIO 1</c:v>
                </c:pt>
                <c:pt idx="3">
                  <c:v>RTE 2FM</c:v>
                </c:pt>
                <c:pt idx="4">
                  <c:v>RTE LYRIC FM</c:v>
                </c:pt>
                <c:pt idx="5">
                  <c:v>NEWSTALK</c:v>
                </c:pt>
                <c:pt idx="6">
                  <c:v>TODAY FM</c:v>
                </c:pt>
                <c:pt idx="7">
                  <c:v>RADIO NOVA 100FM</c:v>
                </c:pt>
                <c:pt idx="8">
                  <c:v>CLASSIC HITS 4FM</c:v>
                </c:pt>
                <c:pt idx="9">
                  <c:v>OTHER REGION/LOC/M-C/D-C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0.32300000000000001</c:v>
                </c:pt>
                <c:pt idx="1">
                  <c:v>0.16500000000000001</c:v>
                </c:pt>
                <c:pt idx="2">
                  <c:v>0.11600000000000001</c:v>
                </c:pt>
                <c:pt idx="3">
                  <c:v>0.11</c:v>
                </c:pt>
                <c:pt idx="4">
                  <c:v>2.4E-2</c:v>
                </c:pt>
                <c:pt idx="5">
                  <c:v>0.04</c:v>
                </c:pt>
                <c:pt idx="6">
                  <c:v>0.126</c:v>
                </c:pt>
                <c:pt idx="7">
                  <c:v>0</c:v>
                </c:pt>
                <c:pt idx="8">
                  <c:v>7.3999999999999996E-2</c:v>
                </c:pt>
                <c:pt idx="9">
                  <c:v>2.1999999999999999E-2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AA63-4F20-A6A8-5C49CA64C9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0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8149908399965038"/>
          <c:y val="0.4982889029361117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218938933027179"/>
          <c:y val="0.13033328247269871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TIPPERARY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361-4EF8-AF85-895A54D30C5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361-4EF8-AF85-895A54D30C50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361-4EF8-AF85-895A54D30C50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361-4EF8-AF85-895A54D30C50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361-4EF8-AF85-895A54D30C50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361-4EF8-AF85-895A54D30C50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0361-4EF8-AF85-895A54D30C50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0361-4EF8-AF85-895A54D30C50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0361-4EF8-AF85-895A54D30C50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0361-4EF8-AF85-895A54D30C50}"/>
              </c:ext>
            </c:extLst>
          </c:dPt>
          <c:dLbls>
            <c:dLbl>
              <c:idx val="0"/>
              <c:layout>
                <c:manualLayout>
                  <c:x val="0.1131529843622321"/>
                  <c:y val="-0.207620376223379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361-4EF8-AF85-895A54D30C50}"/>
                </c:ext>
              </c:extLst>
            </c:dLbl>
            <c:dLbl>
              <c:idx val="1"/>
              <c:layout>
                <c:manualLayout>
                  <c:x val="0.13470593376456194"/>
                  <c:y val="0.106085838219587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361-4EF8-AF85-895A54D30C50}"/>
                </c:ext>
              </c:extLst>
            </c:dLbl>
            <c:dLbl>
              <c:idx val="2"/>
              <c:layout>
                <c:manualLayout>
                  <c:x val="4.3105898804659849E-2"/>
                  <c:y val="0.131492904941473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361-4EF8-AF85-895A54D30C50}"/>
                </c:ext>
              </c:extLst>
            </c:dLbl>
            <c:dLbl>
              <c:idx val="3"/>
              <c:layout>
                <c:manualLayout>
                  <c:x val="-1.0776474701165011E-2"/>
                  <c:y val="0.103810188111689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361-4EF8-AF85-895A54D30C50}"/>
                </c:ext>
              </c:extLst>
            </c:dLbl>
            <c:dLbl>
              <c:idx val="4"/>
              <c:layout>
                <c:manualLayout>
                  <c:x val="-0.11854122171281459"/>
                  <c:y val="0.117651546526582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361-4EF8-AF85-895A54D30C50}"/>
                </c:ext>
              </c:extLst>
            </c:dLbl>
            <c:dLbl>
              <c:idx val="5"/>
              <c:layout>
                <c:manualLayout>
                  <c:x val="-0.26402363017854158"/>
                  <c:y val="8.30481504893518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361-4EF8-AF85-895A54D30C50}"/>
                </c:ext>
              </c:extLst>
            </c:dLbl>
            <c:dLbl>
              <c:idx val="6"/>
              <c:layout>
                <c:manualLayout>
                  <c:x val="-0.18153523185967163"/>
                  <c:y val="-0.152254942563811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361-4EF8-AF85-895A54D30C50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361-4EF8-AF85-895A54D30C50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361-4EF8-AF85-895A54D30C50}"/>
                </c:ext>
              </c:extLst>
            </c:dLbl>
            <c:dLbl>
              <c:idx val="9"/>
              <c:layout>
                <c:manualLayout>
                  <c:x val="4.9391605137635447E-17"/>
                  <c:y val="-0.207620376223379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0361-4EF8-AF85-895A54D30C5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10"/>
                <c:pt idx="0">
                  <c:v>HOME LOCAL STATION</c:v>
                </c:pt>
                <c:pt idx="1">
                  <c:v>REGIONAL STATION</c:v>
                </c:pt>
                <c:pt idx="2">
                  <c:v>RTE RADIO 1</c:v>
                </c:pt>
                <c:pt idx="3">
                  <c:v>RTE 2FM</c:v>
                </c:pt>
                <c:pt idx="4">
                  <c:v>RTE LYRIC FM</c:v>
                </c:pt>
                <c:pt idx="5">
                  <c:v>NEWSTALK</c:v>
                </c:pt>
                <c:pt idx="6">
                  <c:v>TODAY FM</c:v>
                </c:pt>
                <c:pt idx="7">
                  <c:v>RADIO NOVA 100FM</c:v>
                </c:pt>
                <c:pt idx="8">
                  <c:v>CLASSIC HITS 4FM</c:v>
                </c:pt>
                <c:pt idx="9">
                  <c:v>OTHER REGION/LOC/M-C/D-C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0.20300000000000001</c:v>
                </c:pt>
                <c:pt idx="1">
                  <c:v>0.182</c:v>
                </c:pt>
                <c:pt idx="2">
                  <c:v>7.0999999999999994E-2</c:v>
                </c:pt>
                <c:pt idx="3">
                  <c:v>0.105</c:v>
                </c:pt>
                <c:pt idx="4">
                  <c:v>4.0000000000000001E-3</c:v>
                </c:pt>
                <c:pt idx="5">
                  <c:v>0.09</c:v>
                </c:pt>
                <c:pt idx="6">
                  <c:v>0.28699999999999998</c:v>
                </c:pt>
                <c:pt idx="7">
                  <c:v>0</c:v>
                </c:pt>
                <c:pt idx="8">
                  <c:v>0</c:v>
                </c:pt>
                <c:pt idx="9">
                  <c:v>5.7000000000000002E-2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361-4EF8-AF85-895A54D30C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0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rgbClr val="6E6E71"/>
                </a:solidFill>
                <a:latin typeface="+mn-lt"/>
                <a:ea typeface="+mn-ea"/>
                <a:cs typeface="+mn-cs"/>
              </a:defRPr>
            </a:pPr>
            <a:r>
              <a:rPr lang="en-US" sz="1050" dirty="0">
                <a:solidFill>
                  <a:srgbClr val="6E6E71"/>
                </a:solidFill>
              </a:rPr>
              <a:t>KILDARE</a:t>
            </a:r>
          </a:p>
        </c:rich>
      </c:tx>
      <c:layout>
        <c:manualLayout>
          <c:xMode val="edge"/>
          <c:yMode val="edge"/>
          <c:x val="0.42061726289422163"/>
          <c:y val="0.405590355651424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rgbClr val="6E6E7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835410138201925"/>
          <c:y val="6.0473598750529739E-2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Kildare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814-42AD-AE1C-F6D42556082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814-42AD-AE1C-F6D42556082B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14-42AD-AE1C-F6D42556082B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814-42AD-AE1C-F6D42556082B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814-42AD-AE1C-F6D42556082B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814-42AD-AE1C-F6D42556082B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814-42AD-AE1C-F6D42556082B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814-42AD-AE1C-F6D42556082B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814-42AD-AE1C-F6D42556082B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814-42AD-AE1C-F6D42556082B}"/>
              </c:ext>
            </c:extLst>
          </c:dPt>
          <c:dLbls>
            <c:dLbl>
              <c:idx val="0"/>
              <c:layout>
                <c:manualLayout>
                  <c:x val="2.6941398888241069E-2"/>
                  <c:y val="-0.12205217211238747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rgbClr val="7F7F7F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769442839287121"/>
                      <c:h val="0.1051599930248272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814-42AD-AE1C-F6D42556082B}"/>
                </c:ext>
              </c:extLst>
            </c:dLbl>
            <c:dLbl>
              <c:idx val="1"/>
              <c:layout>
                <c:manualLayout>
                  <c:x val="0.12392945906339707"/>
                  <c:y val="-0.152254942563811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814-42AD-AE1C-F6D42556082B}"/>
                </c:ext>
              </c:extLst>
            </c:dLbl>
            <c:dLbl>
              <c:idx val="2"/>
              <c:layout>
                <c:manualLayout>
                  <c:x val="0.15087064581630938"/>
                  <c:y val="-0.117651546526581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814-42AD-AE1C-F6D42556082B}"/>
                </c:ext>
              </c:extLst>
            </c:dLbl>
            <c:dLbl>
              <c:idx val="3"/>
              <c:layout>
                <c:manualLayout>
                  <c:x val="0.14548240846572688"/>
                  <c:y val="0.124572225734027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814-42AD-AE1C-F6D42556082B}"/>
                </c:ext>
              </c:extLst>
            </c:dLbl>
            <c:dLbl>
              <c:idx val="4"/>
              <c:layout>
                <c:manualLayout>
                  <c:x val="2.1552949402329828E-2"/>
                  <c:y val="0.13841358414891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814-42AD-AE1C-F6D42556082B}"/>
                </c:ext>
              </c:extLst>
            </c:dLbl>
            <c:dLbl>
              <c:idx val="5"/>
              <c:layout>
                <c:manualLayout>
                  <c:x val="-0.18858830727038683"/>
                  <c:y val="0.124572225734027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814-42AD-AE1C-F6D42556082B}"/>
                </c:ext>
              </c:extLst>
            </c:dLbl>
            <c:dLbl>
              <c:idx val="6"/>
              <c:layout>
                <c:manualLayout>
                  <c:x val="-0.1832000699198043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814-42AD-AE1C-F6D42556082B}"/>
                </c:ext>
              </c:extLst>
            </c:dLbl>
            <c:dLbl>
              <c:idx val="7"/>
              <c:layout>
                <c:manualLayout>
                  <c:x val="-0.1724235952186394"/>
                  <c:y val="-6.92067920744606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814-42AD-AE1C-F6D42556082B}"/>
                </c:ext>
              </c:extLst>
            </c:dLbl>
            <c:dLbl>
              <c:idx val="8"/>
              <c:layout>
                <c:manualLayout>
                  <c:x val="-0.17781183256922187"/>
                  <c:y val="-0.152254942563811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814-42AD-AE1C-F6D42556082B}"/>
                </c:ext>
              </c:extLst>
            </c:dLbl>
            <c:dLbl>
              <c:idx val="9"/>
              <c:layout>
                <c:manualLayout>
                  <c:x val="-0.15087064581630946"/>
                  <c:y val="-0.152254942563811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C814-42AD-AE1C-F6D42556082B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10"/>
                <c:pt idx="0">
                  <c:v>HOME LOCAL STATION</c:v>
                </c:pt>
                <c:pt idx="1">
                  <c:v>REGIONAL STATION</c:v>
                </c:pt>
                <c:pt idx="2">
                  <c:v>RTE RADIO 1</c:v>
                </c:pt>
                <c:pt idx="3">
                  <c:v>RTE 2FM</c:v>
                </c:pt>
                <c:pt idx="4">
                  <c:v>RTE LYRIC FM</c:v>
                </c:pt>
                <c:pt idx="5">
                  <c:v>NEWSTALK</c:v>
                </c:pt>
                <c:pt idx="6">
                  <c:v>TODAY FM</c:v>
                </c:pt>
                <c:pt idx="7">
                  <c:v>RADIO NOVA 100FM</c:v>
                </c:pt>
                <c:pt idx="8">
                  <c:v>CLASSIC HITS RADIO</c:v>
                </c:pt>
                <c:pt idx="9">
                  <c:v>OTHER REGION/LOC/M-C/D-C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9.1999999999999998E-2</c:v>
                </c:pt>
                <c:pt idx="1">
                  <c:v>7.0000000000000001E-3</c:v>
                </c:pt>
                <c:pt idx="2">
                  <c:v>0.123</c:v>
                </c:pt>
                <c:pt idx="3">
                  <c:v>0.16800000000000001</c:v>
                </c:pt>
                <c:pt idx="4">
                  <c:v>2.9000000000000001E-2</c:v>
                </c:pt>
                <c:pt idx="5">
                  <c:v>0.17499999999999999</c:v>
                </c:pt>
                <c:pt idx="6">
                  <c:v>0.16600000000000001</c:v>
                </c:pt>
                <c:pt idx="7">
                  <c:v>5.6000000000000001E-2</c:v>
                </c:pt>
                <c:pt idx="8">
                  <c:v>2.5999999999999999E-2</c:v>
                </c:pt>
                <c:pt idx="9">
                  <c:v>0.159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C814-42AD-AE1C-F6D4255608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2528062111075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3.40160014484924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A70-4E7C-87FF-F1464F4AF6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598</c:v>
                </c:pt>
                <c:pt idx="1">
                  <c:v>886</c:v>
                </c:pt>
                <c:pt idx="2">
                  <c:v>374</c:v>
                </c:pt>
                <c:pt idx="3">
                  <c:v>346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70-4E7C-87FF-F1464F4AF63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615</c:v>
                </c:pt>
                <c:pt idx="1">
                  <c:v>946</c:v>
                </c:pt>
                <c:pt idx="2">
                  <c:v>390</c:v>
                </c:pt>
                <c:pt idx="3">
                  <c:v>364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A70-4E7C-87FF-F1464F4AF6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15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  <c:majorUnit val="100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3728357319078397"/>
          <c:h val="0.124245771813809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900" b="1">
          <a:solidFill>
            <a:schemeClr val="bg1">
              <a:lumMod val="5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1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DONEGAL</a:t>
            </a:r>
          </a:p>
          <a:p>
            <a:pPr>
              <a:defRPr sz="800">
                <a:solidFill>
                  <a:schemeClr val="bg1">
                    <a:lumMod val="50000"/>
                  </a:schemeClr>
                </a:solidFill>
              </a:defRPr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NORTH</a:t>
            </a:r>
          </a:p>
        </c:rich>
      </c:tx>
      <c:layout>
        <c:manualLayout>
          <c:xMode val="edge"/>
          <c:yMode val="edge"/>
          <c:x val="0.37779392159313413"/>
          <c:y val="0.4636855068988817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218938933027179"/>
          <c:y val="0.13033328247269871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DONEGAL NTH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B4A-4CB0-A0DA-7F7821735B7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B4A-4CB0-A0DA-7F7821735B78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B4A-4CB0-A0DA-7F7821735B78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B4A-4CB0-A0DA-7F7821735B78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B4A-4CB0-A0DA-7F7821735B78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B4A-4CB0-A0DA-7F7821735B78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DB4A-4CB0-A0DA-7F7821735B78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DB4A-4CB0-A0DA-7F7821735B78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DB4A-4CB0-A0DA-7F7821735B78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DB4A-4CB0-A0DA-7F7821735B78}"/>
              </c:ext>
            </c:extLst>
          </c:dPt>
          <c:dLbls>
            <c:dLbl>
              <c:idx val="0"/>
              <c:layout>
                <c:manualLayout>
                  <c:x val="0.11218649752114319"/>
                  <c:y val="-0.235303093053163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B4A-4CB0-A0DA-7F7821735B78}"/>
                </c:ext>
              </c:extLst>
            </c:dLbl>
            <c:dLbl>
              <c:idx val="1"/>
              <c:layout>
                <c:manualLayout>
                  <c:x val="-0.1388888888888889"/>
                  <c:y val="0.179937659393595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B4A-4CB0-A0DA-7F7821735B78}"/>
                </c:ext>
              </c:extLst>
            </c:dLbl>
            <c:dLbl>
              <c:idx val="2"/>
              <c:layout>
                <c:manualLayout>
                  <c:x val="-0.1984126984126984"/>
                  <c:y val="2.7682716829783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B4A-4CB0-A0DA-7F7821735B78}"/>
                </c:ext>
              </c:extLst>
            </c:dLbl>
            <c:dLbl>
              <c:idx val="3"/>
              <c:layout>
                <c:manualLayout>
                  <c:x val="-0.2116402116402116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B4A-4CB0-A0DA-7F7821735B78}"/>
                </c:ext>
              </c:extLst>
            </c:dLbl>
            <c:dLbl>
              <c:idx val="4"/>
              <c:layout>
                <c:manualLayout>
                  <c:x val="-0.16534391534391538"/>
                  <c:y val="-8.30481504893519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B4A-4CB0-A0DA-7F7821735B78}"/>
                </c:ext>
              </c:extLst>
            </c:dLbl>
            <c:dLbl>
              <c:idx val="5"/>
              <c:layout>
                <c:manualLayout>
                  <c:x val="-8.5978835978836016E-2"/>
                  <c:y val="-0.173016980186149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B4A-4CB0-A0DA-7F7821735B78}"/>
                </c:ext>
              </c:extLst>
            </c:dLbl>
            <c:dLbl>
              <c:idx val="6"/>
              <c:layout>
                <c:manualLayout>
                  <c:x val="-8.5978835978835974E-2"/>
                  <c:y val="-0.214541055430825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B4A-4CB0-A0DA-7F7821735B7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B4A-4CB0-A0DA-7F7821735B78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B4A-4CB0-A0DA-7F7821735B78}"/>
                </c:ext>
              </c:extLst>
            </c:dLbl>
            <c:dLbl>
              <c:idx val="9"/>
              <c:layout>
                <c:manualLayout>
                  <c:x val="0.15211640211640212"/>
                  <c:y val="-0.103810188111689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DB4A-4CB0-A0DA-7F7821735B7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bg1">
                      <a:lumMod val="7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Sheet1!$A$2:$A$11</c:f>
              <c:numCache>
                <c:formatCode>General</c:formatCode>
                <c:ptCount val="10"/>
              </c:numCache>
            </c:num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0.48899999999999999</c:v>
                </c:pt>
                <c:pt idx="1">
                  <c:v>0.14599999999999999</c:v>
                </c:pt>
                <c:pt idx="2">
                  <c:v>3.2000000000000001E-2</c:v>
                </c:pt>
                <c:pt idx="3">
                  <c:v>6.7000000000000004E-2</c:v>
                </c:pt>
                <c:pt idx="4">
                  <c:v>3.5999999999999997E-2</c:v>
                </c:pt>
                <c:pt idx="5">
                  <c:v>3.2000000000000001E-2</c:v>
                </c:pt>
                <c:pt idx="6">
                  <c:v>0.16500000000000001</c:v>
                </c:pt>
                <c:pt idx="7">
                  <c:v>0</c:v>
                </c:pt>
                <c:pt idx="8">
                  <c:v>0</c:v>
                </c:pt>
                <c:pt idx="9">
                  <c:v>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DB4A-4CB0-A0DA-7F7821735B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6E6E71"/>
                </a:solidFill>
                <a:latin typeface="+mn-lt"/>
                <a:ea typeface="+mn-ea"/>
                <a:cs typeface="+mn-cs"/>
              </a:defRPr>
            </a:pPr>
            <a:r>
              <a:rPr lang="en-US" sz="1000" dirty="0">
                <a:solidFill>
                  <a:srgbClr val="6E6E71"/>
                </a:solidFill>
              </a:rPr>
              <a:t>CLARE</a:t>
            </a:r>
          </a:p>
        </c:rich>
      </c:tx>
      <c:layout>
        <c:manualLayout>
          <c:xMode val="edge"/>
          <c:yMode val="edge"/>
          <c:x val="0.43139373759538663"/>
          <c:y val="0.405590491967652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6E6E7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835410138201925"/>
          <c:y val="6.0473598750529739E-2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CLARE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748-4295-B437-0974E806FC3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748-4295-B437-0974E806FC3A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748-4295-B437-0974E806FC3A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748-4295-B437-0974E806FC3A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748-4295-B437-0974E806FC3A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748-4295-B437-0974E806FC3A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748-4295-B437-0974E806FC3A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748-4295-B437-0974E806FC3A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748-4295-B437-0974E806FC3A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748-4295-B437-0974E806FC3A}"/>
              </c:ext>
            </c:extLst>
          </c:dPt>
          <c:dLbls>
            <c:dLbl>
              <c:idx val="0"/>
              <c:layout>
                <c:manualLayout>
                  <c:x val="0.11854122171281459"/>
                  <c:y val="-0.131492904941473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48-4295-B437-0974E806FC3A}"/>
                </c:ext>
              </c:extLst>
            </c:dLbl>
            <c:dLbl>
              <c:idx val="1"/>
              <c:layout>
                <c:manualLayout>
                  <c:x val="0.15087064581630946"/>
                  <c:y val="0.131492904941473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748-4295-B437-0974E806FC3A}"/>
                </c:ext>
              </c:extLst>
            </c:dLbl>
            <c:dLbl>
              <c:idx val="2"/>
              <c:layout>
                <c:manualLayout>
                  <c:x val="-8.6211797609319754E-2"/>
                  <c:y val="0.124572225734027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748-4295-B437-0974E806FC3A}"/>
                </c:ext>
              </c:extLst>
            </c:dLbl>
            <c:dLbl>
              <c:idx val="3"/>
              <c:layout>
                <c:manualLayout>
                  <c:x val="-8.6211797609319699E-2"/>
                  <c:y val="0.131492904941473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748-4295-B437-0974E806FC3A}"/>
                </c:ext>
              </c:extLst>
            </c:dLbl>
            <c:dLbl>
              <c:idx val="4"/>
              <c:layout>
                <c:manualLayout>
                  <c:x val="-0.18858830727038683"/>
                  <c:y val="4.8444754452121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748-4295-B437-0974E806FC3A}"/>
                </c:ext>
              </c:extLst>
            </c:dLbl>
            <c:dLbl>
              <c:idx val="5"/>
              <c:layout>
                <c:manualLayout>
                  <c:x val="-0.1993647819715518"/>
                  <c:y val="2.07620376223379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748-4295-B437-0974E806FC3A}"/>
                </c:ext>
              </c:extLst>
            </c:dLbl>
            <c:dLbl>
              <c:idx val="6"/>
              <c:layout>
                <c:manualLayout>
                  <c:x val="-0.17781183256922187"/>
                  <c:y val="6.92067920744599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748-4295-B437-0974E806FC3A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748-4295-B437-0974E806FC3A}"/>
                </c:ext>
              </c:extLst>
            </c:dLbl>
            <c:dLbl>
              <c:idx val="8"/>
              <c:layout>
                <c:manualLayout>
                  <c:x val="-7.5435322908154731E-2"/>
                  <c:y val="-0.13841358414891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748-4295-B437-0974E806FC3A}"/>
                </c:ext>
              </c:extLst>
            </c:dLbl>
            <c:dLbl>
              <c:idx val="9"/>
              <c:layout>
                <c:manualLayout>
                  <c:x val="7.004708555757215E-2"/>
                  <c:y val="-0.131492904941473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748-4295-B437-0974E806FC3A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10"/>
                <c:pt idx="0">
                  <c:v>HOME LOCAL STATION</c:v>
                </c:pt>
                <c:pt idx="1">
                  <c:v>REGIONAL STATION</c:v>
                </c:pt>
                <c:pt idx="2">
                  <c:v>RTE RADIO 1</c:v>
                </c:pt>
                <c:pt idx="3">
                  <c:v>RTE 2FM</c:v>
                </c:pt>
                <c:pt idx="4">
                  <c:v>RTE LYRIC FM</c:v>
                </c:pt>
                <c:pt idx="5">
                  <c:v>NEWSTALK</c:v>
                </c:pt>
                <c:pt idx="6">
                  <c:v>TODAY FM</c:v>
                </c:pt>
                <c:pt idx="7">
                  <c:v>RADIO NOVA 100FM</c:v>
                </c:pt>
                <c:pt idx="8">
                  <c:v>CLASSIC HITS 4FM</c:v>
                </c:pt>
                <c:pt idx="9">
                  <c:v>OTHER REGION/LOC/M-C/D-C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0.183</c:v>
                </c:pt>
                <c:pt idx="1">
                  <c:v>0.24299999999999999</c:v>
                </c:pt>
                <c:pt idx="2">
                  <c:v>0.16900000000000001</c:v>
                </c:pt>
                <c:pt idx="3">
                  <c:v>1.9E-2</c:v>
                </c:pt>
                <c:pt idx="4">
                  <c:v>1.9E-2</c:v>
                </c:pt>
                <c:pt idx="5">
                  <c:v>0.10299999999999999</c:v>
                </c:pt>
                <c:pt idx="6">
                  <c:v>0.13800000000000001</c:v>
                </c:pt>
                <c:pt idx="7">
                  <c:v>0</c:v>
                </c:pt>
                <c:pt idx="8">
                  <c:v>9.1999999999999998E-2</c:v>
                </c:pt>
                <c:pt idx="9">
                  <c:v>3.4000000000000002E-2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8748-4295-B437-0974E806FC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2277298210511216"/>
          <c:y val="0.40139939403186781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6E6E7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835410138201925"/>
          <c:y val="6.0473598750529739E-2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GALWAY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2F4-43FB-BD6B-227BEA7BA6E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2F4-43FB-BD6B-227BEA7BA6E0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2F4-43FB-BD6B-227BEA7BA6E0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2F4-43FB-BD6B-227BEA7BA6E0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2F4-43FB-BD6B-227BEA7BA6E0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2F4-43FB-BD6B-227BEA7BA6E0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2F4-43FB-BD6B-227BEA7BA6E0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E2F4-43FB-BD6B-227BEA7BA6E0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E2F4-43FB-BD6B-227BEA7BA6E0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E2F4-43FB-BD6B-227BEA7BA6E0}"/>
              </c:ext>
            </c:extLst>
          </c:dPt>
          <c:dLbls>
            <c:dLbl>
              <c:idx val="0"/>
              <c:layout>
                <c:manualLayout>
                  <c:x val="0.12931769641397964"/>
                  <c:y val="-0.131492904941473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2F4-43FB-BD6B-227BEA7BA6E0}"/>
                </c:ext>
              </c:extLst>
            </c:dLbl>
            <c:dLbl>
              <c:idx val="1"/>
              <c:layout>
                <c:manualLayout>
                  <c:x val="0.14548240846572699"/>
                  <c:y val="-8.30481504893519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2F4-43FB-BD6B-227BEA7BA6E0}"/>
                </c:ext>
              </c:extLst>
            </c:dLbl>
            <c:dLbl>
              <c:idx val="2"/>
              <c:layout>
                <c:manualLayout>
                  <c:x val="0.15087064581630938"/>
                  <c:y val="0.117651546526581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2F4-43FB-BD6B-227BEA7BA6E0}"/>
                </c:ext>
              </c:extLst>
            </c:dLbl>
            <c:dLbl>
              <c:idx val="3"/>
              <c:layout>
                <c:manualLayout>
                  <c:x val="0.11854122171281459"/>
                  <c:y val="0.145334263356365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2F4-43FB-BD6B-227BEA7BA6E0}"/>
                </c:ext>
              </c:extLst>
            </c:dLbl>
            <c:dLbl>
              <c:idx val="4"/>
              <c:layout>
                <c:manualLayout>
                  <c:x val="3.2329424103494889E-2"/>
                  <c:y val="0.145334263356365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2F4-43FB-BD6B-227BEA7BA6E0}"/>
                </c:ext>
              </c:extLst>
            </c:dLbl>
            <c:dLbl>
              <c:idx val="5"/>
              <c:layout>
                <c:manualLayout>
                  <c:x val="-0.2155294940232993"/>
                  <c:y val="0.124572225734027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2F4-43FB-BD6B-227BEA7BA6E0}"/>
                </c:ext>
              </c:extLst>
            </c:dLbl>
            <c:dLbl>
              <c:idx val="6"/>
              <c:layout>
                <c:manualLayout>
                  <c:x val="-0.16164712051747443"/>
                  <c:y val="-2.07620376223379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2F4-43FB-BD6B-227BEA7BA6E0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2F4-43FB-BD6B-227BEA7BA6E0}"/>
                </c:ext>
              </c:extLst>
            </c:dLbl>
            <c:dLbl>
              <c:idx val="8"/>
              <c:layout>
                <c:manualLayout>
                  <c:x val="-0.15625888316689199"/>
                  <c:y val="-0.131492904941473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2F4-43FB-BD6B-227BEA7BA6E0}"/>
                </c:ext>
              </c:extLst>
            </c:dLbl>
            <c:dLbl>
              <c:idx val="9"/>
              <c:layout>
                <c:manualLayout>
                  <c:x val="-0.14548240846572699"/>
                  <c:y val="-0.13841358414891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2F4-43FB-BD6B-227BEA7BA6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10"/>
                <c:pt idx="0">
                  <c:v>HOME LOCAL STATION</c:v>
                </c:pt>
                <c:pt idx="1">
                  <c:v>REGIONAL STATION</c:v>
                </c:pt>
                <c:pt idx="2">
                  <c:v>RTE RADIO 1</c:v>
                </c:pt>
                <c:pt idx="3">
                  <c:v>RTE 2FM</c:v>
                </c:pt>
                <c:pt idx="4">
                  <c:v>RTE LYRIC FM</c:v>
                </c:pt>
                <c:pt idx="5">
                  <c:v>NEWSTALK</c:v>
                </c:pt>
                <c:pt idx="6">
                  <c:v>TODAY FM</c:v>
                </c:pt>
                <c:pt idx="7">
                  <c:v>RADIO NOVA 100FM</c:v>
                </c:pt>
                <c:pt idx="8">
                  <c:v>CLASSIC HITS 4FM</c:v>
                </c:pt>
                <c:pt idx="9">
                  <c:v>OTHER REGION/LOC/M-C/D-C</c:v>
                </c:pt>
              </c:strCache>
            </c:strRef>
          </c:cat>
          <c:val>
            <c:numRef>
              <c:f>Sheet1!$B$2:$B$11</c:f>
              <c:numCache>
                <c:formatCode>0.0%</c:formatCode>
                <c:ptCount val="10"/>
                <c:pt idx="0">
                  <c:v>0.125</c:v>
                </c:pt>
                <c:pt idx="1">
                  <c:v>0.11700000000000001</c:v>
                </c:pt>
                <c:pt idx="2">
                  <c:v>0.151</c:v>
                </c:pt>
                <c:pt idx="3">
                  <c:v>4.5999999999999999E-2</c:v>
                </c:pt>
                <c:pt idx="4">
                  <c:v>1.7999999999999999E-2</c:v>
                </c:pt>
                <c:pt idx="5">
                  <c:v>7.0000000000000007E-2</c:v>
                </c:pt>
                <c:pt idx="6">
                  <c:v>0.29499999999999998</c:v>
                </c:pt>
                <c:pt idx="7">
                  <c:v>0</c:v>
                </c:pt>
                <c:pt idx="8">
                  <c:v>7.4999999999999997E-2</c:v>
                </c:pt>
                <c:pt idx="9">
                  <c:v>7.9000000000000001E-2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E2F4-43FB-BD6B-227BEA7BA6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6E6E71"/>
                </a:solidFill>
                <a:latin typeface="+mn-lt"/>
                <a:ea typeface="+mn-ea"/>
                <a:cs typeface="+mn-cs"/>
              </a:defRPr>
            </a:pPr>
            <a:r>
              <a:rPr lang="en-US" sz="900" dirty="0">
                <a:solidFill>
                  <a:srgbClr val="6E6E71"/>
                </a:solidFill>
              </a:rPr>
              <a:t>WATERFORD</a:t>
            </a:r>
          </a:p>
        </c:rich>
      </c:tx>
      <c:layout>
        <c:manualLayout>
          <c:xMode val="edge"/>
          <c:yMode val="edge"/>
          <c:x val="0.38289960144014429"/>
          <c:y val="0.474797284042112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rgbClr val="6E6E7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835410138201925"/>
          <c:y val="0.11649192405780673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WATERFORD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E07-4CFA-A1EB-9FE41379439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E07-4CFA-A1EB-9FE41379439A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E07-4CFA-A1EB-9FE41379439A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E07-4CFA-A1EB-9FE41379439A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E07-4CFA-A1EB-9FE41379439A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E07-4CFA-A1EB-9FE41379439A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E07-4CFA-A1EB-9FE41379439A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E07-4CFA-A1EB-9FE41379439A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E07-4CFA-A1EB-9FE41379439A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E07-4CFA-A1EB-9FE41379439A}"/>
              </c:ext>
            </c:extLst>
          </c:dPt>
          <c:dLbls>
            <c:dLbl>
              <c:idx val="0"/>
              <c:layout>
                <c:manualLayout>
                  <c:x val="0.11854122171281459"/>
                  <c:y val="-0.173016980186149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07-4CFA-A1EB-9FE41379439A}"/>
                </c:ext>
              </c:extLst>
            </c:dLbl>
            <c:dLbl>
              <c:idx val="1"/>
              <c:layout>
                <c:manualLayout>
                  <c:x val="0.10776474701164962"/>
                  <c:y val="0.117651546526581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07-4CFA-A1EB-9FE41379439A}"/>
                </c:ext>
              </c:extLst>
            </c:dLbl>
            <c:dLbl>
              <c:idx val="2"/>
              <c:layout>
                <c:manualLayout>
                  <c:x val="-0.1131529843622321"/>
                  <c:y val="0.152254942563811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07-4CFA-A1EB-9FE41379439A}"/>
                </c:ext>
              </c:extLst>
            </c:dLbl>
            <c:dLbl>
              <c:idx val="3"/>
              <c:layout>
                <c:manualLayout>
                  <c:x val="-0.1724235952186394"/>
                  <c:y val="2.07620376223379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E07-4CFA-A1EB-9FE41379439A}"/>
                </c:ext>
              </c:extLst>
            </c:dLbl>
            <c:dLbl>
              <c:idx val="4"/>
              <c:layout>
                <c:manualLayout>
                  <c:x val="-0.1724235952186394"/>
                  <c:y val="-3.46033960372300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E07-4CFA-A1EB-9FE41379439A}"/>
                </c:ext>
              </c:extLst>
            </c:dLbl>
            <c:dLbl>
              <c:idx val="5"/>
              <c:layout>
                <c:manualLayout>
                  <c:x val="-0.15625888316689199"/>
                  <c:y val="-0.110730867319135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E07-4CFA-A1EB-9FE41379439A}"/>
                </c:ext>
              </c:extLst>
            </c:dLbl>
            <c:dLbl>
              <c:idx val="6"/>
              <c:layout>
                <c:manualLayout>
                  <c:x val="-0.11854122171281463"/>
                  <c:y val="-0.138413584148919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E07-4CFA-A1EB-9FE41379439A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E07-4CFA-A1EB-9FE41379439A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E07-4CFA-A1EB-9FE41379439A}"/>
                </c:ext>
              </c:extLst>
            </c:dLbl>
            <c:dLbl>
              <c:idx val="9"/>
              <c:layout>
                <c:manualLayout>
                  <c:x val="0.12931769641397955"/>
                  <c:y val="-0.152254942563811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E07-4CFA-A1EB-9FE41379439A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10"/>
                <c:pt idx="0">
                  <c:v>HOME LOCAL STATION</c:v>
                </c:pt>
                <c:pt idx="1">
                  <c:v>REGIONAL STATION</c:v>
                </c:pt>
                <c:pt idx="2">
                  <c:v>RTE RADIO 1</c:v>
                </c:pt>
                <c:pt idx="3">
                  <c:v>RTE 2FM</c:v>
                </c:pt>
                <c:pt idx="4">
                  <c:v>RTE LYRIC FM</c:v>
                </c:pt>
                <c:pt idx="5">
                  <c:v>NEWSTALK</c:v>
                </c:pt>
                <c:pt idx="6">
                  <c:v>TODAY FM</c:v>
                </c:pt>
                <c:pt idx="7">
                  <c:v>RADIO NOVA 100FM</c:v>
                </c:pt>
                <c:pt idx="8">
                  <c:v>CLASSIC HITS 4FM</c:v>
                </c:pt>
                <c:pt idx="9">
                  <c:v>OTHER REGION/LOC/M-C/D-C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0.29799999999999999</c:v>
                </c:pt>
                <c:pt idx="1">
                  <c:v>0.20599999999999999</c:v>
                </c:pt>
                <c:pt idx="2">
                  <c:v>0.151</c:v>
                </c:pt>
                <c:pt idx="3">
                  <c:v>0.11799999999999999</c:v>
                </c:pt>
                <c:pt idx="4">
                  <c:v>1.4E-2</c:v>
                </c:pt>
                <c:pt idx="5">
                  <c:v>3.5999999999999997E-2</c:v>
                </c:pt>
                <c:pt idx="6">
                  <c:v>0.17399999999999999</c:v>
                </c:pt>
                <c:pt idx="7">
                  <c:v>0</c:v>
                </c:pt>
                <c:pt idx="8">
                  <c:v>0</c:v>
                </c:pt>
                <c:pt idx="9">
                  <c:v>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8E07-4CFA-A1EB-9FE4137943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MAYO</a:t>
            </a:r>
          </a:p>
        </c:rich>
      </c:tx>
      <c:layout>
        <c:manualLayout>
          <c:xMode val="edge"/>
          <c:yMode val="edge"/>
          <c:x val="0.43474982293879938"/>
          <c:y val="0.498288902936111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218938933027179"/>
          <c:y val="0.13033328247269871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MAYO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359-43D9-A5FD-48050F7A1D6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359-43D9-A5FD-48050F7A1D6A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359-43D9-A5FD-48050F7A1D6A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359-43D9-A5FD-48050F7A1D6A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359-43D9-A5FD-48050F7A1D6A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359-43D9-A5FD-48050F7A1D6A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359-43D9-A5FD-48050F7A1D6A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359-43D9-A5FD-48050F7A1D6A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2359-43D9-A5FD-48050F7A1D6A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2359-43D9-A5FD-48050F7A1D6A}"/>
              </c:ext>
            </c:extLst>
          </c:dPt>
          <c:dLbls>
            <c:dLbl>
              <c:idx val="0"/>
              <c:layout>
                <c:manualLayout>
                  <c:x val="0.13347706536682916"/>
                  <c:y val="-0.159175621771257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359-43D9-A5FD-48050F7A1D6A}"/>
                </c:ext>
              </c:extLst>
            </c:dLbl>
            <c:dLbl>
              <c:idx val="1"/>
              <c:layout>
                <c:manualLayout>
                  <c:x val="-7.936507936507943E-2"/>
                  <c:y val="0.138413584148920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359-43D9-A5FD-48050F7A1D6A}"/>
                </c:ext>
              </c:extLst>
            </c:dLbl>
            <c:dLbl>
              <c:idx val="2"/>
              <c:layout>
                <c:manualLayout>
                  <c:x val="-0.18518518518518517"/>
                  <c:y val="9.6889508904243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359-43D9-A5FD-48050F7A1D6A}"/>
                </c:ext>
              </c:extLst>
            </c:dLbl>
            <c:dLbl>
              <c:idx val="3"/>
              <c:layout>
                <c:manualLayout>
                  <c:x val="-0.1984126984126984"/>
                  <c:y val="0.124572225734027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359-43D9-A5FD-48050F7A1D6A}"/>
                </c:ext>
              </c:extLst>
            </c:dLbl>
            <c:dLbl>
              <c:idx val="4"/>
              <c:layout>
                <c:manualLayout>
                  <c:x val="-0.20502645502645503"/>
                  <c:y val="5.53654336595679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359-43D9-A5FD-48050F7A1D6A}"/>
                </c:ext>
              </c:extLst>
            </c:dLbl>
            <c:dLbl>
              <c:idx val="5"/>
              <c:layout>
                <c:manualLayout>
                  <c:x val="-0.1984126984126984"/>
                  <c:y val="-5.53654336595679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359-43D9-A5FD-48050F7A1D6A}"/>
                </c:ext>
              </c:extLst>
            </c:dLbl>
            <c:dLbl>
              <c:idx val="6"/>
              <c:layout>
                <c:manualLayout>
                  <c:x val="-0.1917989417989418"/>
                  <c:y val="-0.124572225734027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359-43D9-A5FD-48050F7A1D6A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359-43D9-A5FD-48050F7A1D6A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359-43D9-A5FD-48050F7A1D6A}"/>
                </c:ext>
              </c:extLst>
            </c:dLbl>
            <c:dLbl>
              <c:idx val="9"/>
              <c:layout>
                <c:manualLayout>
                  <c:x val="9.920634920634909E-2"/>
                  <c:y val="-0.173016980186149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359-43D9-A5FD-48050F7A1D6A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10"/>
                <c:pt idx="0">
                  <c:v>HOME LOCAL STATION</c:v>
                </c:pt>
                <c:pt idx="1">
                  <c:v>REGIONAL STATION</c:v>
                </c:pt>
                <c:pt idx="2">
                  <c:v>RTE RADIO 1</c:v>
                </c:pt>
                <c:pt idx="3">
                  <c:v>RTE 2FM</c:v>
                </c:pt>
                <c:pt idx="4">
                  <c:v>RTE LYRIC FM</c:v>
                </c:pt>
                <c:pt idx="5">
                  <c:v>NEWSTALK</c:v>
                </c:pt>
                <c:pt idx="6">
                  <c:v>TODAY FM</c:v>
                </c:pt>
                <c:pt idx="7">
                  <c:v>RADIO NOVA 100FM</c:v>
                </c:pt>
                <c:pt idx="8">
                  <c:v>CLASSIC HITS 4FM</c:v>
                </c:pt>
                <c:pt idx="9">
                  <c:v>OTHER REGION/LOC/M-C/D-C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0.43</c:v>
                </c:pt>
                <c:pt idx="1">
                  <c:v>0.115</c:v>
                </c:pt>
                <c:pt idx="2">
                  <c:v>0.107</c:v>
                </c:pt>
                <c:pt idx="3">
                  <c:v>5.8000000000000003E-2</c:v>
                </c:pt>
                <c:pt idx="4">
                  <c:v>4.0000000000000001E-3</c:v>
                </c:pt>
                <c:pt idx="5">
                  <c:v>5.0999999999999997E-2</c:v>
                </c:pt>
                <c:pt idx="6">
                  <c:v>0.191</c:v>
                </c:pt>
                <c:pt idx="7">
                  <c:v>0</c:v>
                </c:pt>
                <c:pt idx="8">
                  <c:v>0</c:v>
                </c:pt>
                <c:pt idx="9">
                  <c:v>3.6999999999999998E-2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2359-43D9-A5FD-48050F7A1D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L'FORD/</a:t>
            </a:r>
          </a:p>
          <a:p>
            <a:pPr>
              <a:defRPr sz="800">
                <a:solidFill>
                  <a:schemeClr val="bg1">
                    <a:lumMod val="50000"/>
                  </a:schemeClr>
                </a:solidFill>
              </a:defRPr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ROS/</a:t>
            </a:r>
          </a:p>
          <a:p>
            <a:pPr>
              <a:defRPr sz="800">
                <a:solidFill>
                  <a:schemeClr val="bg1">
                    <a:lumMod val="50000"/>
                  </a:schemeClr>
                </a:solidFill>
              </a:defRPr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S LEITRIM</a:t>
            </a:r>
          </a:p>
        </c:rich>
      </c:tx>
      <c:layout>
        <c:manualLayout>
          <c:xMode val="edge"/>
          <c:yMode val="edge"/>
          <c:x val="0.38442434279048454"/>
          <c:y val="0.422161431654205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218938933027179"/>
          <c:y val="0.13033328247269871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L'FORD/ROS/S LEITRIM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C67-487A-AF2F-9DF962F1A3F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C67-487A-AF2F-9DF962F1A3F0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C67-487A-AF2F-9DF962F1A3F0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C67-487A-AF2F-9DF962F1A3F0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C67-487A-AF2F-9DF962F1A3F0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C67-487A-AF2F-9DF962F1A3F0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0C67-487A-AF2F-9DF962F1A3F0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0C67-487A-AF2F-9DF962F1A3F0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0C67-487A-AF2F-9DF962F1A3F0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0C67-487A-AF2F-9DF962F1A3F0}"/>
              </c:ext>
            </c:extLst>
          </c:dPt>
          <c:dLbls>
            <c:dLbl>
              <c:idx val="0"/>
              <c:layout>
                <c:manualLayout>
                  <c:x val="9.920634920634909E-2"/>
                  <c:y val="-0.235303093053163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C67-487A-AF2F-9DF962F1A3F0}"/>
                </c:ext>
              </c:extLst>
            </c:dLbl>
            <c:dLbl>
              <c:idx val="1"/>
              <c:layout>
                <c:manualLayout>
                  <c:x val="0.12566137566137567"/>
                  <c:y val="-0.166096300978703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C67-487A-AF2F-9DF962F1A3F0}"/>
                </c:ext>
              </c:extLst>
            </c:dLbl>
            <c:dLbl>
              <c:idx val="2"/>
              <c:layout>
                <c:manualLayout>
                  <c:x val="0.16534391534391521"/>
                  <c:y val="0.166096300978703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C67-487A-AF2F-9DF962F1A3F0}"/>
                </c:ext>
              </c:extLst>
            </c:dLbl>
            <c:dLbl>
              <c:idx val="3"/>
              <c:layout>
                <c:manualLayout>
                  <c:x val="6.6137566137566134E-2"/>
                  <c:y val="0.145334263356365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C67-487A-AF2F-9DF962F1A3F0}"/>
                </c:ext>
              </c:extLst>
            </c:dLbl>
            <c:dLbl>
              <c:idx val="4"/>
              <c:layout>
                <c:manualLayout>
                  <c:x val="-7.9365079365079361E-2"/>
                  <c:y val="0.13841358414891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C67-487A-AF2F-9DF962F1A3F0}"/>
                </c:ext>
              </c:extLst>
            </c:dLbl>
            <c:dLbl>
              <c:idx val="5"/>
              <c:layout>
                <c:manualLayout>
                  <c:x val="-0.24470899470899471"/>
                  <c:y val="0.110730867319135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C67-487A-AF2F-9DF962F1A3F0}"/>
                </c:ext>
              </c:extLst>
            </c:dLbl>
            <c:dLbl>
              <c:idx val="6"/>
              <c:layout>
                <c:manualLayout>
                  <c:x val="-0.16534391534391535"/>
                  <c:y val="-2.7682716829783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C67-487A-AF2F-9DF962F1A3F0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C67-487A-AF2F-9DF962F1A3F0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C67-487A-AF2F-9DF962F1A3F0}"/>
                </c:ext>
              </c:extLst>
            </c:dLbl>
            <c:dLbl>
              <c:idx val="9"/>
              <c:layout>
                <c:manualLayout>
                  <c:x val="5.9523809523809521E-2"/>
                  <c:y val="-0.186858338601041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0C67-487A-AF2F-9DF962F1A3F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bg1">
                      <a:lumMod val="7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10"/>
                <c:pt idx="0">
                  <c:v>HOME LOCAL STATION</c:v>
                </c:pt>
                <c:pt idx="1">
                  <c:v>REGIONAL STATION</c:v>
                </c:pt>
                <c:pt idx="2">
                  <c:v>RTE RADIO 1</c:v>
                </c:pt>
                <c:pt idx="3">
                  <c:v>RTE 2FM</c:v>
                </c:pt>
                <c:pt idx="4">
                  <c:v>RTE LYRIC FM</c:v>
                </c:pt>
                <c:pt idx="5">
                  <c:v>NEWSTALK</c:v>
                </c:pt>
                <c:pt idx="6">
                  <c:v>TODAY FM</c:v>
                </c:pt>
                <c:pt idx="7">
                  <c:v>RADIO NOVA 100FM</c:v>
                </c:pt>
                <c:pt idx="8">
                  <c:v>CLASSIC HITS 4FM</c:v>
                </c:pt>
                <c:pt idx="9">
                  <c:v>OTHER REGION/LOC/M-C/D-C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0.13400000000000001</c:v>
                </c:pt>
                <c:pt idx="1">
                  <c:v>0.23200000000000001</c:v>
                </c:pt>
                <c:pt idx="2">
                  <c:v>0.13400000000000001</c:v>
                </c:pt>
                <c:pt idx="3">
                  <c:v>5.1999999999999998E-2</c:v>
                </c:pt>
                <c:pt idx="4">
                  <c:v>5.0000000000000001E-3</c:v>
                </c:pt>
                <c:pt idx="5">
                  <c:v>5.8999999999999997E-2</c:v>
                </c:pt>
                <c:pt idx="6">
                  <c:v>0.30299999999999999</c:v>
                </c:pt>
                <c:pt idx="7">
                  <c:v>0</c:v>
                </c:pt>
                <c:pt idx="8">
                  <c:v>0</c:v>
                </c:pt>
                <c:pt idx="9">
                  <c:v>8.1000000000000003E-2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C67-487A-AF2F-9DF962F1A3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CAVAN/</a:t>
            </a:r>
          </a:p>
          <a:p>
            <a:pPr>
              <a:defRPr sz="800">
                <a:solidFill>
                  <a:schemeClr val="bg1">
                    <a:lumMod val="50000"/>
                  </a:schemeClr>
                </a:solidFill>
              </a:defRPr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MONAGHAN</a:t>
            </a:r>
          </a:p>
        </c:rich>
      </c:tx>
      <c:layout>
        <c:manualLayout>
          <c:xMode val="edge"/>
          <c:yMode val="edge"/>
          <c:x val="0.35978835978835977"/>
          <c:y val="0.4636855068988817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218938933027179"/>
          <c:y val="0.13033328247269871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CAVAN/MONAGHAN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54-42F8-8608-14490B4BB762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F54-42F8-8608-14490B4BB762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F54-42F8-8608-14490B4BB762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F54-42F8-8608-14490B4BB762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F54-42F8-8608-14490B4BB762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F54-42F8-8608-14490B4BB762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BF54-42F8-8608-14490B4BB762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BF54-42F8-8608-14490B4BB762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BF54-42F8-8608-14490B4BB762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BF54-42F8-8608-14490B4BB762}"/>
              </c:ext>
            </c:extLst>
          </c:dPt>
          <c:dLbls>
            <c:dLbl>
              <c:idx val="0"/>
              <c:layout>
                <c:manualLayout>
                  <c:x val="7.9365079365079361E-2"/>
                  <c:y val="-0.249144451468055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F54-42F8-8608-14490B4BB762}"/>
                </c:ext>
              </c:extLst>
            </c:dLbl>
            <c:dLbl>
              <c:idx val="1"/>
              <c:layout>
                <c:manualLayout>
                  <c:x val="0.15211640211640212"/>
                  <c:y val="0.145334263356365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F54-42F8-8608-14490B4BB762}"/>
                </c:ext>
              </c:extLst>
            </c:dLbl>
            <c:dLbl>
              <c:idx val="2"/>
              <c:layout>
                <c:manualLayout>
                  <c:x val="-0.1917989417989418"/>
                  <c:y val="0.131492904941473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F54-42F8-8608-14490B4BB762}"/>
                </c:ext>
              </c:extLst>
            </c:dLbl>
            <c:dLbl>
              <c:idx val="3"/>
              <c:layout>
                <c:manualLayout>
                  <c:x val="-0.1917989417989418"/>
                  <c:y val="2.76827168297839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F54-42F8-8608-14490B4BB762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F54-42F8-8608-14490B4BB762}"/>
                </c:ext>
              </c:extLst>
            </c:dLbl>
            <c:dLbl>
              <c:idx val="5"/>
              <c:layout>
                <c:manualLayout>
                  <c:x val="-0.17046515018955963"/>
                  <c:y val="-4.8444754452121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F54-42F8-8608-14490B4BB762}"/>
                </c:ext>
              </c:extLst>
            </c:dLbl>
            <c:dLbl>
              <c:idx val="6"/>
              <c:layout>
                <c:manualLayout>
                  <c:x val="-0.15873041911427738"/>
                  <c:y val="-0.20762010375569456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rgbClr val="7F7F7F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22751322751321"/>
                      <c:h val="9.823931381738124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BF54-42F8-8608-14490B4BB762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F54-42F8-8608-14490B4BB762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F54-42F8-8608-14490B4BB762}"/>
                </c:ext>
              </c:extLst>
            </c:dLbl>
            <c:dLbl>
              <c:idx val="9"/>
              <c:layout>
                <c:manualLayout>
                  <c:x val="6.6137566137566023E-2"/>
                  <c:y val="-0.193779017808487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F54-42F8-8608-14490B4BB76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bg1">
                      <a:lumMod val="7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Sheet1!$A$2:$A$11</c:f>
              <c:numCache>
                <c:formatCode>General</c:formatCode>
                <c:ptCount val="10"/>
              </c:numCache>
            </c:num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0.30199999999999999</c:v>
                </c:pt>
                <c:pt idx="1">
                  <c:v>0.121</c:v>
                </c:pt>
                <c:pt idx="2">
                  <c:v>0.153</c:v>
                </c:pt>
                <c:pt idx="3">
                  <c:v>0.18099999999999999</c:v>
                </c:pt>
                <c:pt idx="4">
                  <c:v>0</c:v>
                </c:pt>
                <c:pt idx="5">
                  <c:v>3.3000000000000002E-2</c:v>
                </c:pt>
                <c:pt idx="6">
                  <c:v>0.151</c:v>
                </c:pt>
                <c:pt idx="7">
                  <c:v>0</c:v>
                </c:pt>
                <c:pt idx="8">
                  <c:v>0</c:v>
                </c:pt>
                <c:pt idx="9">
                  <c:v>5.8999999999999997E-2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BF54-42F8-8608-14490B4BB7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900" b="1" i="0" baseline="0" dirty="0">
                <a:effectLst/>
              </a:rPr>
              <a:t>S.DON /</a:t>
            </a:r>
            <a:endParaRPr lang="en-IE" sz="900" dirty="0">
              <a:effectLst/>
            </a:endParaRPr>
          </a:p>
          <a:p>
            <a:pPr>
              <a:defRPr sz="900">
                <a:solidFill>
                  <a:schemeClr val="bg1">
                    <a:lumMod val="50000"/>
                  </a:schemeClr>
                </a:solidFill>
              </a:defRPr>
            </a:pPr>
            <a:r>
              <a:rPr lang="nn-NO" sz="900" b="1" i="0" baseline="0" dirty="0">
                <a:effectLst/>
              </a:rPr>
              <a:t>SLIGO/</a:t>
            </a:r>
            <a:endParaRPr lang="en-IE" sz="900" dirty="0">
              <a:effectLst/>
            </a:endParaRPr>
          </a:p>
          <a:p>
            <a:pPr>
              <a:defRPr sz="900">
                <a:solidFill>
                  <a:schemeClr val="bg1">
                    <a:lumMod val="50000"/>
                  </a:schemeClr>
                </a:solidFill>
              </a:defRPr>
            </a:pPr>
            <a:r>
              <a:rPr lang="nn-NO" sz="900" b="1" i="0" baseline="0" dirty="0">
                <a:effectLst/>
              </a:rPr>
              <a:t>N.LEIT</a:t>
            </a:r>
            <a:endParaRPr lang="en-IE" sz="900" dirty="0">
              <a:effectLst/>
            </a:endParaRPr>
          </a:p>
        </c:rich>
      </c:tx>
      <c:layout>
        <c:manualLayout>
          <c:xMode val="edge"/>
          <c:yMode val="edge"/>
          <c:x val="0.39763519143440401"/>
          <c:y val="0.41524075244675979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218938933027179"/>
          <c:y val="0.13033328247269871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STH DONEGAL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4C2-4400-B704-42A59ED16E9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4C2-4400-B704-42A59ED16E9E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4C2-4400-B704-42A59ED16E9E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4C2-4400-B704-42A59ED16E9E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4C2-4400-B704-42A59ED16E9E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4C2-4400-B704-42A59ED16E9E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4C2-4400-B704-42A59ED16E9E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4C2-4400-B704-42A59ED16E9E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34C2-4400-B704-42A59ED16E9E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34C2-4400-B704-42A59ED16E9E}"/>
              </c:ext>
            </c:extLst>
          </c:dPt>
          <c:dLbls>
            <c:dLbl>
              <c:idx val="0"/>
              <c:layout>
                <c:manualLayout>
                  <c:x val="7.9365079365079361E-2"/>
                  <c:y val="-0.24222377226060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4C2-4400-B704-42A59ED16E9E}"/>
                </c:ext>
              </c:extLst>
            </c:dLbl>
            <c:dLbl>
              <c:idx val="1"/>
              <c:layout>
                <c:manualLayout>
                  <c:x val="0.13114766904136982"/>
                  <c:y val="-0.311430564335069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C2-4400-B704-42A59ED16E9E}"/>
                </c:ext>
              </c:extLst>
            </c:dLbl>
            <c:dLbl>
              <c:idx val="2"/>
              <c:layout>
                <c:manualLayout>
                  <c:x val="8.5978835978835974E-2"/>
                  <c:y val="0.145334263356365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4C2-4400-B704-42A59ED16E9E}"/>
                </c:ext>
              </c:extLst>
            </c:dLbl>
            <c:dLbl>
              <c:idx val="3"/>
              <c:layout>
                <c:manualLayout>
                  <c:x val="-0.15211640211640212"/>
                  <c:y val="0.13841358414891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4C2-4400-B704-42A59ED16E9E}"/>
                </c:ext>
              </c:extLst>
            </c:dLbl>
            <c:dLbl>
              <c:idx val="4"/>
              <c:layout>
                <c:manualLayout>
                  <c:x val="-0.17857142857142858"/>
                  <c:y val="0.110730867319135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4C2-4400-B704-42A59ED16E9E}"/>
                </c:ext>
              </c:extLst>
            </c:dLbl>
            <c:dLbl>
              <c:idx val="5"/>
              <c:layout>
                <c:manualLayout>
                  <c:x val="-0.17857142857142858"/>
                  <c:y val="4.1524075244675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4C2-4400-B704-42A59ED16E9E}"/>
                </c:ext>
              </c:extLst>
            </c:dLbl>
            <c:dLbl>
              <c:idx val="6"/>
              <c:layout>
                <c:manualLayout>
                  <c:x val="-0.16534391534391535"/>
                  <c:y val="-8.9968829696798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4C2-4400-B704-42A59ED16E9E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4C2-4400-B704-42A59ED16E9E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4C2-4400-B704-42A59ED16E9E}"/>
                </c:ext>
              </c:extLst>
            </c:dLbl>
            <c:dLbl>
              <c:idx val="9"/>
              <c:layout>
                <c:manualLayout>
                  <c:x val="-6.6137566137566134E-2"/>
                  <c:y val="-0.22146173463827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4C2-4400-B704-42A59ED16E9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Sheet1!$A$2:$A$11</c:f>
              <c:numCache>
                <c:formatCode>General</c:formatCode>
                <c:ptCount val="10"/>
              </c:numCache>
            </c:num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0.17</c:v>
                </c:pt>
                <c:pt idx="1">
                  <c:v>0.184</c:v>
                </c:pt>
                <c:pt idx="2">
                  <c:v>8.8999999999999996E-2</c:v>
                </c:pt>
                <c:pt idx="3">
                  <c:v>0.13500000000000001</c:v>
                </c:pt>
                <c:pt idx="4">
                  <c:v>0.01</c:v>
                </c:pt>
                <c:pt idx="5">
                  <c:v>6.2E-2</c:v>
                </c:pt>
                <c:pt idx="6">
                  <c:v>0.24299999999999999</c:v>
                </c:pt>
                <c:pt idx="7">
                  <c:v>0</c:v>
                </c:pt>
                <c:pt idx="8">
                  <c:v>0</c:v>
                </c:pt>
                <c:pt idx="9">
                  <c:v>0.104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34C2-4400-B704-42A59ED16E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6E6E71"/>
                </a:solidFill>
                <a:latin typeface="+mn-lt"/>
                <a:ea typeface="+mn-ea"/>
                <a:cs typeface="+mn-cs"/>
              </a:defRPr>
            </a:pPr>
            <a:r>
              <a:rPr lang="en-US" sz="1000" dirty="0">
                <a:solidFill>
                  <a:srgbClr val="6E6E71"/>
                </a:solidFill>
              </a:rPr>
              <a:t>KERRY</a:t>
            </a:r>
          </a:p>
        </c:rich>
      </c:tx>
      <c:layout>
        <c:manualLayout>
          <c:xMode val="edge"/>
          <c:yMode val="edge"/>
          <c:x val="0.43139373759538663"/>
          <c:y val="0.4609559256272206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6E6E7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296586403143678"/>
          <c:y val="0.12341260326525272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KERRY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501-4387-BA89-38D179C654A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501-4387-BA89-38D179C654A0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501-4387-BA89-38D179C654A0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501-4387-BA89-38D179C654A0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501-4387-BA89-38D179C654A0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501-4387-BA89-38D179C654A0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501-4387-BA89-38D179C654A0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501-4387-BA89-38D179C654A0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501-4387-BA89-38D179C654A0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A501-4387-BA89-38D179C654A0}"/>
              </c:ext>
            </c:extLst>
          </c:dPt>
          <c:dLbls>
            <c:dLbl>
              <c:idx val="0"/>
              <c:layout>
                <c:manualLayout>
                  <c:x val="0.13749805896174183"/>
                  <c:y val="-0.214541055430825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501-4387-BA89-38D179C654A0}"/>
                </c:ext>
              </c:extLst>
            </c:dLbl>
            <c:dLbl>
              <c:idx val="1"/>
              <c:layout>
                <c:manualLayout>
                  <c:x val="-0.15087064581630952"/>
                  <c:y val="0.13841358414891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501-4387-BA89-38D179C654A0}"/>
                </c:ext>
              </c:extLst>
            </c:dLbl>
            <c:dLbl>
              <c:idx val="2"/>
              <c:layout>
                <c:manualLayout>
                  <c:x val="-0.12931769641397961"/>
                  <c:y val="0.1522549425638118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501-4387-BA89-38D179C654A0}"/>
                </c:ext>
              </c:extLst>
            </c:dLbl>
            <c:dLbl>
              <c:idx val="3"/>
              <c:layout>
                <c:manualLayout>
                  <c:x val="-0.18858830727038683"/>
                  <c:y val="4.84447544521218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501-4387-BA89-38D179C654A0}"/>
                </c:ext>
              </c:extLst>
            </c:dLbl>
            <c:dLbl>
              <c:idx val="4"/>
              <c:layout>
                <c:manualLayout>
                  <c:x val="-0.24247068077621164"/>
                  <c:y val="-3.46033960372300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501-4387-BA89-38D179C654A0}"/>
                </c:ext>
              </c:extLst>
            </c:dLbl>
            <c:dLbl>
              <c:idx val="5"/>
              <c:layout>
                <c:manualLayout>
                  <c:x val="-0.19397654462096933"/>
                  <c:y val="-0.117651546526581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501-4387-BA89-38D179C654A0}"/>
                </c:ext>
              </c:extLst>
            </c:dLbl>
            <c:dLbl>
              <c:idx val="6"/>
              <c:layout>
                <c:manualLayout>
                  <c:x val="-0.15087064581630946"/>
                  <c:y val="-0.173016980186149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501-4387-BA89-38D179C654A0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501-4387-BA89-38D179C654A0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A501-4387-BA89-38D179C654A0}"/>
                </c:ext>
              </c:extLst>
            </c:dLbl>
            <c:dLbl>
              <c:idx val="9"/>
              <c:layout>
                <c:manualLayout>
                  <c:x val="0.15625888316689196"/>
                  <c:y val="-0.131492904941473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A501-4387-BA89-38D179C654A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10"/>
                <c:pt idx="0">
                  <c:v>HOME LOCAL STATION</c:v>
                </c:pt>
                <c:pt idx="1">
                  <c:v>REGIONAL STATION</c:v>
                </c:pt>
                <c:pt idx="2">
                  <c:v>RTE RADIO 1</c:v>
                </c:pt>
                <c:pt idx="3">
                  <c:v>RTE 2FM</c:v>
                </c:pt>
                <c:pt idx="4">
                  <c:v>RTE LYRIC FM</c:v>
                </c:pt>
                <c:pt idx="5">
                  <c:v>NEWSTALK</c:v>
                </c:pt>
                <c:pt idx="6">
                  <c:v>TODAY FM</c:v>
                </c:pt>
                <c:pt idx="7">
                  <c:v>RADIO NOVA 100FM</c:v>
                </c:pt>
                <c:pt idx="8">
                  <c:v>CLASSIC HITS 4FM</c:v>
                </c:pt>
                <c:pt idx="9">
                  <c:v>OTHER REGION/LOC/M-C/D-C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0.40899999999999997</c:v>
                </c:pt>
                <c:pt idx="1">
                  <c:v>0.21099999999999999</c:v>
                </c:pt>
                <c:pt idx="2">
                  <c:v>5.8999999999999997E-2</c:v>
                </c:pt>
                <c:pt idx="3">
                  <c:v>4.3999999999999997E-2</c:v>
                </c:pt>
                <c:pt idx="4">
                  <c:v>5.0000000000000001E-3</c:v>
                </c:pt>
                <c:pt idx="5">
                  <c:v>4.8000000000000001E-2</c:v>
                </c:pt>
                <c:pt idx="6">
                  <c:v>0.189</c:v>
                </c:pt>
                <c:pt idx="7">
                  <c:v>0</c:v>
                </c:pt>
                <c:pt idx="8">
                  <c:v>0</c:v>
                </c:pt>
                <c:pt idx="9">
                  <c:v>3.3000000000000002E-2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A501-4387-BA89-38D179C654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1793656236753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RTE Radio 1</c:v>
                </c:pt>
                <c:pt idx="1">
                  <c:v>Today FM</c:v>
                </c:pt>
                <c:pt idx="2">
                  <c:v>Newstalk</c:v>
                </c:pt>
                <c:pt idx="3">
                  <c:v>RTE 2FM</c:v>
                </c:pt>
                <c:pt idx="4">
                  <c:v>RTE Lyric FM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443</c:v>
                </c:pt>
                <c:pt idx="1">
                  <c:v>439</c:v>
                </c:pt>
                <c:pt idx="2">
                  <c:v>357</c:v>
                </c:pt>
                <c:pt idx="3">
                  <c:v>288</c:v>
                </c:pt>
                <c:pt idx="4">
                  <c:v>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17-44EE-ABBC-2FF9B0DDB9A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RTE Radio 1</c:v>
                </c:pt>
                <c:pt idx="1">
                  <c:v>Today FM</c:v>
                </c:pt>
                <c:pt idx="2">
                  <c:v>Newstalk</c:v>
                </c:pt>
                <c:pt idx="3">
                  <c:v>RTE 2FM</c:v>
                </c:pt>
                <c:pt idx="4">
                  <c:v>RTE Lyric FM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446</c:v>
                </c:pt>
                <c:pt idx="1">
                  <c:v>468</c:v>
                </c:pt>
                <c:pt idx="2">
                  <c:v>377</c:v>
                </c:pt>
                <c:pt idx="3">
                  <c:v>304</c:v>
                </c:pt>
                <c:pt idx="4">
                  <c:v>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17-44EE-ABBC-2FF9B0DDB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20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7650750481379988"/>
          <c:y val="0.8702466832974608"/>
          <c:w val="0.23728357319078397"/>
          <c:h val="0.124245771813809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9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2528062111075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672</c:v>
                </c:pt>
                <c:pt idx="1">
                  <c:v>896</c:v>
                </c:pt>
                <c:pt idx="2">
                  <c:v>454</c:v>
                </c:pt>
                <c:pt idx="3">
                  <c:v>358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EA-45BF-AAA0-CA724B9C4ED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702</c:v>
                </c:pt>
                <c:pt idx="1">
                  <c:v>971</c:v>
                </c:pt>
                <c:pt idx="2">
                  <c:v>462</c:v>
                </c:pt>
                <c:pt idx="3">
                  <c:v>360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AEA-45BF-AAA0-CA724B9C4E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20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  <c:majorUnit val="100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3728357319078397"/>
          <c:h val="0.124245771813809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9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1793656236753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RTE Radio 1</c:v>
                </c:pt>
                <c:pt idx="1">
                  <c:v>Today FM</c:v>
                </c:pt>
                <c:pt idx="2">
                  <c:v>Newstalk</c:v>
                </c:pt>
                <c:pt idx="3">
                  <c:v>RTE 2FM</c:v>
                </c:pt>
                <c:pt idx="4">
                  <c:v>RTE Lyric FM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932</c:v>
                </c:pt>
                <c:pt idx="1">
                  <c:v>338</c:v>
                </c:pt>
                <c:pt idx="2">
                  <c:v>428</c:v>
                </c:pt>
                <c:pt idx="3">
                  <c:v>212</c:v>
                </c:pt>
                <c:pt idx="4">
                  <c:v>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96-4C0E-9DE7-D3A8D2760DF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RTE Radio 1</c:v>
                </c:pt>
                <c:pt idx="1">
                  <c:v>Today FM</c:v>
                </c:pt>
                <c:pt idx="2">
                  <c:v>Newstalk</c:v>
                </c:pt>
                <c:pt idx="3">
                  <c:v>RTE 2FM</c:v>
                </c:pt>
                <c:pt idx="4">
                  <c:v>RTE Lyric FM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984</c:v>
                </c:pt>
                <c:pt idx="1">
                  <c:v>377</c:v>
                </c:pt>
                <c:pt idx="2">
                  <c:v>488</c:v>
                </c:pt>
                <c:pt idx="3">
                  <c:v>240</c:v>
                </c:pt>
                <c:pt idx="4">
                  <c:v>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96-4C0E-9DE7-D3A8D2760D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20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3728357319078397"/>
          <c:h val="0.124245771813809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9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2528062111075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 formatCode="#,##0">
                  <c:v>1100</c:v>
                </c:pt>
                <c:pt idx="1">
                  <c:v>825</c:v>
                </c:pt>
                <c:pt idx="2">
                  <c:v>764</c:v>
                </c:pt>
                <c:pt idx="3">
                  <c:v>474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BD-45F2-A5A9-0E3DC24CBC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 formatCode="#,##0">
                  <c:v>1168</c:v>
                </c:pt>
                <c:pt idx="1">
                  <c:v>962</c:v>
                </c:pt>
                <c:pt idx="2">
                  <c:v>764</c:v>
                </c:pt>
                <c:pt idx="3">
                  <c:v>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BD-45F2-A5A9-0E3DC24CBC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2000"/>
          <c:min val="0"/>
        </c:scaling>
        <c:delete val="1"/>
        <c:axPos val="l"/>
        <c:numFmt formatCode="#,##0" sourceLinked="1"/>
        <c:majorTickMark val="out"/>
        <c:minorTickMark val="none"/>
        <c:tickLblPos val="nextTo"/>
        <c:crossAx val="161290112"/>
        <c:crosses val="autoZero"/>
        <c:crossBetween val="between"/>
        <c:majorUnit val="100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3728357319078397"/>
          <c:h val="0.124245771813809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9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All Adults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5E-40E5-846E-8C74B1AF62F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5E-40E5-846E-8C74B1AF62F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85E-40E5-846E-8C74B1AF62F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85E-40E5-846E-8C74B1AF62F8}"/>
              </c:ext>
            </c:extLst>
          </c:dPt>
          <c:dPt>
            <c:idx val="4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85E-40E5-846E-8C74B1AF62F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85E-40E5-846E-8C74B1AF62F8}"/>
              </c:ext>
            </c:extLst>
          </c:dPt>
          <c:dLbls>
            <c:dLbl>
              <c:idx val="0"/>
              <c:layout>
                <c:manualLayout>
                  <c:x val="0.11276333927922985"/>
                  <c:y val="-2.700643742028980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5E-40E5-846E-8C74B1AF62F8}"/>
                </c:ext>
              </c:extLst>
            </c:dLbl>
            <c:dLbl>
              <c:idx val="1"/>
              <c:layout>
                <c:manualLayout>
                  <c:x val="0.11565470695305614"/>
                  <c:y val="-2.025482806521735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85E-40E5-846E-8C74B1AF62F8}"/>
                </c:ext>
              </c:extLst>
            </c:dLbl>
            <c:dLbl>
              <c:idx val="2"/>
              <c:layout>
                <c:manualLayout>
                  <c:x val="0.13878564834366741"/>
                  <c:y val="6.7516093550724519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85E-40E5-846E-8C74B1AF62F8}"/>
                </c:ext>
              </c:extLst>
            </c:dLbl>
            <c:dLbl>
              <c:idx val="3"/>
              <c:layout>
                <c:manualLayout>
                  <c:x val="0.13589428066984111"/>
                  <c:y val="6.751609355072452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85E-40E5-846E-8C74B1AF62F8}"/>
                </c:ext>
              </c:extLst>
            </c:dLbl>
            <c:dLbl>
              <c:idx val="4"/>
              <c:layout>
                <c:manualLayout>
                  <c:x val="4.6261882781222501E-2"/>
                  <c:y val="0.155287015166666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85E-40E5-846E-8C74B1AF62F8}"/>
                </c:ext>
              </c:extLst>
            </c:dLbl>
            <c:dLbl>
              <c:idx val="5"/>
              <c:layout>
                <c:manualLayout>
                  <c:x val="-0.11854607462688266"/>
                  <c:y val="-6.751609355072514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85E-40E5-846E-8C74B1AF62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RTE Radio 1</c:v>
                </c:pt>
                <c:pt idx="1">
                  <c:v>Today FM</c:v>
                </c:pt>
                <c:pt idx="2">
                  <c:v>RTE 2FM</c:v>
                </c:pt>
                <c:pt idx="3">
                  <c:v>Newstalk</c:v>
                </c:pt>
                <c:pt idx="4">
                  <c:v>RTE Lyric FM</c:v>
                </c:pt>
                <c:pt idx="5">
                  <c:v>Regional/ Local</c:v>
                </c:pt>
              </c:strCache>
            </c:strRef>
          </c:cat>
          <c:val>
            <c:numRef>
              <c:f>Sheet1!$B$2:$B$7</c:f>
              <c:numCache>
                <c:formatCode>0.0</c:formatCode>
                <c:ptCount val="6"/>
                <c:pt idx="0" formatCode="General">
                  <c:v>20.7</c:v>
                </c:pt>
                <c:pt idx="1">
                  <c:v>9.6999999999999993</c:v>
                </c:pt>
                <c:pt idx="2">
                  <c:v>6</c:v>
                </c:pt>
                <c:pt idx="3">
                  <c:v>8</c:v>
                </c:pt>
                <c:pt idx="4" formatCode="General">
                  <c:v>2.5</c:v>
                </c:pt>
                <c:pt idx="5">
                  <c:v>52.7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85E-40E5-846E-8C74B1AF62F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SHWD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5E-40E5-846E-8C74B1AF62F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5E-40E5-846E-8C74B1AF62F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85E-40E5-846E-8C74B1AF62F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85E-40E5-846E-8C74B1AF62F8}"/>
              </c:ext>
            </c:extLst>
          </c:dPt>
          <c:dPt>
            <c:idx val="4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85E-40E5-846E-8C74B1AF62F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85E-40E5-846E-8C74B1AF62F8}"/>
              </c:ext>
            </c:extLst>
          </c:dPt>
          <c:dLbls>
            <c:dLbl>
              <c:idx val="0"/>
              <c:layout>
                <c:manualLayout>
                  <c:x val="0.1301115453221883"/>
                  <c:y val="-6.076448419565205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5E-40E5-846E-8C74B1AF62F8}"/>
                </c:ext>
              </c:extLst>
            </c:dLbl>
            <c:dLbl>
              <c:idx val="1"/>
              <c:layout>
                <c:manualLayout>
                  <c:x val="0.11565470695305614"/>
                  <c:y val="-2.025482806521735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85E-40E5-846E-8C74B1AF62F8}"/>
                </c:ext>
              </c:extLst>
            </c:dLbl>
            <c:dLbl>
              <c:idx val="2"/>
              <c:layout>
                <c:manualLayout>
                  <c:x val="0.13878564834366749"/>
                  <c:y val="5.401287484057949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85E-40E5-846E-8C74B1AF62F8}"/>
                </c:ext>
              </c:extLst>
            </c:dLbl>
            <c:dLbl>
              <c:idx val="3"/>
              <c:layout>
                <c:manualLayout>
                  <c:x val="9.2523765562445001E-2"/>
                  <c:y val="8.777092161594188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85E-40E5-846E-8C74B1AF62F8}"/>
                </c:ext>
              </c:extLst>
            </c:dLbl>
            <c:dLbl>
              <c:idx val="4"/>
              <c:layout>
                <c:manualLayout>
                  <c:x val="-2.313094139061125E-2"/>
                  <c:y val="0.155287015166666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85E-40E5-846E-8C74B1AF62F8}"/>
                </c:ext>
              </c:extLst>
            </c:dLbl>
            <c:dLbl>
              <c:idx val="5"/>
              <c:layout>
                <c:manualLayout>
                  <c:x val="-0.11854607462688266"/>
                  <c:y val="-6.751609355072514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85E-40E5-846E-8C74B1AF62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RTE Radio 1</c:v>
                </c:pt>
                <c:pt idx="1">
                  <c:v>Today FM</c:v>
                </c:pt>
                <c:pt idx="2">
                  <c:v>RTE 2FM</c:v>
                </c:pt>
                <c:pt idx="3">
                  <c:v>Newstalk</c:v>
                </c:pt>
                <c:pt idx="4">
                  <c:v>RTE Lyric FM</c:v>
                </c:pt>
                <c:pt idx="5">
                  <c:v>Regional/ Local</c:v>
                </c:pt>
              </c:strCache>
            </c:strRef>
          </c:cat>
          <c:val>
            <c:numRef>
              <c:f>Sheet1!$B$2:$B$7</c:f>
              <c:numCache>
                <c:formatCode>0.0</c:formatCode>
                <c:ptCount val="6"/>
                <c:pt idx="0" formatCode="General">
                  <c:v>12.4</c:v>
                </c:pt>
                <c:pt idx="1">
                  <c:v>16.3</c:v>
                </c:pt>
                <c:pt idx="2">
                  <c:v>8</c:v>
                </c:pt>
                <c:pt idx="3">
                  <c:v>9</c:v>
                </c:pt>
                <c:pt idx="4" formatCode="General">
                  <c:v>1.6</c:v>
                </c:pt>
                <c:pt idx="5">
                  <c:v>52.3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85E-40E5-846E-8C74B1AF62F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All Adults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5E-40E5-846E-8C74B1AF62F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5E-40E5-846E-8C74B1AF62F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85E-40E5-846E-8C74B1AF62F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85E-40E5-846E-8C74B1AF62F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85E-40E5-846E-8C74B1AF62F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85E-40E5-846E-8C74B1AF62F8}"/>
              </c:ext>
            </c:extLst>
          </c:dPt>
          <c:dLbls>
            <c:dLbl>
              <c:idx val="0"/>
              <c:layout>
                <c:manualLayout>
                  <c:x val="0.12143744230070896"/>
                  <c:y val="-2.700643742028980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5E-40E5-846E-8C74B1AF62F8}"/>
                </c:ext>
              </c:extLst>
            </c:dLbl>
            <c:dLbl>
              <c:idx val="1"/>
              <c:layout>
                <c:manualLayout>
                  <c:x val="0.19661300182019564"/>
                  <c:y val="4.050965613043459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85E-40E5-846E-8C74B1AF62F8}"/>
                </c:ext>
              </c:extLst>
            </c:dLbl>
            <c:dLbl>
              <c:idx val="2"/>
              <c:layout>
                <c:manualLayout>
                  <c:x val="-9.2523765562445001E-2"/>
                  <c:y val="3.37580467753622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85E-40E5-846E-8C74B1AF62F8}"/>
                </c:ext>
              </c:extLst>
            </c:dLbl>
            <c:dLbl>
              <c:idx val="3"/>
              <c:layout>
                <c:manualLayout>
                  <c:x val="-0.13300291299601469"/>
                  <c:y val="0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85E-40E5-846E-8C74B1AF62F8}"/>
                </c:ext>
              </c:extLst>
            </c:dLbl>
            <c:dLbl>
              <c:idx val="4"/>
              <c:layout>
                <c:manualLayout>
                  <c:x val="-0.10119786858392422"/>
                  <c:y val="-6.751609355072453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85E-40E5-846E-8C74B1AF62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RTE</c:v>
                </c:pt>
                <c:pt idx="1">
                  <c:v>Media Central Group</c:v>
                </c:pt>
                <c:pt idx="2">
                  <c:v>IRS Plus</c:v>
                </c:pt>
                <c:pt idx="3">
                  <c:v>urbanmedia</c:v>
                </c:pt>
                <c:pt idx="4">
                  <c:v>Other 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29.2</c:v>
                </c:pt>
                <c:pt idx="1">
                  <c:v>32.200000000000003</c:v>
                </c:pt>
                <c:pt idx="2">
                  <c:v>20.100000000000001</c:v>
                </c:pt>
                <c:pt idx="3">
                  <c:v>13.1</c:v>
                </c:pt>
                <c:pt idx="4" formatCode="General">
                  <c:v>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85E-40E5-846E-8C74B1AF62F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SHWK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5E-40E5-846E-8C74B1AF62F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5E-40E5-846E-8C74B1AF62F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85E-40E5-846E-8C74B1AF62F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85E-40E5-846E-8C74B1AF62F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85E-40E5-846E-8C74B1AF62F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85E-40E5-846E-8C74B1AF62F8}"/>
              </c:ext>
            </c:extLst>
          </c:dPt>
          <c:dLbls>
            <c:dLbl>
              <c:idx val="0"/>
              <c:layout>
                <c:manualLayout>
                  <c:x val="0.11276333927922985"/>
                  <c:y val="-2.7006437420289808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7F7F7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5E-40E5-846E-8C74B1AF62F8}"/>
                </c:ext>
              </c:extLst>
            </c:dLbl>
            <c:dLbl>
              <c:idx val="1"/>
              <c:layout>
                <c:manualLayout>
                  <c:x val="0.13300291299601469"/>
                  <c:y val="0.1147773590362316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85E-40E5-846E-8C74B1AF62F8}"/>
                </c:ext>
              </c:extLst>
            </c:dLbl>
            <c:dLbl>
              <c:idx val="2"/>
              <c:layout>
                <c:manualLayout>
                  <c:x val="-0.12143744230070906"/>
                  <c:y val="-6.1889037474055382E-1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85E-40E5-846E-8C74B1AF62F8}"/>
                </c:ext>
              </c:extLst>
            </c:dLbl>
            <c:dLbl>
              <c:idx val="3"/>
              <c:layout>
                <c:manualLayout>
                  <c:x val="-0.13300291299601469"/>
                  <c:y val="-4.726126548550719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85E-40E5-846E-8C74B1AF62F8}"/>
                </c:ext>
              </c:extLst>
            </c:dLbl>
            <c:dLbl>
              <c:idx val="4"/>
              <c:layout>
                <c:manualLayout>
                  <c:x val="-5.7827353476528127E-2"/>
                  <c:y val="-8.101931226086943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85E-40E5-846E-8C74B1AF62F8}"/>
                </c:ext>
              </c:extLst>
            </c:dLbl>
            <c:dLbl>
              <c:idx val="5"/>
              <c:layout>
                <c:manualLayout>
                  <c:x val="-0.11854607462688266"/>
                  <c:y val="-6.751609355072514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85E-40E5-846E-8C74B1AF62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RTE</c:v>
                </c:pt>
                <c:pt idx="1">
                  <c:v>Media Central Group</c:v>
                </c:pt>
                <c:pt idx="2">
                  <c:v>IRS Plus</c:v>
                </c:pt>
                <c:pt idx="3">
                  <c:v>urbanmedia</c:v>
                </c:pt>
                <c:pt idx="4">
                  <c:v>Other 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22</c:v>
                </c:pt>
                <c:pt idx="1">
                  <c:v>44.7</c:v>
                </c:pt>
                <c:pt idx="2">
                  <c:v>15.4</c:v>
                </c:pt>
                <c:pt idx="3">
                  <c:v>12.2</c:v>
                </c:pt>
                <c:pt idx="4" formatCode="General">
                  <c:v>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85E-40E5-846E-8C74B1AF62F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123658670462706"/>
          <c:y val="9.847141986948553E-2"/>
          <c:w val="0.47422311391554162"/>
          <c:h val="0.8528720001064167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850-4B4C-9460-CEE5347F762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850-4B4C-9460-CEE5347F762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850-4B4C-9460-CEE5347F762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850-4B4C-9460-CEE5347F762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850-4B4C-9460-CEE5347F762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850-4B4C-9460-CEE5347F762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81.6%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850-4B4C-9460-CEE5347F762E}"/>
                </c:ext>
              </c:extLst>
            </c:dLbl>
            <c:dLbl>
              <c:idx val="1"/>
              <c:layout>
                <c:manualLayout>
                  <c:x val="-1.4008549848156195E-2"/>
                  <c:y val="-7.8575178348640543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50-4B4C-9460-CEE5347F762E}"/>
                </c:ext>
              </c:extLst>
            </c:dLbl>
            <c:dLbl>
              <c:idx val="2"/>
              <c:layout>
                <c:manualLayout>
                  <c:x val="5.603419939262509E-3"/>
                  <c:y val="-2.357255350459216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50-4B4C-9460-CEE5347F762E}"/>
                </c:ext>
              </c:extLst>
            </c:dLbl>
            <c:dLbl>
              <c:idx val="3"/>
              <c:layout>
                <c:manualLayout>
                  <c:x val="1.6810259817787374E-2"/>
                  <c:y val="-1.178627675229615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50-4B4C-9460-CEE5347F762E}"/>
                </c:ext>
              </c:extLst>
            </c:dLbl>
            <c:dLbl>
              <c:idx val="4"/>
              <c:layout>
                <c:manualLayout>
                  <c:x val="5.6034199392624578E-3"/>
                  <c:y val="2.75013124220241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50-4B4C-9460-CEE5347F762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AM/FM (home/car)</c:v>
                </c:pt>
                <c:pt idx="1">
                  <c:v>PC/laptop</c:v>
                </c:pt>
                <c:pt idx="2">
                  <c:v>Mobile device</c:v>
                </c:pt>
                <c:pt idx="3">
                  <c:v>Smart Speaker</c:v>
                </c:pt>
                <c:pt idx="4">
                  <c:v>TV set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81.599999999999994</c:v>
                </c:pt>
                <c:pt idx="1">
                  <c:v>3.4</c:v>
                </c:pt>
                <c:pt idx="2">
                  <c:v>8.4</c:v>
                </c:pt>
                <c:pt idx="3">
                  <c:v>6.5</c:v>
                </c:pt>
                <c:pt idx="4" formatCode="General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850-4B4C-9460-CEE5347F762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52"/>
        <c:holeSize val="60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15-34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B99-48D5-A51B-0FE09C01828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B99-48D5-A51B-0FE09C01828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B99-48D5-A51B-0FE09C01828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B99-48D5-A51B-0FE09C018282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B99-48D5-A51B-0FE09C01828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B99-48D5-A51B-0FE09C018282}"/>
              </c:ext>
            </c:extLst>
          </c:dPt>
          <c:dLbls>
            <c:dLbl>
              <c:idx val="0"/>
              <c:layout>
                <c:manualLayout>
                  <c:x val="0.16191658973427875"/>
                  <c:y val="-2.025482806521738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B99-48D5-A51B-0FE09C018282}"/>
                </c:ext>
              </c:extLst>
            </c:dLbl>
            <c:dLbl>
              <c:idx val="1"/>
              <c:layout>
                <c:manualLayout>
                  <c:x val="0.15324248671279952"/>
                  <c:y val="7.42677029057969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B99-48D5-A51B-0FE09C018282}"/>
                </c:ext>
              </c:extLst>
            </c:dLbl>
            <c:dLbl>
              <c:idx val="2"/>
              <c:layout>
                <c:manualLayout>
                  <c:x val="0.13011154532218819"/>
                  <c:y val="4.726126548550716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B99-48D5-A51B-0FE09C018282}"/>
                </c:ext>
              </c:extLst>
            </c:dLbl>
            <c:dLbl>
              <c:idx val="3"/>
              <c:layout>
                <c:manualLayout>
                  <c:x val="0.14456838369132033"/>
                  <c:y val="8.777092161594188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B99-48D5-A51B-0FE09C018282}"/>
                </c:ext>
              </c:extLst>
            </c:dLbl>
            <c:dLbl>
              <c:idx val="4"/>
              <c:layout>
                <c:manualLayout>
                  <c:x val="4.6261882781222501E-2"/>
                  <c:y val="0.2160514993623184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B99-48D5-A51B-0FE09C018282}"/>
                </c:ext>
              </c:extLst>
            </c:dLbl>
            <c:dLbl>
              <c:idx val="5"/>
              <c:layout>
                <c:manualLayout>
                  <c:x val="-0.11854607462688266"/>
                  <c:y val="-6.751609355072514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B99-48D5-A51B-0FE09C0182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RTE Radio 1</c:v>
                </c:pt>
                <c:pt idx="1">
                  <c:v>Today FM</c:v>
                </c:pt>
                <c:pt idx="2">
                  <c:v>RTE 2FM</c:v>
                </c:pt>
                <c:pt idx="3">
                  <c:v>Newstalk</c:v>
                </c:pt>
                <c:pt idx="4">
                  <c:v>RTE Lyric FM</c:v>
                </c:pt>
                <c:pt idx="5">
                  <c:v>Regional/ Local</c:v>
                </c:pt>
              </c:strCache>
            </c:strRef>
          </c:cat>
          <c:val>
            <c:numRef>
              <c:f>Sheet1!$B$2:$B$7</c:f>
              <c:numCache>
                <c:formatCode>0.0</c:formatCode>
                <c:ptCount val="6"/>
                <c:pt idx="0">
                  <c:v>6</c:v>
                </c:pt>
                <c:pt idx="1">
                  <c:v>13.5</c:v>
                </c:pt>
                <c:pt idx="2">
                  <c:v>11.7</c:v>
                </c:pt>
                <c:pt idx="3">
                  <c:v>5.5</c:v>
                </c:pt>
                <c:pt idx="4" formatCode="General">
                  <c:v>0.8</c:v>
                </c:pt>
                <c:pt idx="5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B99-48D5-A51B-0FE09C01828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25-44 %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386-4D89-A690-04BBEB7DA13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386-4D89-A690-04BBEB7DA13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386-4D89-A690-04BBEB7DA13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386-4D89-A690-04BBEB7DA13A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386-4D89-A690-04BBEB7DA13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386-4D89-A690-04BBEB7DA13A}"/>
              </c:ext>
            </c:extLst>
          </c:dPt>
          <c:dLbls>
            <c:dLbl>
              <c:idx val="0"/>
              <c:layout>
                <c:manualLayout>
                  <c:x val="0.13589428066984099"/>
                  <c:y val="-2.700643742028980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86-4D89-A690-04BBEB7DA13A}"/>
                </c:ext>
              </c:extLst>
            </c:dLbl>
            <c:dLbl>
              <c:idx val="1"/>
              <c:layout>
                <c:manualLayout>
                  <c:x val="0.1301115453221883"/>
                  <c:y val="4.726126548550716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386-4D89-A690-04BBEB7DA13A}"/>
                </c:ext>
              </c:extLst>
            </c:dLbl>
            <c:dLbl>
              <c:idx val="2"/>
              <c:layout>
                <c:manualLayout>
                  <c:x val="0.12722017764836188"/>
                  <c:y val="3.375804677536219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386-4D89-A690-04BBEB7DA13A}"/>
                </c:ext>
              </c:extLst>
            </c:dLbl>
            <c:dLbl>
              <c:idx val="3"/>
              <c:layout>
                <c:manualLayout>
                  <c:x val="0.11276333927922985"/>
                  <c:y val="6.751609355072452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386-4D89-A690-04BBEB7DA13A}"/>
                </c:ext>
              </c:extLst>
            </c:dLbl>
            <c:dLbl>
              <c:idx val="4"/>
              <c:layout>
                <c:manualLayout>
                  <c:x val="4.6261882781222501E-2"/>
                  <c:y val="0.155287015166666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386-4D89-A690-04BBEB7DA13A}"/>
                </c:ext>
              </c:extLst>
            </c:dLbl>
            <c:dLbl>
              <c:idx val="5"/>
              <c:layout>
                <c:manualLayout>
                  <c:x val="-0.11854607462688266"/>
                  <c:y val="-6.751609355072514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386-4D89-A690-04BBEB7DA1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RTE Radio 1</c:v>
                </c:pt>
                <c:pt idx="1">
                  <c:v>Today FM</c:v>
                </c:pt>
                <c:pt idx="2">
                  <c:v>RTE 2FM</c:v>
                </c:pt>
                <c:pt idx="3">
                  <c:v>Newstalk</c:v>
                </c:pt>
                <c:pt idx="4">
                  <c:v>RTE Lyric FM</c:v>
                </c:pt>
                <c:pt idx="5">
                  <c:v>Regional/ Local</c:v>
                </c:pt>
              </c:strCache>
            </c:strRef>
          </c:cat>
          <c:val>
            <c:numRef>
              <c:f>Sheet1!$B$2:$B$7</c:f>
              <c:numCache>
                <c:formatCode>0.0</c:formatCode>
                <c:ptCount val="6"/>
                <c:pt idx="0" formatCode="General">
                  <c:v>9.4</c:v>
                </c:pt>
                <c:pt idx="1">
                  <c:v>16.100000000000001</c:v>
                </c:pt>
                <c:pt idx="2">
                  <c:v>9.6</c:v>
                </c:pt>
                <c:pt idx="3">
                  <c:v>8.8000000000000007</c:v>
                </c:pt>
                <c:pt idx="4" formatCode="General">
                  <c:v>1.8</c:v>
                </c:pt>
                <c:pt idx="5">
                  <c:v>53.8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386-4D89-A690-04BBEB7DA13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15-34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A6A-434A-9B2C-CE28DFA9B45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A6A-434A-9B2C-CE28DFA9B45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A6A-434A-9B2C-CE28DFA9B45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A6A-434A-9B2C-CE28DFA9B45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A6A-434A-9B2C-CE28DFA9B45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A6A-434A-9B2C-CE28DFA9B455}"/>
              </c:ext>
            </c:extLst>
          </c:dPt>
          <c:dLbls>
            <c:dLbl>
              <c:idx val="0"/>
              <c:layout>
                <c:manualLayout>
                  <c:x val="0.11854607462688266"/>
                  <c:y val="-8.101931226086944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6A-434A-9B2C-CE28DFA9B455}"/>
                </c:ext>
              </c:extLst>
            </c:dLbl>
            <c:dLbl>
              <c:idx val="1"/>
              <c:layout>
                <c:manualLayout>
                  <c:x val="0.19950436949402203"/>
                  <c:y val="0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6A-434A-9B2C-CE28DFA9B455}"/>
                </c:ext>
              </c:extLst>
            </c:dLbl>
            <c:dLbl>
              <c:idx val="2"/>
              <c:layout>
                <c:manualLayout>
                  <c:x val="-9.2523765562445001E-2"/>
                  <c:y val="3.37580467753622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6A-434A-9B2C-CE28DFA9B455}"/>
                </c:ext>
              </c:extLst>
            </c:dLbl>
            <c:dLbl>
              <c:idx val="3"/>
              <c:layout>
                <c:manualLayout>
                  <c:x val="-0.12722017764836185"/>
                  <c:y val="-6.7516093550724519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A6A-434A-9B2C-CE28DFA9B455}"/>
                </c:ext>
              </c:extLst>
            </c:dLbl>
            <c:dLbl>
              <c:idx val="4"/>
              <c:layout>
                <c:manualLayout>
                  <c:x val="-0.10119786858392422"/>
                  <c:y val="-5.401287484057961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A6A-434A-9B2C-CE28DFA9B4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RTE</c:v>
                </c:pt>
                <c:pt idx="1">
                  <c:v>Media Central Group</c:v>
                </c:pt>
                <c:pt idx="2">
                  <c:v>IRS Plus</c:v>
                </c:pt>
                <c:pt idx="3">
                  <c:v>urbanmedia</c:v>
                </c:pt>
                <c:pt idx="4">
                  <c:v>Other 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18.399999999999999</c:v>
                </c:pt>
                <c:pt idx="1">
                  <c:v>50.7</c:v>
                </c:pt>
                <c:pt idx="2">
                  <c:v>11.6</c:v>
                </c:pt>
                <c:pt idx="3">
                  <c:v>12.6</c:v>
                </c:pt>
                <c:pt idx="4" formatCode="General">
                  <c:v>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A6A-434A-9B2C-CE28DFA9B45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25-44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60E-49ED-8DAE-9F258DC3C8A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60E-49ED-8DAE-9F258DC3C8A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60E-49ED-8DAE-9F258DC3C8A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60E-49ED-8DAE-9F258DC3C8A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60E-49ED-8DAE-9F258DC3C8A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60E-49ED-8DAE-9F258DC3C8A1}"/>
              </c:ext>
            </c:extLst>
          </c:dPt>
          <c:dLbls>
            <c:dLbl>
              <c:idx val="0"/>
              <c:layout>
                <c:manualLayout>
                  <c:x val="0.11276333927922985"/>
                  <c:y val="-2.7006437420289808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7F7F7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60E-49ED-8DAE-9F258DC3C8A1}"/>
                </c:ext>
              </c:extLst>
            </c:dLbl>
            <c:dLbl>
              <c:idx val="1"/>
              <c:layout>
                <c:manualLayout>
                  <c:x val="0.13300291299601469"/>
                  <c:y val="0.1147773590362316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60E-49ED-8DAE-9F258DC3C8A1}"/>
                </c:ext>
              </c:extLst>
            </c:dLbl>
            <c:dLbl>
              <c:idx val="2"/>
              <c:layout>
                <c:manualLayout>
                  <c:x val="-0.12143744230070906"/>
                  <c:y val="-6.1889037474055382E-1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60E-49ED-8DAE-9F258DC3C8A1}"/>
                </c:ext>
              </c:extLst>
            </c:dLbl>
            <c:dLbl>
              <c:idx val="3"/>
              <c:layout>
                <c:manualLayout>
                  <c:x val="-0.12432880997453548"/>
                  <c:y val="-6.7516093550724831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60E-49ED-8DAE-9F258DC3C8A1}"/>
                </c:ext>
              </c:extLst>
            </c:dLbl>
            <c:dLbl>
              <c:idx val="4"/>
              <c:layout>
                <c:manualLayout>
                  <c:x val="-8.3849662540965791E-2"/>
                  <c:y val="-0.1080257496811592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60E-49ED-8DAE-9F258DC3C8A1}"/>
                </c:ext>
              </c:extLst>
            </c:dLbl>
            <c:dLbl>
              <c:idx val="5"/>
              <c:layout>
                <c:manualLayout>
                  <c:x val="-0.11854607462688266"/>
                  <c:y val="-6.751609355072514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60E-49ED-8DAE-9F258DC3C8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RTE</c:v>
                </c:pt>
                <c:pt idx="1">
                  <c:v>Media Central Group</c:v>
                </c:pt>
                <c:pt idx="2">
                  <c:v>IRS Plus</c:v>
                </c:pt>
                <c:pt idx="3">
                  <c:v>urbanmedia</c:v>
                </c:pt>
                <c:pt idx="4">
                  <c:v>Other 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20.8</c:v>
                </c:pt>
                <c:pt idx="1">
                  <c:v>46.5</c:v>
                </c:pt>
                <c:pt idx="2">
                  <c:v>13.9</c:v>
                </c:pt>
                <c:pt idx="3">
                  <c:v>13.2</c:v>
                </c:pt>
                <c:pt idx="4" formatCode="General">
                  <c:v>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60E-49ED-8DAE-9F258DC3C8A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35-54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289-48AC-9958-4A3C713FD52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289-48AC-9958-4A3C713FD52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289-48AC-9958-4A3C713FD52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289-48AC-9958-4A3C713FD525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289-48AC-9958-4A3C713FD52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289-48AC-9958-4A3C713FD525}"/>
              </c:ext>
            </c:extLst>
          </c:dPt>
          <c:dLbls>
            <c:dLbl>
              <c:idx val="0"/>
              <c:layout>
                <c:manualLayout>
                  <c:x val="0.16191658973427875"/>
                  <c:y val="-2.025482806521738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289-48AC-9958-4A3C713FD525}"/>
                </c:ext>
              </c:extLst>
            </c:dLbl>
            <c:dLbl>
              <c:idx val="1"/>
              <c:layout>
                <c:manualLayout>
                  <c:x val="0.10698060393157703"/>
                  <c:y val="-2.700643742028980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289-48AC-9958-4A3C713FD525}"/>
                </c:ext>
              </c:extLst>
            </c:dLbl>
            <c:dLbl>
              <c:idx val="2"/>
              <c:layout>
                <c:manualLayout>
                  <c:x val="0.13011154532218819"/>
                  <c:y val="4.726126548550716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289-48AC-9958-4A3C713FD525}"/>
                </c:ext>
              </c:extLst>
            </c:dLbl>
            <c:dLbl>
              <c:idx val="3"/>
              <c:layout>
                <c:manualLayout>
                  <c:x val="0.12432880997453548"/>
                  <c:y val="0.1012741403260867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289-48AC-9958-4A3C713FD525}"/>
                </c:ext>
              </c:extLst>
            </c:dLbl>
            <c:dLbl>
              <c:idx val="4"/>
              <c:layout>
                <c:manualLayout>
                  <c:x val="2.6022309064437657E-2"/>
                  <c:y val="0.1520632546053152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289-48AC-9958-4A3C713FD525}"/>
                </c:ext>
              </c:extLst>
            </c:dLbl>
            <c:dLbl>
              <c:idx val="5"/>
              <c:layout>
                <c:manualLayout>
                  <c:x val="-0.11854607462688266"/>
                  <c:y val="-6.751609355072514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289-48AC-9958-4A3C713FD5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RTE Radio 1</c:v>
                </c:pt>
                <c:pt idx="1">
                  <c:v>Today FM</c:v>
                </c:pt>
                <c:pt idx="2">
                  <c:v>RTE 2FM</c:v>
                </c:pt>
                <c:pt idx="3">
                  <c:v>Newstalk</c:v>
                </c:pt>
                <c:pt idx="4">
                  <c:v>RTE Lyric FM</c:v>
                </c:pt>
                <c:pt idx="5">
                  <c:v>Regional/ Local</c:v>
                </c:pt>
              </c:strCache>
            </c:strRef>
          </c:cat>
          <c:val>
            <c:numRef>
              <c:f>Sheet1!$B$2:$B$7</c:f>
              <c:numCache>
                <c:formatCode>0.0</c:formatCode>
                <c:ptCount val="6"/>
                <c:pt idx="0">
                  <c:v>13.6</c:v>
                </c:pt>
                <c:pt idx="1">
                  <c:v>15.6</c:v>
                </c:pt>
                <c:pt idx="2">
                  <c:v>8</c:v>
                </c:pt>
                <c:pt idx="3">
                  <c:v>10.199999999999999</c:v>
                </c:pt>
                <c:pt idx="4" formatCode="General">
                  <c:v>2.1</c:v>
                </c:pt>
                <c:pt idx="5">
                  <c:v>50.2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289-48AC-9958-4A3C713FD52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45+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739-4898-9E05-25BE5E3704E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739-4898-9E05-25BE5E3704E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739-4898-9E05-25BE5E3704E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739-4898-9E05-25BE5E3704E8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739-4898-9E05-25BE5E3704E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739-4898-9E05-25BE5E3704E8}"/>
              </c:ext>
            </c:extLst>
          </c:dPt>
          <c:dLbls>
            <c:dLbl>
              <c:idx val="0"/>
              <c:layout>
                <c:manualLayout>
                  <c:x val="0.10698060393157703"/>
                  <c:y val="-4.050965613043471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39-4898-9E05-25BE5E3704E8}"/>
                </c:ext>
              </c:extLst>
            </c:dLbl>
            <c:dLbl>
              <c:idx val="1"/>
              <c:layout>
                <c:manualLayout>
                  <c:x val="0.13300291299601469"/>
                  <c:y val="-6.1889037474055382E-1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739-4898-9E05-25BE5E3704E8}"/>
                </c:ext>
              </c:extLst>
            </c:dLbl>
            <c:dLbl>
              <c:idx val="2"/>
              <c:layout>
                <c:manualLayout>
                  <c:x val="0.13878564834366749"/>
                  <c:y val="6.751609355072452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739-4898-9E05-25BE5E3704E8}"/>
                </c:ext>
              </c:extLst>
            </c:dLbl>
            <c:dLbl>
              <c:idx val="3"/>
              <c:layout>
                <c:manualLayout>
                  <c:x val="8.6741030214792195E-2"/>
                  <c:y val="0.1350321871014489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739-4898-9E05-25BE5E3704E8}"/>
                </c:ext>
              </c:extLst>
            </c:dLbl>
            <c:dLbl>
              <c:idx val="4"/>
              <c:layout>
                <c:manualLayout>
                  <c:x val="-1.4456838369132086E-2"/>
                  <c:y val="0.1534412208610906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739-4898-9E05-25BE5E3704E8}"/>
                </c:ext>
              </c:extLst>
            </c:dLbl>
            <c:dLbl>
              <c:idx val="5"/>
              <c:layout>
                <c:manualLayout>
                  <c:x val="-0.11854607462688266"/>
                  <c:y val="-6.751609355072514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739-4898-9E05-25BE5E3704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RTE Radio 1</c:v>
                </c:pt>
                <c:pt idx="1">
                  <c:v>Today FM</c:v>
                </c:pt>
                <c:pt idx="2">
                  <c:v>RTE 2FM</c:v>
                </c:pt>
                <c:pt idx="3">
                  <c:v>Newstalk</c:v>
                </c:pt>
                <c:pt idx="4">
                  <c:v>RTE Lyric FM</c:v>
                </c:pt>
                <c:pt idx="5">
                  <c:v>Regional/ Local</c:v>
                </c:pt>
              </c:strCache>
            </c:strRef>
          </c:cat>
          <c:val>
            <c:numRef>
              <c:f>Sheet1!$B$2:$B$7</c:f>
              <c:numCache>
                <c:formatCode>0.0</c:formatCode>
                <c:ptCount val="6"/>
                <c:pt idx="0" formatCode="General">
                  <c:v>28.1</c:v>
                </c:pt>
                <c:pt idx="1">
                  <c:v>6.4</c:v>
                </c:pt>
                <c:pt idx="2">
                  <c:v>3.3</c:v>
                </c:pt>
                <c:pt idx="3">
                  <c:v>8.3000000000000007</c:v>
                </c:pt>
                <c:pt idx="4" formatCode="General">
                  <c:v>3.1</c:v>
                </c:pt>
                <c:pt idx="5">
                  <c:v>50.4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739-4898-9E05-25BE5E3704E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35-54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CD4-43B3-9F9A-D9A6D793F1A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CD4-43B3-9F9A-D9A6D793F1A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CD4-43B3-9F9A-D9A6D793F1A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CD4-43B3-9F9A-D9A6D793F1A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CD4-43B3-9F9A-D9A6D793F1A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CD4-43B3-9F9A-D9A6D793F1AC}"/>
              </c:ext>
            </c:extLst>
          </c:dPt>
          <c:dLbls>
            <c:dLbl>
              <c:idx val="0"/>
              <c:layout>
                <c:manualLayout>
                  <c:x val="0.12143744230070896"/>
                  <c:y val="-2.700643742028980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CD4-43B3-9F9A-D9A6D793F1AC}"/>
                </c:ext>
              </c:extLst>
            </c:dLbl>
            <c:dLbl>
              <c:idx val="1"/>
              <c:layout>
                <c:manualLayout>
                  <c:x val="0.19950436949402203"/>
                  <c:y val="0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CD4-43B3-9F9A-D9A6D793F1AC}"/>
                </c:ext>
              </c:extLst>
            </c:dLbl>
            <c:dLbl>
              <c:idx val="2"/>
              <c:layout>
                <c:manualLayout>
                  <c:x val="-9.2523765562445001E-2"/>
                  <c:y val="3.37580467753622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CD4-43B3-9F9A-D9A6D793F1AC}"/>
                </c:ext>
              </c:extLst>
            </c:dLbl>
            <c:dLbl>
              <c:idx val="3"/>
              <c:layout>
                <c:manualLayout>
                  <c:x val="-0.13878564834366749"/>
                  <c:y val="0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CD4-43B3-9F9A-D9A6D793F1AC}"/>
                </c:ext>
              </c:extLst>
            </c:dLbl>
            <c:dLbl>
              <c:idx val="4"/>
              <c:layout>
                <c:manualLayout>
                  <c:x val="-0.14456838369132038"/>
                  <c:y val="-0.1282805777463765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CD4-43B3-9F9A-D9A6D793F1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RTE</c:v>
                </c:pt>
                <c:pt idx="1">
                  <c:v>Media Central Group</c:v>
                </c:pt>
                <c:pt idx="2">
                  <c:v>IRS Plus</c:v>
                </c:pt>
                <c:pt idx="3">
                  <c:v>urbanmedia</c:v>
                </c:pt>
                <c:pt idx="4">
                  <c:v>Other 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23.7</c:v>
                </c:pt>
                <c:pt idx="1">
                  <c:v>42.6</c:v>
                </c:pt>
                <c:pt idx="2">
                  <c:v>16.600000000000001</c:v>
                </c:pt>
                <c:pt idx="3">
                  <c:v>12</c:v>
                </c:pt>
                <c:pt idx="4" formatCode="General">
                  <c:v>5.0999999999999996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CD4-43B3-9F9A-D9A6D793F1A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45+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E0B-441A-A542-AFE9367501D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E0B-441A-A542-AFE9367501D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E0B-441A-A542-AFE9367501D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E0B-441A-A542-AFE9367501D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E0B-441A-A542-AFE9367501D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E0B-441A-A542-AFE9367501DB}"/>
              </c:ext>
            </c:extLst>
          </c:dPt>
          <c:dLbls>
            <c:dLbl>
              <c:idx val="0"/>
              <c:layout>
                <c:manualLayout>
                  <c:x val="0.11276333927922985"/>
                  <c:y val="-2.7006437420289808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7F7F7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E0B-441A-A542-AFE9367501DB}"/>
                </c:ext>
              </c:extLst>
            </c:dLbl>
            <c:dLbl>
              <c:idx val="1"/>
              <c:layout>
                <c:manualLayout>
                  <c:x val="0.13300291299601469"/>
                  <c:y val="0.1147773590362316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E0B-441A-A542-AFE9367501DB}"/>
                </c:ext>
              </c:extLst>
            </c:dLbl>
            <c:dLbl>
              <c:idx val="2"/>
              <c:layout>
                <c:manualLayout>
                  <c:x val="-0.12143744230070906"/>
                  <c:y val="-6.1889037474055382E-1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E0B-441A-A542-AFE9367501DB}"/>
                </c:ext>
              </c:extLst>
            </c:dLbl>
            <c:dLbl>
              <c:idx val="3"/>
              <c:layout>
                <c:manualLayout>
                  <c:x val="-0.13589428066984113"/>
                  <c:y val="-4.726126548550716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E0B-441A-A542-AFE9367501DB}"/>
                </c:ext>
              </c:extLst>
            </c:dLbl>
            <c:dLbl>
              <c:idx val="4"/>
              <c:layout>
                <c:manualLayout>
                  <c:x val="-8.6741030214792195E-2"/>
                  <c:y val="-0.1350321871014490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E0B-441A-A542-AFE9367501DB}"/>
                </c:ext>
              </c:extLst>
            </c:dLbl>
            <c:dLbl>
              <c:idx val="5"/>
              <c:layout>
                <c:manualLayout>
                  <c:x val="-0.11854607462688266"/>
                  <c:y val="-6.751609355072514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E0B-441A-A542-AFE9367501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RTE</c:v>
                </c:pt>
                <c:pt idx="1">
                  <c:v> Media Central Group</c:v>
                </c:pt>
                <c:pt idx="2">
                  <c:v>IRS Plus</c:v>
                </c:pt>
                <c:pt idx="3">
                  <c:v>urbanmedia</c:v>
                </c:pt>
                <c:pt idx="4">
                  <c:v>Other 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34.6</c:v>
                </c:pt>
                <c:pt idx="1">
                  <c:v>22.6</c:v>
                </c:pt>
                <c:pt idx="2">
                  <c:v>24.3</c:v>
                </c:pt>
                <c:pt idx="3">
                  <c:v>13.5</c:v>
                </c:pt>
                <c:pt idx="4" formatCode="General">
                  <c:v>5.0999999999999996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E0B-441A-A542-AFE9367501D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1793656236753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Spin 1038</c:v>
                </c:pt>
                <c:pt idx="1">
                  <c:v>FM104</c:v>
                </c:pt>
                <c:pt idx="2">
                  <c:v>Sunshine 106.8</c:v>
                </c:pt>
                <c:pt idx="3">
                  <c:v>98FM</c:v>
                </c:pt>
                <c:pt idx="4">
                  <c:v>Q102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264</c:v>
                </c:pt>
                <c:pt idx="1">
                  <c:v>230</c:v>
                </c:pt>
                <c:pt idx="2">
                  <c:v>176</c:v>
                </c:pt>
                <c:pt idx="3">
                  <c:v>168</c:v>
                </c:pt>
                <c:pt idx="4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F-417A-AA30-9A53C86B9C7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Spin 1038</c:v>
                </c:pt>
                <c:pt idx="1">
                  <c:v>FM104</c:v>
                </c:pt>
                <c:pt idx="2">
                  <c:v>Sunshine 106.8</c:v>
                </c:pt>
                <c:pt idx="3">
                  <c:v>98FM</c:v>
                </c:pt>
                <c:pt idx="4">
                  <c:v>Q102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260</c:v>
                </c:pt>
                <c:pt idx="1">
                  <c:v>262</c:v>
                </c:pt>
                <c:pt idx="2">
                  <c:v>179</c:v>
                </c:pt>
                <c:pt idx="3">
                  <c:v>186</c:v>
                </c:pt>
                <c:pt idx="4">
                  <c:v>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5F-417A-AA30-9A53C86B9C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10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chemeClr val="bg1">
              <a:lumMod val="5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025514679511677E-2"/>
          <c:y val="4.8319674368478616E-2"/>
          <c:w val="0.95145721728130794"/>
          <c:h val="0.52528062111075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6.2361948911680702E-17"/>
                  <c:y val="2.065833392976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843-46A4-8456-826CEBEB78B9}"/>
                </c:ext>
              </c:extLst>
            </c:dLbl>
            <c:dLbl>
              <c:idx val="4"/>
              <c:layout>
                <c:manualLayout>
                  <c:x val="6.8032002896984819E-3"/>
                  <c:y val="2.75444452396908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43-46A4-8456-826CEBEB7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525</c:v>
                </c:pt>
                <c:pt idx="1">
                  <c:v>668</c:v>
                </c:pt>
                <c:pt idx="2">
                  <c:v>271</c:v>
                </c:pt>
                <c:pt idx="3">
                  <c:v>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43-46A4-8456-826CEBEB78B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564</c:v>
                </c:pt>
                <c:pt idx="1">
                  <c:v>695</c:v>
                </c:pt>
                <c:pt idx="2">
                  <c:v>296</c:v>
                </c:pt>
                <c:pt idx="3">
                  <c:v>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43-46A4-8456-826CEBEB7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10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  <c:majorUnit val="100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970430452410143"/>
          <c:y val="0.84223276514592982"/>
          <c:w val="0.26367141935381916"/>
          <c:h val="0.133140046398694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 rot="-180000"/>
    <a:lstStyle/>
    <a:p>
      <a:pPr>
        <a:defRPr sz="1000" b="1">
          <a:solidFill>
            <a:schemeClr val="bg1">
              <a:lumMod val="5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123658670462706"/>
          <c:y val="9.847141986948553E-2"/>
          <c:w val="0.47422311391554162"/>
          <c:h val="0.8528720001064167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15+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850-4B4C-9460-CEE5347F762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850-4B4C-9460-CEE5347F762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850-4B4C-9460-CEE5347F762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850-4B4C-9460-CEE5347F762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850-4B4C-9460-CEE5347F762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850-4B4C-9460-CEE5347F762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89.1%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850-4B4C-9460-CEE5347F762E}"/>
                </c:ext>
              </c:extLst>
            </c:dLbl>
            <c:dLbl>
              <c:idx val="1"/>
              <c:layout>
                <c:manualLayout>
                  <c:x val="-4.2096786840946518E-2"/>
                  <c:y val="-5.681971030485073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50-4B4C-9460-CEE5347F762E}"/>
                </c:ext>
              </c:extLst>
            </c:dLbl>
            <c:dLbl>
              <c:idx val="2"/>
              <c:layout>
                <c:manualLayout>
                  <c:x val="5.603419939262509E-3"/>
                  <c:y val="-2.357255350459216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50-4B4C-9460-CEE5347F762E}"/>
                </c:ext>
              </c:extLst>
            </c:dLbl>
            <c:dLbl>
              <c:idx val="3"/>
              <c:layout>
                <c:manualLayout>
                  <c:x val="1.6810259817787374E-2"/>
                  <c:y val="-1.178627675229615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50-4B4C-9460-CEE5347F762E}"/>
                </c:ext>
              </c:extLst>
            </c:dLbl>
            <c:dLbl>
              <c:idx val="4"/>
              <c:layout>
                <c:manualLayout>
                  <c:x val="5.6034199392624578E-3"/>
                  <c:y val="2.75013124220241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50-4B4C-9460-CEE5347F762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am/fm (home/car)</c:v>
                </c:pt>
                <c:pt idx="1">
                  <c:v>PC/laptop</c:v>
                </c:pt>
                <c:pt idx="2">
                  <c:v>Mobile device</c:v>
                </c:pt>
                <c:pt idx="3">
                  <c:v>Smart Speaker</c:v>
                </c:pt>
                <c:pt idx="4">
                  <c:v>TV set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89.1</c:v>
                </c:pt>
                <c:pt idx="1">
                  <c:v>1.4</c:v>
                </c:pt>
                <c:pt idx="2">
                  <c:v>3.3</c:v>
                </c:pt>
                <c:pt idx="3">
                  <c:v>5.9</c:v>
                </c:pt>
                <c:pt idx="4" formatCode="General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850-4B4C-9460-CEE5347F762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52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1793656236753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Spin 1038</c:v>
                </c:pt>
                <c:pt idx="1">
                  <c:v>FM104</c:v>
                </c:pt>
                <c:pt idx="2">
                  <c:v>98FM</c:v>
                </c:pt>
                <c:pt idx="3">
                  <c:v>Q102</c:v>
                </c:pt>
                <c:pt idx="4">
                  <c:v>Sunshine 106.8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82</c:v>
                </c:pt>
                <c:pt idx="1">
                  <c:v>89</c:v>
                </c:pt>
                <c:pt idx="2">
                  <c:v>60</c:v>
                </c:pt>
                <c:pt idx="3">
                  <c:v>50</c:v>
                </c:pt>
                <c:pt idx="4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AF-430F-A92E-A9ACC48F40E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Spin 1038</c:v>
                </c:pt>
                <c:pt idx="1">
                  <c:v>FM104</c:v>
                </c:pt>
                <c:pt idx="2">
                  <c:v>98FM</c:v>
                </c:pt>
                <c:pt idx="3">
                  <c:v>Q102</c:v>
                </c:pt>
                <c:pt idx="4">
                  <c:v>Sunshine 106.8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75</c:v>
                </c:pt>
                <c:pt idx="1">
                  <c:v>91</c:v>
                </c:pt>
                <c:pt idx="2">
                  <c:v>70</c:v>
                </c:pt>
                <c:pt idx="3">
                  <c:v>58</c:v>
                </c:pt>
                <c:pt idx="4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AF-430F-A92E-A9ACC48F40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10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chemeClr val="bg1">
              <a:lumMod val="5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2528062111075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2.3369802902394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952-4AD9-92A7-64F6406B47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120</c:v>
                </c:pt>
                <c:pt idx="1">
                  <c:v>208</c:v>
                </c:pt>
                <c:pt idx="2">
                  <c:v>78</c:v>
                </c:pt>
                <c:pt idx="3">
                  <c:v>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52-4AD9-92A7-64F6406B47A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132</c:v>
                </c:pt>
                <c:pt idx="1">
                  <c:v>206</c:v>
                </c:pt>
                <c:pt idx="2">
                  <c:v>87</c:v>
                </c:pt>
                <c:pt idx="3">
                  <c:v>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952-4AD9-92A7-64F6406B47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10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  <c:majorUnit val="100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chemeClr val="bg1">
              <a:lumMod val="5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1793656236753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Spin 1038</c:v>
                </c:pt>
                <c:pt idx="1">
                  <c:v>FM104</c:v>
                </c:pt>
                <c:pt idx="2">
                  <c:v>Sunshine 106.8</c:v>
                </c:pt>
                <c:pt idx="3">
                  <c:v>98FM</c:v>
                </c:pt>
                <c:pt idx="4">
                  <c:v>Q102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179</c:v>
                </c:pt>
                <c:pt idx="1">
                  <c:v>108</c:v>
                </c:pt>
                <c:pt idx="2">
                  <c:v>37</c:v>
                </c:pt>
                <c:pt idx="3">
                  <c:v>74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EC-4785-B963-1AE32FCC23D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Spin 1038</c:v>
                </c:pt>
                <c:pt idx="1">
                  <c:v>FM104</c:v>
                </c:pt>
                <c:pt idx="2">
                  <c:v>Sunshine 106.8</c:v>
                </c:pt>
                <c:pt idx="3">
                  <c:v>98FM</c:v>
                </c:pt>
                <c:pt idx="4">
                  <c:v>Q102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167</c:v>
                </c:pt>
                <c:pt idx="1">
                  <c:v>123</c:v>
                </c:pt>
                <c:pt idx="2">
                  <c:v>42</c:v>
                </c:pt>
                <c:pt idx="3">
                  <c:v>83</c:v>
                </c:pt>
                <c:pt idx="4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2EC-4785-B963-1AE32FCC23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7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2528062111075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7.7899343007981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F74-4322-AFDF-C6BB2CFE30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262</c:v>
                </c:pt>
                <c:pt idx="2">
                  <c:v>69</c:v>
                </c:pt>
                <c:pt idx="3">
                  <c:v>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74-4322-AFDF-C6BB2CFE301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121</c:v>
                </c:pt>
                <c:pt idx="1">
                  <c:v>258</c:v>
                </c:pt>
                <c:pt idx="2">
                  <c:v>77</c:v>
                </c:pt>
                <c:pt idx="3">
                  <c:v>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F74-4322-AFDF-C6BB2CFE30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7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  <c:majorUnit val="100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1793656236753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Spin 1038</c:v>
                </c:pt>
                <c:pt idx="1">
                  <c:v>FM104</c:v>
                </c:pt>
                <c:pt idx="2">
                  <c:v>98FM</c:v>
                </c:pt>
                <c:pt idx="3">
                  <c:v>Q102</c:v>
                </c:pt>
                <c:pt idx="4">
                  <c:v>Sunshine 106.8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117</c:v>
                </c:pt>
                <c:pt idx="1">
                  <c:v>120</c:v>
                </c:pt>
                <c:pt idx="2">
                  <c:v>88</c:v>
                </c:pt>
                <c:pt idx="3">
                  <c:v>67</c:v>
                </c:pt>
                <c:pt idx="4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58-4326-99DA-A32864E031D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Spin 1038</c:v>
                </c:pt>
                <c:pt idx="1">
                  <c:v>FM104</c:v>
                </c:pt>
                <c:pt idx="2">
                  <c:v>98FM</c:v>
                </c:pt>
                <c:pt idx="3">
                  <c:v>Q102</c:v>
                </c:pt>
                <c:pt idx="4">
                  <c:v>Sunshine 106.8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122</c:v>
                </c:pt>
                <c:pt idx="1">
                  <c:v>138</c:v>
                </c:pt>
                <c:pt idx="2">
                  <c:v>101</c:v>
                </c:pt>
                <c:pt idx="3">
                  <c:v>80</c:v>
                </c:pt>
                <c:pt idx="4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58-4326-99DA-A32864E031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7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2528062111075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7.7899343007981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7CF-42A9-A90C-C4A95DED72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164</c:v>
                </c:pt>
                <c:pt idx="1">
                  <c:v>290</c:v>
                </c:pt>
                <c:pt idx="2">
                  <c:v>99</c:v>
                </c:pt>
                <c:pt idx="3">
                  <c:v>155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CF-42A9-A90C-C4A95DED72B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184</c:v>
                </c:pt>
                <c:pt idx="1">
                  <c:v>290</c:v>
                </c:pt>
                <c:pt idx="2">
                  <c:v>114</c:v>
                </c:pt>
                <c:pt idx="3">
                  <c:v>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7CF-42A9-A90C-C4A95DED72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7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  <c:majorUnit val="100"/>
        <c:minorUnit val="10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1793656236753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Spin 1038</c:v>
                </c:pt>
                <c:pt idx="1">
                  <c:v>FM104</c:v>
                </c:pt>
                <c:pt idx="2">
                  <c:v>Sunshine 106.8</c:v>
                </c:pt>
                <c:pt idx="3">
                  <c:v>98FM</c:v>
                </c:pt>
                <c:pt idx="4">
                  <c:v>Q102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72</c:v>
                </c:pt>
                <c:pt idx="1">
                  <c:v>100</c:v>
                </c:pt>
                <c:pt idx="2">
                  <c:v>63</c:v>
                </c:pt>
                <c:pt idx="3">
                  <c:v>73</c:v>
                </c:pt>
                <c:pt idx="4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11-4174-8C50-8CA192174C9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Spin 1038</c:v>
                </c:pt>
                <c:pt idx="1">
                  <c:v>FM104</c:v>
                </c:pt>
                <c:pt idx="2">
                  <c:v>Sunshine 106.8</c:v>
                </c:pt>
                <c:pt idx="3">
                  <c:v>98FM</c:v>
                </c:pt>
                <c:pt idx="4">
                  <c:v>Q102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82</c:v>
                </c:pt>
                <c:pt idx="1">
                  <c:v>109</c:v>
                </c:pt>
                <c:pt idx="2">
                  <c:v>67</c:v>
                </c:pt>
                <c:pt idx="3">
                  <c:v>79</c:v>
                </c:pt>
                <c:pt idx="4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11-4174-8C50-8CA192174C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7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315114059398E-2"/>
          <c:y val="4.8319674368478616E-2"/>
          <c:w val="0.95145721728130794"/>
          <c:h val="0.52528062111075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3.8949671503990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020-4073-9F2E-A7DFD410D2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183</c:v>
                </c:pt>
                <c:pt idx="1">
                  <c:v>266</c:v>
                </c:pt>
                <c:pt idx="2">
                  <c:v>113</c:v>
                </c:pt>
                <c:pt idx="3">
                  <c:v>139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20-4073-9F2E-A7DFD410D2A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201</c:v>
                </c:pt>
                <c:pt idx="1">
                  <c:v>279</c:v>
                </c:pt>
                <c:pt idx="2">
                  <c:v>128</c:v>
                </c:pt>
                <c:pt idx="3">
                  <c:v>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020-4073-9F2E-A7DFD410D2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7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  <c:majorUnit val="100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1793656236753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Spin 1038</c:v>
                </c:pt>
                <c:pt idx="1">
                  <c:v>FM104</c:v>
                </c:pt>
                <c:pt idx="2">
                  <c:v>98FM</c:v>
                </c:pt>
                <c:pt idx="3">
                  <c:v>Q102</c:v>
                </c:pt>
                <c:pt idx="4">
                  <c:v>Sunshine 106.8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42</c:v>
                </c:pt>
                <c:pt idx="1">
                  <c:v>61</c:v>
                </c:pt>
                <c:pt idx="2">
                  <c:v>50</c:v>
                </c:pt>
                <c:pt idx="3">
                  <c:v>55</c:v>
                </c:pt>
                <c:pt idx="4">
                  <c:v>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4D-4F72-99F7-BD5F6040E45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Spin 1038</c:v>
                </c:pt>
                <c:pt idx="1">
                  <c:v>FM104</c:v>
                </c:pt>
                <c:pt idx="2">
                  <c:v>98FM</c:v>
                </c:pt>
                <c:pt idx="3">
                  <c:v>Q102</c:v>
                </c:pt>
                <c:pt idx="4">
                  <c:v>Sunshine 106.8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42</c:v>
                </c:pt>
                <c:pt idx="1">
                  <c:v>75</c:v>
                </c:pt>
                <c:pt idx="2">
                  <c:v>54</c:v>
                </c:pt>
                <c:pt idx="3">
                  <c:v>70</c:v>
                </c:pt>
                <c:pt idx="4">
                  <c:v>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4D-4F72-99F7-BD5F6040E4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7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2528062111075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3.8949671503990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4C9-4F39-BDCE-28208AE31B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329</c:v>
                </c:pt>
                <c:pt idx="1">
                  <c:v>252</c:v>
                </c:pt>
                <c:pt idx="2">
                  <c:v>147</c:v>
                </c:pt>
                <c:pt idx="3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C9-4F39-BDCE-28208AE31B5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336</c:v>
                </c:pt>
                <c:pt idx="1">
                  <c:v>280</c:v>
                </c:pt>
                <c:pt idx="2">
                  <c:v>154</c:v>
                </c:pt>
                <c:pt idx="3">
                  <c:v>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4C9-4F39-BDCE-28208AE31B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7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  <c:majorUnit val="100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1793656236753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RTE Radio 1</c:v>
                </c:pt>
                <c:pt idx="1">
                  <c:v>Today FM</c:v>
                </c:pt>
                <c:pt idx="2">
                  <c:v>Newstalk</c:v>
                </c:pt>
                <c:pt idx="3">
                  <c:v>RTE 2FM</c:v>
                </c:pt>
                <c:pt idx="4">
                  <c:v>RTE Lyric FM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 formatCode="#,##0">
                  <c:v>1343</c:v>
                </c:pt>
                <c:pt idx="1">
                  <c:v>875</c:v>
                </c:pt>
                <c:pt idx="2">
                  <c:v>792</c:v>
                </c:pt>
                <c:pt idx="3">
                  <c:v>674</c:v>
                </c:pt>
                <c:pt idx="4">
                  <c:v>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23-4325-8E4A-7F48BBC0410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RTE Radio 1</c:v>
                </c:pt>
                <c:pt idx="1">
                  <c:v>Today FM</c:v>
                </c:pt>
                <c:pt idx="2">
                  <c:v>Newstalk</c:v>
                </c:pt>
                <c:pt idx="3">
                  <c:v>RTE 2FM</c:v>
                </c:pt>
                <c:pt idx="4">
                  <c:v>RTE Lyric FM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 formatCode="#,##0">
                  <c:v>1411</c:v>
                </c:pt>
                <c:pt idx="1">
                  <c:v>981</c:v>
                </c:pt>
                <c:pt idx="2">
                  <c:v>838</c:v>
                </c:pt>
                <c:pt idx="3">
                  <c:v>740</c:v>
                </c:pt>
                <c:pt idx="4">
                  <c:v>322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223-4325-8E4A-7F48BBC041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3000"/>
          <c:min val="0"/>
        </c:scaling>
        <c:delete val="1"/>
        <c:axPos val="l"/>
        <c:numFmt formatCode="#,##0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3257251769568642"/>
          <c:h val="0.124245771813809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900" b="1">
          <a:solidFill>
            <a:schemeClr val="bg1">
              <a:lumMod val="5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937530521573134"/>
          <c:y val="0.25740484085074533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All Adults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346-4DB7-ADF6-826DF170068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346-4DB7-ADF6-826DF170068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346-4DB7-ADF6-826DF170068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346-4DB7-ADF6-826DF170068E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346-4DB7-ADF6-826DF170068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346-4DB7-ADF6-826DF170068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B346-4DB7-ADF6-826DF170068E}"/>
              </c:ext>
            </c:extLst>
          </c:dPt>
          <c:dLbls>
            <c:dLbl>
              <c:idx val="0"/>
              <c:layout>
                <c:manualLayout>
                  <c:x val="5.4935985802701613E-2"/>
                  <c:y val="-8.101931226086943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346-4DB7-ADF6-826DF170068E}"/>
                </c:ext>
              </c:extLst>
            </c:dLbl>
            <c:dLbl>
              <c:idx val="1"/>
              <c:layout>
                <c:manualLayout>
                  <c:x val="0.11854607462688266"/>
                  <c:y val="-5.401287484057961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46-4DB7-ADF6-826DF170068E}"/>
                </c:ext>
              </c:extLst>
            </c:dLbl>
            <c:dLbl>
              <c:idx val="2"/>
              <c:layout>
                <c:manualLayout>
                  <c:x val="8.0958294867139374E-2"/>
                  <c:y val="2.025482806521735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346-4DB7-ADF6-826DF170068E}"/>
                </c:ext>
              </c:extLst>
            </c:dLbl>
            <c:dLbl>
              <c:idx val="3"/>
              <c:layout>
                <c:manualLayout>
                  <c:x val="0.12143744230070906"/>
                  <c:y val="6.076448419565207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346-4DB7-ADF6-826DF170068E}"/>
                </c:ext>
              </c:extLst>
            </c:dLbl>
            <c:dLbl>
              <c:idx val="4"/>
              <c:layout>
                <c:manualLayout>
                  <c:x val="9.2523765562445001E-2"/>
                  <c:y val="0.1264693389217520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346-4DB7-ADF6-826DF170068E}"/>
                </c:ext>
              </c:extLst>
            </c:dLbl>
            <c:dLbl>
              <c:idx val="5"/>
              <c:layout>
                <c:manualLayout>
                  <c:x val="-0.11854607462688266"/>
                  <c:y val="-6.751609355072514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346-4DB7-ADF6-826DF170068E}"/>
                </c:ext>
              </c:extLst>
            </c:dLbl>
            <c:dLbl>
              <c:idx val="6"/>
              <c:layout>
                <c:manualLayout>
                  <c:x val="-0.11565470695305631"/>
                  <c:y val="1.350321871014490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346-4DB7-ADF6-826DF17006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FM104</c:v>
                </c:pt>
                <c:pt idx="1">
                  <c:v>Spin 1038</c:v>
                </c:pt>
                <c:pt idx="2">
                  <c:v>98FM</c:v>
                </c:pt>
                <c:pt idx="3">
                  <c:v>Q102</c:v>
                </c:pt>
                <c:pt idx="4">
                  <c:v>Sunshine 106.8</c:v>
                </c:pt>
                <c:pt idx="5">
                  <c:v>National</c:v>
                </c:pt>
                <c:pt idx="6">
                  <c:v>Other</c:v>
                </c:pt>
              </c:strCache>
            </c:strRef>
          </c:cat>
          <c:val>
            <c:numRef>
              <c:f>Sheet1!$B$2:$B$8</c:f>
              <c:numCache>
                <c:formatCode>0.0</c:formatCode>
                <c:ptCount val="7"/>
                <c:pt idx="0" formatCode="General">
                  <c:v>7.5</c:v>
                </c:pt>
                <c:pt idx="1">
                  <c:v>6.8</c:v>
                </c:pt>
                <c:pt idx="2">
                  <c:v>4.9000000000000004</c:v>
                </c:pt>
                <c:pt idx="3">
                  <c:v>5</c:v>
                </c:pt>
                <c:pt idx="4" formatCode="General">
                  <c:v>6.6</c:v>
                </c:pt>
                <c:pt idx="5">
                  <c:v>57.7</c:v>
                </c:pt>
                <c:pt idx="6" formatCode="General">
                  <c:v>11.5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346-4DB7-ADF6-826DF170068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23715001278552794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SKWK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B3E-4BE5-B4E0-38D9F86C6DE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B3E-4BE5-B4E0-38D9F86C6DE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B3E-4BE5-B4E0-38D9F86C6DE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B3E-4BE5-B4E0-38D9F86C6DEF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B3E-4BE5-B4E0-38D9F86C6DE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B3E-4BE5-B4E0-38D9F86C6DE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B3E-4BE5-B4E0-38D9F86C6DEF}"/>
              </c:ext>
            </c:extLst>
          </c:dPt>
          <c:dLbls>
            <c:dLbl>
              <c:idx val="0"/>
              <c:layout>
                <c:manualLayout>
                  <c:x val="6.9392824171833747E-2"/>
                  <c:y val="-0.1080257496811592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B3E-4BE5-B4E0-38D9F86C6DEF}"/>
                </c:ext>
              </c:extLst>
            </c:dLbl>
            <c:dLbl>
              <c:idx val="1"/>
              <c:layout>
                <c:manualLayout>
                  <c:x val="8.0958294867139374E-2"/>
                  <c:y val="-8.777092161594184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3E-4BE5-B4E0-38D9F86C6DEF}"/>
                </c:ext>
              </c:extLst>
            </c:dLbl>
            <c:dLbl>
              <c:idx val="2"/>
              <c:layout>
                <c:manualLayout>
                  <c:x val="6.3610088824180941E-2"/>
                  <c:y val="-2.700643742028980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3E-4BE5-B4E0-38D9F86C6DEF}"/>
                </c:ext>
              </c:extLst>
            </c:dLbl>
            <c:dLbl>
              <c:idx val="3"/>
              <c:layout>
                <c:manualLayout>
                  <c:x val="6.939282417183365E-2"/>
                  <c:y val="5.401287484057967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B3E-4BE5-B4E0-38D9F86C6DEF}"/>
                </c:ext>
              </c:extLst>
            </c:dLbl>
            <c:dLbl>
              <c:idx val="4"/>
              <c:layout>
                <c:manualLayout>
                  <c:x val="8.9632397888618598E-2"/>
                  <c:y val="0.1989614217294433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B3E-4BE5-B4E0-38D9F86C6DEF}"/>
                </c:ext>
              </c:extLst>
            </c:dLbl>
            <c:dLbl>
              <c:idx val="5"/>
              <c:layout>
                <c:manualLayout>
                  <c:x val="-0.11854607462688266"/>
                  <c:y val="-6.751609355072514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B3E-4BE5-B4E0-38D9F86C6DEF}"/>
                </c:ext>
              </c:extLst>
            </c:dLbl>
            <c:dLbl>
              <c:idx val="6"/>
              <c:layout>
                <c:manualLayout>
                  <c:x val="-0.12432880997453548"/>
                  <c:y val="-5.40128748405796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B3E-4BE5-B4E0-38D9F86C6D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FM104</c:v>
                </c:pt>
                <c:pt idx="1">
                  <c:v>Spin 1038</c:v>
                </c:pt>
                <c:pt idx="2">
                  <c:v>98FM</c:v>
                </c:pt>
                <c:pt idx="3">
                  <c:v>Q102</c:v>
                </c:pt>
                <c:pt idx="4">
                  <c:v>Sunshine 106.8</c:v>
                </c:pt>
                <c:pt idx="5">
                  <c:v>National</c:v>
                </c:pt>
                <c:pt idx="6">
                  <c:v>Other</c:v>
                </c:pt>
              </c:strCache>
            </c:strRef>
          </c:cat>
          <c:val>
            <c:numRef>
              <c:f>Sheet1!$B$2:$B$8</c:f>
              <c:numCache>
                <c:formatCode>0.0</c:formatCode>
                <c:ptCount val="7"/>
                <c:pt idx="0" formatCode="General">
                  <c:v>12.3</c:v>
                </c:pt>
                <c:pt idx="1">
                  <c:v>7.7</c:v>
                </c:pt>
                <c:pt idx="2">
                  <c:v>5.5</c:v>
                </c:pt>
                <c:pt idx="3">
                  <c:v>5.3</c:v>
                </c:pt>
                <c:pt idx="4" formatCode="General">
                  <c:v>4.2</c:v>
                </c:pt>
                <c:pt idx="5">
                  <c:v>50.1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B3E-4BE5-B4E0-38D9F86C6DE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All Adults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078-4DD2-AD3F-A1ECD6D4632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078-4DD2-AD3F-A1ECD6D4632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078-4DD2-AD3F-A1ECD6D4632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078-4DD2-AD3F-A1ECD6D4632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078-4DD2-AD3F-A1ECD6D4632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078-4DD2-AD3F-A1ECD6D46322}"/>
              </c:ext>
            </c:extLst>
          </c:dPt>
          <c:dLbls>
            <c:dLbl>
              <c:idx val="0"/>
              <c:layout>
                <c:manualLayout>
                  <c:x val="8.384966254096568E-2"/>
                  <c:y val="6.751609355072446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78-4DD2-AD3F-A1ECD6D46322}"/>
                </c:ext>
              </c:extLst>
            </c:dLbl>
            <c:dLbl>
              <c:idx val="1"/>
              <c:layout>
                <c:manualLayout>
                  <c:x val="6.0718721150354427E-2"/>
                  <c:y val="0.155287015166666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078-4DD2-AD3F-A1ECD6D46322}"/>
                </c:ext>
              </c:extLst>
            </c:dLbl>
            <c:dLbl>
              <c:idx val="2"/>
              <c:layout>
                <c:manualLayout>
                  <c:x val="-0.11565470695305625"/>
                  <c:y val="0.1215289683913041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078-4DD2-AD3F-A1ECD6D46322}"/>
                </c:ext>
              </c:extLst>
            </c:dLbl>
            <c:dLbl>
              <c:idx val="3"/>
              <c:layout>
                <c:manualLayout>
                  <c:x val="-0.14167701601749391"/>
                  <c:y val="4.050965613043465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078-4DD2-AD3F-A1ECD6D46322}"/>
                </c:ext>
              </c:extLst>
            </c:dLbl>
            <c:dLbl>
              <c:idx val="4"/>
              <c:layout>
                <c:manualLayout>
                  <c:x val="-0.12722017764836188"/>
                  <c:y val="-6.076448419565208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078-4DD2-AD3F-A1ECD6D463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RTÉ </c:v>
                </c:pt>
                <c:pt idx="1">
                  <c:v>IRS Plus</c:v>
                </c:pt>
                <c:pt idx="2">
                  <c:v>Urbanmedia</c:v>
                </c:pt>
                <c:pt idx="3">
                  <c:v>Media Central Group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38.799999999999997</c:v>
                </c:pt>
                <c:pt idx="1">
                  <c:v>13.5</c:v>
                </c:pt>
                <c:pt idx="2">
                  <c:v>12.5</c:v>
                </c:pt>
                <c:pt idx="3">
                  <c:v>33.9</c:v>
                </c:pt>
                <c:pt idx="4" formatCode="General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078-4DD2-AD3F-A1ECD6D4632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SHWK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E7B-4577-B9C1-A04EC8E9402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E7B-4577-B9C1-A04EC8E9402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E7B-4577-B9C1-A04EC8E9402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E7B-4577-B9C1-A04EC8E9402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E7B-4577-B9C1-A04EC8E9402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E7B-4577-B9C1-A04EC8E94020}"/>
              </c:ext>
            </c:extLst>
          </c:dPt>
          <c:dLbls>
            <c:dLbl>
              <c:idx val="0"/>
              <c:layout>
                <c:manualLayout>
                  <c:x val="0.10119786858392411"/>
                  <c:y val="-4.0509656130434682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7F7F7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E7B-4577-B9C1-A04EC8E94020}"/>
                </c:ext>
              </c:extLst>
            </c:dLbl>
            <c:dLbl>
              <c:idx val="1"/>
              <c:layout>
                <c:manualLayout>
                  <c:x val="0.11276333927922985"/>
                  <c:y val="1.350321871014490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E7B-4577-B9C1-A04EC8E94020}"/>
                </c:ext>
              </c:extLst>
            </c:dLbl>
            <c:dLbl>
              <c:idx val="2"/>
              <c:layout>
                <c:manualLayout>
                  <c:x val="-2.8913676738264592E-3"/>
                  <c:y val="0.1485354058115939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E7B-4577-B9C1-A04EC8E94020}"/>
                </c:ext>
              </c:extLst>
            </c:dLbl>
            <c:dLbl>
              <c:idx val="3"/>
              <c:layout>
                <c:manualLayout>
                  <c:x val="-0.15035111903897316"/>
                  <c:y val="0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E7B-4577-B9C1-A04EC8E94020}"/>
                </c:ext>
              </c:extLst>
            </c:dLbl>
            <c:dLbl>
              <c:idx val="4"/>
              <c:layout>
                <c:manualLayout>
                  <c:x val="-0.11854607462688271"/>
                  <c:y val="-8.777092161594188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E7B-4577-B9C1-A04EC8E94020}"/>
                </c:ext>
              </c:extLst>
            </c:dLbl>
            <c:dLbl>
              <c:idx val="5"/>
              <c:layout>
                <c:manualLayout>
                  <c:x val="-0.11854607462688266"/>
                  <c:y val="-6.751609355072514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E7B-4577-B9C1-A04EC8E940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RTÉ </c:v>
                </c:pt>
                <c:pt idx="1">
                  <c:v>IRS Plus</c:v>
                </c:pt>
                <c:pt idx="2">
                  <c:v>Urbanmedia</c:v>
                </c:pt>
                <c:pt idx="3">
                  <c:v>Media Central Group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25.2</c:v>
                </c:pt>
                <c:pt idx="1">
                  <c:v>14.3</c:v>
                </c:pt>
                <c:pt idx="2">
                  <c:v>17.600000000000001</c:v>
                </c:pt>
                <c:pt idx="3">
                  <c:v>41.7</c:v>
                </c:pt>
                <c:pt idx="4" formatCode="General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E7B-4577-B9C1-A04EC8E9402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15-34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770-4A4D-BC2D-2A1061866B2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770-4A4D-BC2D-2A1061866B2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770-4A4D-BC2D-2A1061866B2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770-4A4D-BC2D-2A1061866B24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770-4A4D-BC2D-2A1061866B2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770-4A4D-BC2D-2A1061866B2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770-4A4D-BC2D-2A1061866B24}"/>
              </c:ext>
            </c:extLst>
          </c:dPt>
          <c:dLbls>
            <c:dLbl>
              <c:idx val="0"/>
              <c:layout>
                <c:manualLayout>
                  <c:x val="0.10408923625775052"/>
                  <c:y val="-7.426770290579695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770-4A4D-BC2D-2A1061866B24}"/>
                </c:ext>
              </c:extLst>
            </c:dLbl>
            <c:dLbl>
              <c:idx val="1"/>
              <c:layout>
                <c:manualLayout>
                  <c:x val="9.5415133236271404E-2"/>
                  <c:y val="2.70064374202898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770-4A4D-BC2D-2A1061866B24}"/>
                </c:ext>
              </c:extLst>
            </c:dLbl>
            <c:dLbl>
              <c:idx val="2"/>
              <c:layout>
                <c:manualLayout>
                  <c:x val="8.6741030214792195E-2"/>
                  <c:y val="0.1080257496811592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770-4A4D-BC2D-2A1061866B24}"/>
                </c:ext>
              </c:extLst>
            </c:dLbl>
            <c:dLbl>
              <c:idx val="3"/>
              <c:layout>
                <c:manualLayout>
                  <c:x val="4.3370515107395986E-2"/>
                  <c:y val="0.141783796456521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770-4A4D-BC2D-2A1061866B24}"/>
                </c:ext>
              </c:extLst>
            </c:dLbl>
            <c:dLbl>
              <c:idx val="4"/>
              <c:layout>
                <c:manualLayout>
                  <c:x val="-7.8066927193312971E-2"/>
                  <c:y val="0.1440695086157446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7F7F7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6674130341489"/>
                      <c:h val="0.175778415370703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5770-4A4D-BC2D-2A1061866B24}"/>
                </c:ext>
              </c:extLst>
            </c:dLbl>
            <c:dLbl>
              <c:idx val="5"/>
              <c:layout>
                <c:manualLayout>
                  <c:x val="-0.11854607462688266"/>
                  <c:y val="-6.751609355072514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770-4A4D-BC2D-2A1061866B24}"/>
                </c:ext>
              </c:extLst>
            </c:dLbl>
            <c:dLbl>
              <c:idx val="6"/>
              <c:layout>
                <c:manualLayout>
                  <c:x val="-9.2523765562445001E-2"/>
                  <c:y val="-4.72612654855071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770-4A4D-BC2D-2A1061866B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FM104</c:v>
                </c:pt>
                <c:pt idx="1">
                  <c:v>Spin 1038</c:v>
                </c:pt>
                <c:pt idx="2">
                  <c:v>98FM</c:v>
                </c:pt>
                <c:pt idx="3">
                  <c:v>Q102</c:v>
                </c:pt>
                <c:pt idx="4">
                  <c:v>Sunshine 106.8</c:v>
                </c:pt>
                <c:pt idx="5">
                  <c:v>National</c:v>
                </c:pt>
                <c:pt idx="6">
                  <c:v>Other</c:v>
                </c:pt>
              </c:strCache>
            </c:strRef>
          </c:cat>
          <c:val>
            <c:numRef>
              <c:f>Sheet1!$B$2:$B$8</c:f>
              <c:numCache>
                <c:formatCode>0.0</c:formatCode>
                <c:ptCount val="7"/>
                <c:pt idx="0">
                  <c:v>14.9</c:v>
                </c:pt>
                <c:pt idx="1">
                  <c:v>21.2</c:v>
                </c:pt>
                <c:pt idx="2">
                  <c:v>9</c:v>
                </c:pt>
                <c:pt idx="3">
                  <c:v>4.9000000000000004</c:v>
                </c:pt>
                <c:pt idx="4" formatCode="General">
                  <c:v>2.7</c:v>
                </c:pt>
                <c:pt idx="5">
                  <c:v>35.4</c:v>
                </c:pt>
                <c:pt idx="6" formatCode="General">
                  <c:v>11.9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770-4A4D-BC2D-2A1061866B2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25-44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30A-4F8E-8149-203E20F01EC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30A-4F8E-8149-203E20F01EC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30A-4F8E-8149-203E20F01EC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30A-4F8E-8149-203E20F01EC7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30A-4F8E-8149-203E20F01EC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30A-4F8E-8149-203E20F01EC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30A-4F8E-8149-203E20F01EC7}"/>
              </c:ext>
            </c:extLst>
          </c:dPt>
          <c:dLbls>
            <c:dLbl>
              <c:idx val="0"/>
              <c:layout>
                <c:manualLayout>
                  <c:x val="0.11565470695305625"/>
                  <c:y val="-8.101931226086943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0A-4F8E-8149-203E20F01EC7}"/>
                </c:ext>
              </c:extLst>
            </c:dLbl>
            <c:dLbl>
              <c:idx val="1"/>
              <c:layout>
                <c:manualLayout>
                  <c:x val="0.12722017764836188"/>
                  <c:y val="6.7516093550724519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30A-4F8E-8149-203E20F01EC7}"/>
                </c:ext>
              </c:extLst>
            </c:dLbl>
            <c:dLbl>
              <c:idx val="2"/>
              <c:layout>
                <c:manualLayout>
                  <c:x val="7.806692719331286E-2"/>
                  <c:y val="1.350321871014496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30A-4F8E-8149-203E20F01EC7}"/>
                </c:ext>
              </c:extLst>
            </c:dLbl>
            <c:dLbl>
              <c:idx val="3"/>
              <c:layout>
                <c:manualLayout>
                  <c:x val="8.384966254096568E-2"/>
                  <c:y val="5.401287484057961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30A-4F8E-8149-203E20F01EC7}"/>
                </c:ext>
              </c:extLst>
            </c:dLbl>
            <c:dLbl>
              <c:idx val="4"/>
              <c:layout>
                <c:manualLayout>
                  <c:x val="0.10408923625775063"/>
                  <c:y val="0.1552870151666663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014656046771855"/>
                      <c:h val="0.2297912902112828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530A-4F8E-8149-203E20F01EC7}"/>
                </c:ext>
              </c:extLst>
            </c:dLbl>
            <c:dLbl>
              <c:idx val="5"/>
              <c:layout>
                <c:manualLayout>
                  <c:x val="-0.11854607462688266"/>
                  <c:y val="-6.751609355072514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30A-4F8E-8149-203E20F01EC7}"/>
                </c:ext>
              </c:extLst>
            </c:dLbl>
            <c:dLbl>
              <c:idx val="6"/>
              <c:layout>
                <c:manualLayout>
                  <c:x val="-9.8306500910097822E-2"/>
                  <c:y val="-4.726126548550716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30A-4F8E-8149-203E20F01E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FM104</c:v>
                </c:pt>
                <c:pt idx="1">
                  <c:v>Spin 1038</c:v>
                </c:pt>
                <c:pt idx="2">
                  <c:v>98FM</c:v>
                </c:pt>
                <c:pt idx="3">
                  <c:v>Q102</c:v>
                </c:pt>
                <c:pt idx="4">
                  <c:v>Sunshine 106.8</c:v>
                </c:pt>
                <c:pt idx="5">
                  <c:v>National</c:v>
                </c:pt>
                <c:pt idx="6">
                  <c:v>Other</c:v>
                </c:pt>
              </c:strCache>
            </c:strRef>
          </c:cat>
          <c:val>
            <c:numRef>
              <c:f>Sheet1!$B$2:$B$8</c:f>
              <c:numCache>
                <c:formatCode>0.0</c:formatCode>
                <c:ptCount val="7"/>
                <c:pt idx="0" formatCode="General">
                  <c:v>12.8</c:v>
                </c:pt>
                <c:pt idx="1">
                  <c:v>9.3000000000000007</c:v>
                </c:pt>
                <c:pt idx="2">
                  <c:v>8.1999999999999993</c:v>
                </c:pt>
                <c:pt idx="3">
                  <c:v>5.9</c:v>
                </c:pt>
                <c:pt idx="4" formatCode="General">
                  <c:v>3.2</c:v>
                </c:pt>
                <c:pt idx="5">
                  <c:v>46.7</c:v>
                </c:pt>
                <c:pt idx="6" formatCode="General">
                  <c:v>13.9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30A-4F8E-8149-203E20F01EC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15-34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EE3-4FDC-A2BB-AAEBBE2187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EE3-4FDC-A2BB-AAEBBE2187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EE3-4FDC-A2BB-AAEBBE21874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EE3-4FDC-A2BB-AAEBBE21874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EE3-4FDC-A2BB-AAEBBE21874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EE3-4FDC-A2BB-AAEBBE21874F}"/>
              </c:ext>
            </c:extLst>
          </c:dPt>
          <c:dLbls>
            <c:dLbl>
              <c:idx val="0"/>
              <c:layout>
                <c:manualLayout>
                  <c:x val="0.12143744230070896"/>
                  <c:y val="-2.700643742028980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EE3-4FDC-A2BB-AAEBBE21874F}"/>
                </c:ext>
              </c:extLst>
            </c:dLbl>
            <c:dLbl>
              <c:idx val="1"/>
              <c:layout>
                <c:manualLayout>
                  <c:x val="0.12432880997453548"/>
                  <c:y val="0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EE3-4FDC-A2BB-AAEBBE21874F}"/>
                </c:ext>
              </c:extLst>
            </c:dLbl>
            <c:dLbl>
              <c:idx val="2"/>
              <c:layout>
                <c:manualLayout>
                  <c:x val="9.5415133236271404E-2"/>
                  <c:y val="0.1755418432318837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EE3-4FDC-A2BB-AAEBBE21874F}"/>
                </c:ext>
              </c:extLst>
            </c:dLbl>
            <c:dLbl>
              <c:idx val="3"/>
              <c:layout>
                <c:manualLayout>
                  <c:x val="-0.14167701601749391"/>
                  <c:y val="4.050965613043465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EE3-4FDC-A2BB-AAEBBE21874F}"/>
                </c:ext>
              </c:extLst>
            </c:dLbl>
            <c:dLbl>
              <c:idx val="4"/>
              <c:layout>
                <c:manualLayout>
                  <c:x val="-0.12722017764836188"/>
                  <c:y val="-6.076448419565208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EE3-4FDC-A2BB-AAEBBE2187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RTÉ </c:v>
                </c:pt>
                <c:pt idx="1">
                  <c:v>IRS Plus</c:v>
                </c:pt>
                <c:pt idx="2">
                  <c:v>Urbanmedia</c:v>
                </c:pt>
                <c:pt idx="3">
                  <c:v>Media Central Group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18.100000000000001</c:v>
                </c:pt>
                <c:pt idx="1">
                  <c:v>11.7</c:v>
                </c:pt>
                <c:pt idx="2">
                  <c:v>19.8</c:v>
                </c:pt>
                <c:pt idx="3">
                  <c:v>49.6</c:v>
                </c:pt>
                <c:pt idx="4" formatCode="General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EE3-4FDC-A2BB-AAEBBE21874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25-44 %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EF6-420F-999A-9782B6B2CB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EF6-420F-999A-9782B6B2CB7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EF6-420F-999A-9782B6B2CB7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EF6-420F-999A-9782B6B2CB7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EF6-420F-999A-9782B6B2CB7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EF6-420F-999A-9782B6B2CB70}"/>
              </c:ext>
            </c:extLst>
          </c:dPt>
          <c:dLbls>
            <c:dLbl>
              <c:idx val="0"/>
              <c:layout>
                <c:manualLayout>
                  <c:x val="0.11276333927922985"/>
                  <c:y val="-2.7006437420289808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7F7F7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EF6-420F-999A-9782B6B2CB70}"/>
                </c:ext>
              </c:extLst>
            </c:dLbl>
            <c:dLbl>
              <c:idx val="1"/>
              <c:layout>
                <c:manualLayout>
                  <c:x val="9.5415133236271404E-2"/>
                  <c:y val="6.076448419565207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EF6-420F-999A-9782B6B2CB70}"/>
                </c:ext>
              </c:extLst>
            </c:dLbl>
            <c:dLbl>
              <c:idx val="2"/>
              <c:layout>
                <c:manualLayout>
                  <c:x val="-1.4456838369132032E-2"/>
                  <c:y val="0.1485354058115939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EF6-420F-999A-9782B6B2CB70}"/>
                </c:ext>
              </c:extLst>
            </c:dLbl>
            <c:dLbl>
              <c:idx val="3"/>
              <c:layout>
                <c:manualLayout>
                  <c:x val="-0.15035111903897316"/>
                  <c:y val="0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EF6-420F-999A-9782B6B2CB70}"/>
                </c:ext>
              </c:extLst>
            </c:dLbl>
            <c:dLbl>
              <c:idx val="4"/>
              <c:layout>
                <c:manualLayout>
                  <c:x val="-0.11854607462688271"/>
                  <c:y val="-8.777092161594188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EF6-420F-999A-9782B6B2CB70}"/>
                </c:ext>
              </c:extLst>
            </c:dLbl>
            <c:dLbl>
              <c:idx val="5"/>
              <c:layout>
                <c:manualLayout>
                  <c:x val="-0.11854607462688266"/>
                  <c:y val="-6.751609355072514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EF6-420F-999A-9782B6B2CB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RTÉ </c:v>
                </c:pt>
                <c:pt idx="1">
                  <c:v>IRS Plus</c:v>
                </c:pt>
                <c:pt idx="2">
                  <c:v>Urbanmedia</c:v>
                </c:pt>
                <c:pt idx="3">
                  <c:v>Media Central Group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23.8</c:v>
                </c:pt>
                <c:pt idx="1">
                  <c:v>13.3</c:v>
                </c:pt>
                <c:pt idx="2">
                  <c:v>18.600000000000001</c:v>
                </c:pt>
                <c:pt idx="3">
                  <c:v>43</c:v>
                </c:pt>
                <c:pt idx="4" formatCode="General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EF6-420F-999A-9782B6B2CB7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804940823721053"/>
          <c:y val="0.28441127827103518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35-54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038-4310-9ECA-6E16A0D0C85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038-4310-9ECA-6E16A0D0C85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038-4310-9ECA-6E16A0D0C85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038-4310-9ECA-6E16A0D0C855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038-4310-9ECA-6E16A0D0C85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038-4310-9ECA-6E16A0D0C85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D038-4310-9ECA-6E16A0D0C855}"/>
              </c:ext>
            </c:extLst>
          </c:dPt>
          <c:dLbls>
            <c:dLbl>
              <c:idx val="0"/>
              <c:layout>
                <c:manualLayout>
                  <c:x val="6.361008882418083E-2"/>
                  <c:y val="-0.1350321871014490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38-4310-9ECA-6E16A0D0C855}"/>
                </c:ext>
              </c:extLst>
            </c:dLbl>
            <c:dLbl>
              <c:idx val="1"/>
              <c:layout>
                <c:manualLayout>
                  <c:x val="8.3849662540965791E-2"/>
                  <c:y val="-8.101931226086943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038-4310-9ECA-6E16A0D0C855}"/>
                </c:ext>
              </c:extLst>
            </c:dLbl>
            <c:dLbl>
              <c:idx val="2"/>
              <c:layout>
                <c:manualLayout>
                  <c:x val="0.10119786858392411"/>
                  <c:y val="-2.700643742028980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038-4310-9ECA-6E16A0D0C855}"/>
                </c:ext>
              </c:extLst>
            </c:dLbl>
            <c:dLbl>
              <c:idx val="3"/>
              <c:layout>
                <c:manualLayout>
                  <c:x val="7.806692719331286E-2"/>
                  <c:y val="4.050965613043459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038-4310-9ECA-6E16A0D0C855}"/>
                </c:ext>
              </c:extLst>
            </c:dLbl>
            <c:dLbl>
              <c:idx val="4"/>
              <c:layout>
                <c:manualLayout>
                  <c:x val="0.11854607462688256"/>
                  <c:y val="0.1078266569486020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7F7F7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6674130341489"/>
                      <c:h val="0.175778415370703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D038-4310-9ECA-6E16A0D0C855}"/>
                </c:ext>
              </c:extLst>
            </c:dLbl>
            <c:dLbl>
              <c:idx val="5"/>
              <c:layout>
                <c:manualLayout>
                  <c:x val="-0.11854607462688266"/>
                  <c:y val="-6.751609355072514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038-4310-9ECA-6E16A0D0C855}"/>
                </c:ext>
              </c:extLst>
            </c:dLbl>
            <c:dLbl>
              <c:idx val="6"/>
              <c:layout>
                <c:manualLayout>
                  <c:x val="-0.12432880997453548"/>
                  <c:y val="-2.700643742028980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038-4310-9ECA-6E16A0D0C8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FM104</c:v>
                </c:pt>
                <c:pt idx="1">
                  <c:v>Spin 1038</c:v>
                </c:pt>
                <c:pt idx="2">
                  <c:v>98FM</c:v>
                </c:pt>
                <c:pt idx="3">
                  <c:v>Q102</c:v>
                </c:pt>
                <c:pt idx="4">
                  <c:v>Sunshine 106.8</c:v>
                </c:pt>
                <c:pt idx="5">
                  <c:v>National</c:v>
                </c:pt>
                <c:pt idx="6">
                  <c:v>Other</c:v>
                </c:pt>
              </c:strCache>
            </c:strRef>
          </c:cat>
          <c:val>
            <c:numRef>
              <c:f>Sheet1!$B$2:$B$8</c:f>
              <c:numCache>
                <c:formatCode>0.0</c:formatCode>
                <c:ptCount val="7"/>
                <c:pt idx="0">
                  <c:v>9.5</c:v>
                </c:pt>
                <c:pt idx="1">
                  <c:v>5.6</c:v>
                </c:pt>
                <c:pt idx="2">
                  <c:v>6</c:v>
                </c:pt>
                <c:pt idx="3">
                  <c:v>6.8</c:v>
                </c:pt>
                <c:pt idx="4" formatCode="General">
                  <c:v>5.9</c:v>
                </c:pt>
                <c:pt idx="5">
                  <c:v>51</c:v>
                </c:pt>
                <c:pt idx="6" formatCode="General">
                  <c:v>15.2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D038-4310-9ECA-6E16A0D0C85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672351125868973"/>
          <c:y val="0.29116288762610759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45+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D16-4939-975C-43260B47692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D16-4939-975C-43260B47692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D16-4939-975C-43260B47692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D16-4939-975C-43260B476923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D16-4939-975C-43260B47692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D16-4939-975C-43260B47692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D16-4939-975C-43260B476923}"/>
              </c:ext>
            </c:extLst>
          </c:dPt>
          <c:dLbls>
            <c:dLbl>
              <c:idx val="0"/>
              <c:layout>
                <c:manualLayout>
                  <c:x val="1.7348206042958437E-2"/>
                  <c:y val="-0.1215289683913041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D16-4939-975C-43260B476923}"/>
                </c:ext>
              </c:extLst>
            </c:dLbl>
            <c:dLbl>
              <c:idx val="1"/>
              <c:layout>
                <c:manualLayout>
                  <c:x val="0.11276333927922985"/>
                  <c:y val="-0.1350321871014490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D16-4939-975C-43260B476923}"/>
                </c:ext>
              </c:extLst>
            </c:dLbl>
            <c:dLbl>
              <c:idx val="2"/>
              <c:layout>
                <c:manualLayout>
                  <c:x val="0.19083026647254281"/>
                  <c:y val="-8.101931226086943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D16-4939-975C-43260B476923}"/>
                </c:ext>
              </c:extLst>
            </c:dLbl>
            <c:dLbl>
              <c:idx val="3"/>
              <c:layout>
                <c:manualLayout>
                  <c:x val="9.2523765562444904E-2"/>
                  <c:y val="-2.025482806521735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D16-4939-975C-43260B476923}"/>
                </c:ext>
              </c:extLst>
            </c:dLbl>
            <c:dLbl>
              <c:idx val="4"/>
              <c:layout>
                <c:manualLayout>
                  <c:x val="0.16191658973427875"/>
                  <c:y val="5.401314065197148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014656046771855"/>
                      <c:h val="0.2297912902112828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4D16-4939-975C-43260B476923}"/>
                </c:ext>
              </c:extLst>
            </c:dLbl>
            <c:dLbl>
              <c:idx val="5"/>
              <c:layout>
                <c:manualLayout>
                  <c:x val="-0.14167701601749394"/>
                  <c:y val="4.726126548550716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D16-4939-975C-43260B476923}"/>
                </c:ext>
              </c:extLst>
            </c:dLbl>
            <c:dLbl>
              <c:idx val="6"/>
              <c:layout>
                <c:manualLayout>
                  <c:x val="-6.3610088824180941E-2"/>
                  <c:y val="-0.1282805777463765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D16-4939-975C-43260B4769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FM104</c:v>
                </c:pt>
                <c:pt idx="1">
                  <c:v>Spin 1038</c:v>
                </c:pt>
                <c:pt idx="2">
                  <c:v>98FM</c:v>
                </c:pt>
                <c:pt idx="3">
                  <c:v>Q102</c:v>
                </c:pt>
                <c:pt idx="4">
                  <c:v>Sunshine 106.8</c:v>
                </c:pt>
                <c:pt idx="5">
                  <c:v>National</c:v>
                </c:pt>
                <c:pt idx="6">
                  <c:v>Other</c:v>
                </c:pt>
              </c:strCache>
            </c:strRef>
          </c:cat>
          <c:val>
            <c:numRef>
              <c:f>Sheet1!$B$2:$B$8</c:f>
              <c:numCache>
                <c:formatCode>0.0</c:formatCode>
                <c:ptCount val="7"/>
                <c:pt idx="0">
                  <c:v>4.2</c:v>
                </c:pt>
                <c:pt idx="1">
                  <c:v>1.6</c:v>
                </c:pt>
                <c:pt idx="2">
                  <c:v>2.7</c:v>
                </c:pt>
                <c:pt idx="3">
                  <c:v>4.7</c:v>
                </c:pt>
                <c:pt idx="4" formatCode="General">
                  <c:v>9.1</c:v>
                </c:pt>
                <c:pt idx="5">
                  <c:v>67.400000000000006</c:v>
                </c:pt>
                <c:pt idx="6" formatCode="General">
                  <c:v>10.4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D16-4939-975C-43260B47692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0.12621901737646055"/>
          <c:w val="0.95145721728130794"/>
          <c:h val="0.478541184523915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1.7008000724246205E-3"/>
                  <c:y val="3.0669032680307842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23382760101212"/>
                      <c:h val="0.1607725897360561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6AD-4844-B31C-51AC5E598F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Sheet1!$B$2:$B$5</c:f>
              <c:numCache>
                <c:formatCode>#,##0</c:formatCode>
                <c:ptCount val="4"/>
                <c:pt idx="0">
                  <c:v>1897</c:v>
                </c:pt>
                <c:pt idx="1">
                  <c:v>2139</c:v>
                </c:pt>
                <c:pt idx="2">
                  <c:v>1270</c:v>
                </c:pt>
                <c:pt idx="3" formatCode="General">
                  <c:v>963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AD-4844-B31C-51AC5E598F1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Sheet1!$C$2:$C$5</c:f>
              <c:numCache>
                <c:formatCode>#,##0</c:formatCode>
                <c:ptCount val="4"/>
                <c:pt idx="0">
                  <c:v>2011</c:v>
                </c:pt>
                <c:pt idx="1">
                  <c:v>2360</c:v>
                </c:pt>
                <c:pt idx="2">
                  <c:v>1290</c:v>
                </c:pt>
                <c:pt idx="3" formatCode="General">
                  <c:v>982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CF-44C5-90A3-E476ED405A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3000"/>
          <c:min val="0"/>
        </c:scaling>
        <c:delete val="1"/>
        <c:axPos val="l"/>
        <c:numFmt formatCode="#,##0" sourceLinked="1"/>
        <c:majorTickMark val="out"/>
        <c:minorTickMark val="none"/>
        <c:tickLblPos val="nextTo"/>
        <c:crossAx val="161290112"/>
        <c:crosses val="autoZero"/>
        <c:crossBetween val="between"/>
        <c:majorUnit val="100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3728357319078397"/>
          <c:h val="0.124245771813809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900" b="1">
          <a:solidFill>
            <a:schemeClr val="bg1">
              <a:lumMod val="5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35-54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BBB-44F1-9605-FDA9C450C3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BBB-44F1-9605-FDA9C450C3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BBB-44F1-9605-FDA9C450C3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BBB-44F1-9605-FDA9C450C33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BBB-44F1-9605-FDA9C450C33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BBB-44F1-9605-FDA9C450C331}"/>
              </c:ext>
            </c:extLst>
          </c:dPt>
          <c:dLbls>
            <c:dLbl>
              <c:idx val="0"/>
              <c:layout>
                <c:manualLayout>
                  <c:x val="9.5415133236271404E-2"/>
                  <c:y val="1.350321871014487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BBB-44F1-9605-FDA9C450C331}"/>
                </c:ext>
              </c:extLst>
            </c:dLbl>
            <c:dLbl>
              <c:idx val="1"/>
              <c:layout>
                <c:manualLayout>
                  <c:x val="9.8306500910097822E-2"/>
                  <c:y val="5.401287484057961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BBB-44F1-9605-FDA9C450C331}"/>
                </c:ext>
              </c:extLst>
            </c:dLbl>
            <c:dLbl>
              <c:idx val="2"/>
              <c:layout>
                <c:manualLayout>
                  <c:x val="-2.313094139061125E-2"/>
                  <c:y val="0.1515629975656992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BBB-44F1-9605-FDA9C450C331}"/>
                </c:ext>
              </c:extLst>
            </c:dLbl>
            <c:dLbl>
              <c:idx val="3"/>
              <c:layout>
                <c:manualLayout>
                  <c:x val="-0.14167701601749391"/>
                  <c:y val="4.050965613043465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BBB-44F1-9605-FDA9C450C331}"/>
                </c:ext>
              </c:extLst>
            </c:dLbl>
            <c:dLbl>
              <c:idx val="4"/>
              <c:layout>
                <c:manualLayout>
                  <c:x val="-0.12722017764836188"/>
                  <c:y val="-6.076448419565208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BBB-44F1-9605-FDA9C450C3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RTE</c:v>
                </c:pt>
                <c:pt idx="1">
                  <c:v>IRS Plus</c:v>
                </c:pt>
                <c:pt idx="2">
                  <c:v>urbanmedia</c:v>
                </c:pt>
                <c:pt idx="3">
                  <c:v>Media Central Group</c:v>
                </c:pt>
                <c:pt idx="4">
                  <c:v>Other 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27.7</c:v>
                </c:pt>
                <c:pt idx="1">
                  <c:v>15.2</c:v>
                </c:pt>
                <c:pt idx="2">
                  <c:v>16.3</c:v>
                </c:pt>
                <c:pt idx="3">
                  <c:v>39.9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BBB-44F1-9605-FDA9C450C33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2666728895577"/>
          <c:y val="0.18313713794494837"/>
          <c:w val="0.27876153843526924"/>
          <c:h val="0.6509338220009962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45+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76A-459B-8CDD-C2AC4A9F36B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76A-459B-8CDD-C2AC4A9F36B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76A-459B-8CDD-C2AC4A9F36B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76A-459B-8CDD-C2AC4A9F36B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76A-459B-8CDD-C2AC4A9F36B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76A-459B-8CDD-C2AC4A9F36BB}"/>
              </c:ext>
            </c:extLst>
          </c:dPt>
          <c:dLbls>
            <c:dLbl>
              <c:idx val="0"/>
              <c:layout>
                <c:manualLayout>
                  <c:x val="0.11276333927922985"/>
                  <c:y val="-2.7006437420289808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7F7F7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76A-459B-8CDD-C2AC4A9F36BB}"/>
                </c:ext>
              </c:extLst>
            </c:dLbl>
            <c:dLbl>
              <c:idx val="1"/>
              <c:layout>
                <c:manualLayout>
                  <c:x val="-4.6261882781222501E-2"/>
                  <c:y val="0.1350321871014490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76A-459B-8CDD-C2AC4A9F36BB}"/>
                </c:ext>
              </c:extLst>
            </c:dLbl>
            <c:dLbl>
              <c:idx val="2"/>
              <c:layout>
                <c:manualLayout>
                  <c:x val="-0.14167701601749394"/>
                  <c:y val="5.401287484057961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76A-459B-8CDD-C2AC4A9F36BB}"/>
                </c:ext>
              </c:extLst>
            </c:dLbl>
            <c:dLbl>
              <c:idx val="3"/>
              <c:layout>
                <c:manualLayout>
                  <c:x val="-0.15035111903897316"/>
                  <c:y val="0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76A-459B-8CDD-C2AC4A9F36BB}"/>
                </c:ext>
              </c:extLst>
            </c:dLbl>
            <c:dLbl>
              <c:idx val="4"/>
              <c:layout>
                <c:manualLayout>
                  <c:x val="-0.11854607462688271"/>
                  <c:y val="-8.777092161594188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76A-459B-8CDD-C2AC4A9F36BB}"/>
                </c:ext>
              </c:extLst>
            </c:dLbl>
            <c:dLbl>
              <c:idx val="5"/>
              <c:layout>
                <c:manualLayout>
                  <c:x val="-0.11854607462688266"/>
                  <c:y val="-6.751609355072514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76A-459B-8CDD-C2AC4A9F36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RTE</c:v>
                </c:pt>
                <c:pt idx="1">
                  <c:v>IRS Plus</c:v>
                </c:pt>
                <c:pt idx="2">
                  <c:v>urbanmedia</c:v>
                </c:pt>
                <c:pt idx="3">
                  <c:v>Media Central Group</c:v>
                </c:pt>
                <c:pt idx="4">
                  <c:v>Other 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49.9</c:v>
                </c:pt>
                <c:pt idx="1">
                  <c:v>14.3</c:v>
                </c:pt>
                <c:pt idx="2">
                  <c:v>8.9</c:v>
                </c:pt>
                <c:pt idx="3">
                  <c:v>25.6</c:v>
                </c:pt>
                <c:pt idx="4" formatCode="General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76A-459B-8CDD-C2AC4A9F36B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2528062111075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3.8949671503990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AF-43CD-8E22-BCA60D2D8A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RTE</c:v>
                </c:pt>
                <c:pt idx="1">
                  <c:v> Media
Central</c:v>
                </c:pt>
                <c:pt idx="2">
                  <c:v>urbanmedia 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45</c:v>
                </c:pt>
                <c:pt idx="1">
                  <c:v>50</c:v>
                </c:pt>
                <c:pt idx="2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AF-43CD-8E22-BCA60D2D8AF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RTE</c:v>
                </c:pt>
                <c:pt idx="1">
                  <c:v> Media
Central</c:v>
                </c:pt>
                <c:pt idx="2">
                  <c:v>urbanmedia 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39</c:v>
                </c:pt>
                <c:pt idx="1">
                  <c:v>96</c:v>
                </c:pt>
                <c:pt idx="2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AF-43CD-8E22-BCA60D2D8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35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  <c:majorUnit val="1000"/>
      </c:valAx>
      <c:spPr>
        <a:noFill/>
        <a:ln w="25400"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2528062111075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3.401600144849241E-3"/>
                  <c:y val="3.8949671503990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5B5-4080-9D24-B1FC645304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RTE</c:v>
                </c:pt>
                <c:pt idx="1">
                  <c:v>Media
Central</c:v>
                </c:pt>
                <c:pt idx="2">
                  <c:v>urbanmedia 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182</c:v>
                </c:pt>
                <c:pt idx="1">
                  <c:v>150</c:v>
                </c:pt>
                <c:pt idx="2">
                  <c:v>231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B5-4080-9D24-B1FC6453040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RTE</c:v>
                </c:pt>
                <c:pt idx="1">
                  <c:v>Media
Central</c:v>
                </c:pt>
                <c:pt idx="2">
                  <c:v>urbanmedia 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194</c:v>
                </c:pt>
                <c:pt idx="1">
                  <c:v>291</c:v>
                </c:pt>
                <c:pt idx="2">
                  <c:v>248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B5-4080-9D24-B1FC645304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35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  <c:majorUnit val="100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1793656236753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Cork's RED FM</c:v>
                </c:pt>
                <c:pt idx="1">
                  <c:v>Cork's 96FM</c:v>
                </c:pt>
                <c:pt idx="2">
                  <c:v>C103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170</c:v>
                </c:pt>
                <c:pt idx="1">
                  <c:v>162</c:v>
                </c:pt>
                <c:pt idx="2">
                  <c:v>114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1E-48F6-9EA7-18089A4CEEF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Cork's RED FM</c:v>
                </c:pt>
                <c:pt idx="1">
                  <c:v>Cork's 96FM</c:v>
                </c:pt>
                <c:pt idx="2">
                  <c:v>C103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185</c:v>
                </c:pt>
                <c:pt idx="1">
                  <c:v>177</c:v>
                </c:pt>
                <c:pt idx="2">
                  <c:v>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61E-48F6-9EA7-18089A4CEE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35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1793656236753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Cork's RED FM</c:v>
                </c:pt>
                <c:pt idx="1">
                  <c:v>Cork's 96FM</c:v>
                </c:pt>
                <c:pt idx="2">
                  <c:v>C103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50</c:v>
                </c:pt>
                <c:pt idx="2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1A-4083-853F-E7F598C3CC8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Cork's RED FM</c:v>
                </c:pt>
                <c:pt idx="1">
                  <c:v>Cork's 96FM</c:v>
                </c:pt>
                <c:pt idx="2">
                  <c:v>C103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60</c:v>
                </c:pt>
                <c:pt idx="1">
                  <c:v>58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1A-4083-853F-E7F598C3CC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35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2528062111075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3.8949671503990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4E7-4A2F-BE09-5DC02BCE73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RTE</c:v>
                </c:pt>
                <c:pt idx="1">
                  <c:v> Media
Central</c:v>
                </c:pt>
                <c:pt idx="2">
                  <c:v>urbanmedia 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51</c:v>
                </c:pt>
                <c:pt idx="1">
                  <c:v>44</c:v>
                </c:pt>
                <c:pt idx="2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E7-4A2F-BE09-5DC02BCE738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RTE</c:v>
                </c:pt>
                <c:pt idx="1">
                  <c:v> Media
Central</c:v>
                </c:pt>
                <c:pt idx="2">
                  <c:v>urbanmedia 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59</c:v>
                </c:pt>
                <c:pt idx="1">
                  <c:v>100</c:v>
                </c:pt>
                <c:pt idx="2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4E7-4A2F-BE09-5DC02BCE73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35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  <c:majorUnit val="100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2528062111075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7.7899343007981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30-4396-8D06-41A87BA3E3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RTE</c:v>
                </c:pt>
                <c:pt idx="1">
                  <c:v> Media
Central</c:v>
                </c:pt>
                <c:pt idx="2">
                  <c:v>urbanmedia 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62</c:v>
                </c:pt>
                <c:pt idx="1">
                  <c:v>64</c:v>
                </c:pt>
                <c:pt idx="2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30-4396-8D06-41A87BA3E36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RTE</c:v>
                </c:pt>
                <c:pt idx="1">
                  <c:v> Media
Central</c:v>
                </c:pt>
                <c:pt idx="2">
                  <c:v>urbanmedia 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56</c:v>
                </c:pt>
                <c:pt idx="1">
                  <c:v>112</c:v>
                </c:pt>
                <c:pt idx="2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30-4396-8D06-41A87BA3E3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35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  <c:majorUnit val="100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1793656236753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Cork's RED FM</c:v>
                </c:pt>
                <c:pt idx="1">
                  <c:v>Cork's 96FM</c:v>
                </c:pt>
                <c:pt idx="2">
                  <c:v>C103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74</c:v>
                </c:pt>
                <c:pt idx="1">
                  <c:v>48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F6-4316-A262-14CEC5492E0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Cork's RED FM</c:v>
                </c:pt>
                <c:pt idx="1">
                  <c:v>Cork's 96FM</c:v>
                </c:pt>
                <c:pt idx="2">
                  <c:v>C103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81</c:v>
                </c:pt>
                <c:pt idx="1">
                  <c:v>54</c:v>
                </c:pt>
                <c:pt idx="2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F6-4316-A262-14CEC5492E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35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1793656236753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Cork's RED FM</c:v>
                </c:pt>
                <c:pt idx="1">
                  <c:v>Cork's 96FM</c:v>
                </c:pt>
                <c:pt idx="2">
                  <c:v>C103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66</c:v>
                </c:pt>
                <c:pt idx="1">
                  <c:v>61</c:v>
                </c:pt>
                <c:pt idx="2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1E-4D23-A0BE-46B40428F7B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Cork's RED FM</c:v>
                </c:pt>
                <c:pt idx="1">
                  <c:v>Cork's 96FM</c:v>
                </c:pt>
                <c:pt idx="2">
                  <c:v>C103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71</c:v>
                </c:pt>
                <c:pt idx="1">
                  <c:v>66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1E-4D23-A0BE-46B40428F7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35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1793656236753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RTE Radio 1</c:v>
                </c:pt>
                <c:pt idx="1">
                  <c:v>Today FM</c:v>
                </c:pt>
                <c:pt idx="2">
                  <c:v>Newstalk</c:v>
                </c:pt>
                <c:pt idx="3">
                  <c:v>RTE 2FM</c:v>
                </c:pt>
                <c:pt idx="4">
                  <c:v>RTE Lyric FM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300</c:v>
                </c:pt>
                <c:pt idx="1">
                  <c:v>342</c:v>
                </c:pt>
                <c:pt idx="2">
                  <c:v>240</c:v>
                </c:pt>
                <c:pt idx="3">
                  <c:v>240</c:v>
                </c:pt>
                <c:pt idx="4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A8-4BBD-A91F-164AE64738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RTE Radio 1</c:v>
                </c:pt>
                <c:pt idx="1">
                  <c:v>Today FM</c:v>
                </c:pt>
                <c:pt idx="2">
                  <c:v>Newstalk</c:v>
                </c:pt>
                <c:pt idx="3">
                  <c:v>RTE 2FM</c:v>
                </c:pt>
                <c:pt idx="4">
                  <c:v>RTE Lyric FM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321</c:v>
                </c:pt>
                <c:pt idx="1">
                  <c:v>382</c:v>
                </c:pt>
                <c:pt idx="2">
                  <c:v>263</c:v>
                </c:pt>
                <c:pt idx="3">
                  <c:v>256</c:v>
                </c:pt>
                <c:pt idx="4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49-4168-9DE7-08600A0E4B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30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3728357319078397"/>
          <c:h val="0.124245771813809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900" b="1">
          <a:solidFill>
            <a:schemeClr val="bg1">
              <a:lumMod val="5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315114059398E-2"/>
          <c:y val="4.8319674368478616E-2"/>
          <c:w val="0.95145721728130794"/>
          <c:h val="0.52528062111075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6.8032002896984819E-3"/>
                  <c:y val="3.8949671503990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4AD-43E9-AE3F-9646264C2A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RTE</c:v>
                </c:pt>
                <c:pt idx="1">
                  <c:v>Media
Central</c:v>
                </c:pt>
                <c:pt idx="2">
                  <c:v>urbanmedia 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61</c:v>
                </c:pt>
                <c:pt idx="1">
                  <c:v>73</c:v>
                </c:pt>
                <c:pt idx="2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AD-43E9-AE3F-9646264C2A3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RTE</c:v>
                </c:pt>
                <c:pt idx="1">
                  <c:v>Media
Central</c:v>
                </c:pt>
                <c:pt idx="2">
                  <c:v>urbanmedia 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60</c:v>
                </c:pt>
                <c:pt idx="1">
                  <c:v>118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4AD-43E9-AE3F-9646264C2A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35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  <c:majorUnit val="100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2528062111075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7.7899343007981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E98-4BF9-B623-967D76DA08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RTE</c:v>
                </c:pt>
                <c:pt idx="1">
                  <c:v> Media
Central</c:v>
                </c:pt>
                <c:pt idx="2">
                  <c:v>urbanmedia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96</c:v>
                </c:pt>
                <c:pt idx="1">
                  <c:v>67</c:v>
                </c:pt>
                <c:pt idx="2">
                  <c:v>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98-4BF9-B623-967D76DA08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RTE</c:v>
                </c:pt>
                <c:pt idx="1">
                  <c:v> Media
Central</c:v>
                </c:pt>
                <c:pt idx="2">
                  <c:v>urbanmedia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105</c:v>
                </c:pt>
                <c:pt idx="1">
                  <c:v>130</c:v>
                </c:pt>
                <c:pt idx="2">
                  <c:v>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98-4BF9-B623-967D76DA08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35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  <c:majorUnit val="100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1793656236753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Cork's RED FM</c:v>
                </c:pt>
                <c:pt idx="1">
                  <c:v>Cork's 96 FM</c:v>
                </c:pt>
                <c:pt idx="2">
                  <c:v>C103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64</c:v>
                </c:pt>
                <c:pt idx="1">
                  <c:v>62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D7-49AB-9944-86F282F4942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Cork's RED FM</c:v>
                </c:pt>
                <c:pt idx="1">
                  <c:v>Cork's 96 FM</c:v>
                </c:pt>
                <c:pt idx="2">
                  <c:v>C103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63</c:v>
                </c:pt>
                <c:pt idx="1">
                  <c:v>71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D7-49AB-9944-86F282F494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35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1793656236753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Cork's RED FM</c:v>
                </c:pt>
                <c:pt idx="1">
                  <c:v>Cork's 96 FM</c:v>
                </c:pt>
                <c:pt idx="2">
                  <c:v>C103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62</c:v>
                </c:pt>
                <c:pt idx="1">
                  <c:v>81</c:v>
                </c:pt>
                <c:pt idx="2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66-42DA-B62A-B1CA0D1FE3C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Cork's RED FM</c:v>
                </c:pt>
                <c:pt idx="1">
                  <c:v>Cork's 96 FM</c:v>
                </c:pt>
                <c:pt idx="2">
                  <c:v>C103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71</c:v>
                </c:pt>
                <c:pt idx="1">
                  <c:v>86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66-42DA-B62A-B1CA0D1FE3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35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6367141935381916"/>
          <c:h val="0.12975331670253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90391211152932"/>
          <c:y val="0.20032889611706226"/>
          <c:w val="0.31218347207724279"/>
          <c:h val="0.7316551307580831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SHWK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2BA-4BB7-9722-F39F968552D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2BA-4BB7-9722-F39F968552D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2BA-4BB7-9722-F39F968552D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2BA-4BB7-9722-F39F968552D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2BA-4BB7-9722-F39F968552D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2BA-4BB7-9722-F39F968552DD}"/>
              </c:ext>
            </c:extLst>
          </c:dPt>
          <c:dLbls>
            <c:dLbl>
              <c:idx val="0"/>
              <c:layout>
                <c:manualLayout>
                  <c:x val="0.13878564834366749"/>
                  <c:y val="-6.7764125351893233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2BA-4BB7-9722-F39F968552DD}"/>
                </c:ext>
              </c:extLst>
            </c:dLbl>
            <c:dLbl>
              <c:idx val="1"/>
              <c:layout>
                <c:manualLayout>
                  <c:x val="0.17059069275575797"/>
                  <c:y val="-1.242327946639591E-1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BA-4BB7-9722-F39F968552DD}"/>
                </c:ext>
              </c:extLst>
            </c:dLbl>
            <c:dLbl>
              <c:idx val="2"/>
              <c:layout>
                <c:manualLayout>
                  <c:x val="-0.11565470695305625"/>
                  <c:y val="5.421130028151458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2BA-4BB7-9722-F39F968552DD}"/>
                </c:ext>
              </c:extLst>
            </c:dLbl>
            <c:dLbl>
              <c:idx val="3"/>
              <c:layout>
                <c:manualLayout>
                  <c:x val="-0.12432880997453548"/>
                  <c:y val="-4.743488774632526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2BA-4BB7-9722-F39F968552DD}"/>
                </c:ext>
              </c:extLst>
            </c:dLbl>
            <c:dLbl>
              <c:idx val="4"/>
              <c:layout>
                <c:manualLayout>
                  <c:x val="-0.13011154532218833"/>
                  <c:y val="-3.388206267594661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2BA-4BB7-9722-F39F968552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Cork's RED FM</c:v>
                </c:pt>
                <c:pt idx="1">
                  <c:v>Cork's 96FM</c:v>
                </c:pt>
                <c:pt idx="2">
                  <c:v>C103</c:v>
                </c:pt>
                <c:pt idx="3">
                  <c:v>National 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30</c:v>
                </c:pt>
                <c:pt idx="1">
                  <c:v>23.1</c:v>
                </c:pt>
                <c:pt idx="2" formatCode="General">
                  <c:v>6.9</c:v>
                </c:pt>
                <c:pt idx="3" formatCode="General">
                  <c:v>27.8</c:v>
                </c:pt>
                <c:pt idx="4">
                  <c:v>12.2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2BA-4BB7-9722-F39F968552D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889739552594466"/>
          <c:y val="0.25972142201736981"/>
          <c:w val="0.28856053971673251"/>
          <c:h val="0.7018938181507798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All Adults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52-43C2-A7E8-EE39D1B32E6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E52-43C2-A7E8-EE39D1B32E6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E52-43C2-A7E8-EE39D1B32E6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E52-43C2-A7E8-EE39D1B32E6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E52-43C2-A7E8-EE39D1B32E6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E52-43C2-A7E8-EE39D1B32E6B}"/>
              </c:ext>
            </c:extLst>
          </c:dPt>
          <c:dLbls>
            <c:dLbl>
              <c:idx val="0"/>
              <c:layout>
                <c:manualLayout>
                  <c:x val="0.11419918996871849"/>
                  <c:y val="0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52-43C2-A7E8-EE39D1B32E6B}"/>
                </c:ext>
              </c:extLst>
            </c:dLbl>
            <c:dLbl>
              <c:idx val="1"/>
              <c:layout>
                <c:manualLayout>
                  <c:x val="0.18104749629187084"/>
                  <c:y val="-9.187818748266235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736901690661216"/>
                      <c:h val="0.2637446656655982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E52-43C2-A7E8-EE39D1B32E6B}"/>
                </c:ext>
              </c:extLst>
            </c:dLbl>
            <c:dLbl>
              <c:idx val="2"/>
              <c:layout>
                <c:manualLayout>
                  <c:x val="-0.12255522825911266"/>
                  <c:y val="5.3825441972571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E52-43C2-A7E8-EE39D1B32E6B}"/>
                </c:ext>
              </c:extLst>
            </c:dLbl>
            <c:dLbl>
              <c:idx val="3"/>
              <c:layout>
                <c:manualLayout>
                  <c:x val="-0.13648195874310276"/>
                  <c:y val="-3.229526518354266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E52-43C2-A7E8-EE39D1B32E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 Central Group</c:v>
                </c:pt>
                <c:pt idx="2">
                  <c:v>urbanmedia</c:v>
                </c:pt>
                <c:pt idx="3">
                  <c:v>Other 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22.6</c:v>
                </c:pt>
                <c:pt idx="1">
                  <c:v>40.200000000000003</c:v>
                </c:pt>
                <c:pt idx="2">
                  <c:v>35.4</c:v>
                </c:pt>
                <c:pt idx="3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E52-43C2-A7E8-EE39D1B32E6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90391211152932"/>
          <c:y val="0.20032889611706226"/>
          <c:w val="0.31218347207724279"/>
          <c:h val="0.7316551307580831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All Adults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2BA-4BB7-9722-F39F968552D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2BA-4BB7-9722-F39F968552D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2BA-4BB7-9722-F39F968552D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2BA-4BB7-9722-F39F968552D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2BA-4BB7-9722-F39F968552D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2BA-4BB7-9722-F39F968552DD}"/>
              </c:ext>
            </c:extLst>
          </c:dPt>
          <c:dLbls>
            <c:dLbl>
              <c:idx val="0"/>
              <c:layout>
                <c:manualLayout>
                  <c:x val="0.13878564834366749"/>
                  <c:y val="-6.7764125351893233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2BA-4BB7-9722-F39F968552DD}"/>
                </c:ext>
              </c:extLst>
            </c:dLbl>
            <c:dLbl>
              <c:idx val="1"/>
              <c:layout>
                <c:manualLayout>
                  <c:x val="0.1416770160174938"/>
                  <c:y val="-6.7764125351893233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BA-4BB7-9722-F39F968552DD}"/>
                </c:ext>
              </c:extLst>
            </c:dLbl>
            <c:dLbl>
              <c:idx val="2"/>
              <c:layout>
                <c:manualLayout>
                  <c:x val="0.11276333927922985"/>
                  <c:y val="5.421130028151458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2BA-4BB7-9722-F39F968552DD}"/>
                </c:ext>
              </c:extLst>
            </c:dLbl>
            <c:dLbl>
              <c:idx val="3"/>
              <c:layout>
                <c:manualLayout>
                  <c:x val="-0.12722017764836188"/>
                  <c:y val="6.77641253518931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2BA-4BB7-9722-F39F968552DD}"/>
                </c:ext>
              </c:extLst>
            </c:dLbl>
            <c:dLbl>
              <c:idx val="4"/>
              <c:layout>
                <c:manualLayout>
                  <c:x val="-0.15035111903897319"/>
                  <c:y val="-3.38820626759466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2BA-4BB7-9722-F39F968552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Cork's RED FM</c:v>
                </c:pt>
                <c:pt idx="1">
                  <c:v>Cork's 96FM</c:v>
                </c:pt>
                <c:pt idx="2">
                  <c:v>C103</c:v>
                </c:pt>
                <c:pt idx="3">
                  <c:v>National 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20.8</c:v>
                </c:pt>
                <c:pt idx="1">
                  <c:v>18.7</c:v>
                </c:pt>
                <c:pt idx="2" formatCode="General">
                  <c:v>16.8</c:v>
                </c:pt>
                <c:pt idx="3" formatCode="General">
                  <c:v>34.1</c:v>
                </c:pt>
                <c:pt idx="4">
                  <c:v>9.6999999999999993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2BA-4BB7-9722-F39F968552D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889739552594466"/>
          <c:y val="0.25972142201736981"/>
          <c:w val="0.28856053971673251"/>
          <c:h val="0.7018938181507798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SHWK 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52-43C2-A7E8-EE39D1B32E6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E52-43C2-A7E8-EE39D1B32E6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E52-43C2-A7E8-EE39D1B32E6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E52-43C2-A7E8-EE39D1B32E6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E52-43C2-A7E8-EE39D1B32E6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E52-43C2-A7E8-EE39D1B32E6B}"/>
              </c:ext>
            </c:extLst>
          </c:dPt>
          <c:dLbls>
            <c:dLbl>
              <c:idx val="0"/>
              <c:layout>
                <c:manualLayout>
                  <c:x val="0.11419918996871858"/>
                  <c:y val="-6.097560975609759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52-43C2-A7E8-EE39D1B32E6B}"/>
                </c:ext>
              </c:extLst>
            </c:dLbl>
            <c:dLbl>
              <c:idx val="1"/>
              <c:layout>
                <c:manualLayout>
                  <c:x val="0.18104749629187084"/>
                  <c:y val="-9.187818748266235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736901690661216"/>
                      <c:h val="0.2637446656655982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E52-43C2-A7E8-EE39D1B32E6B}"/>
                </c:ext>
              </c:extLst>
            </c:dLbl>
            <c:dLbl>
              <c:idx val="2"/>
              <c:layout>
                <c:manualLayout>
                  <c:x val="-0.12255522825911266"/>
                  <c:y val="5.3825441972571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E52-43C2-A7E8-EE39D1B32E6B}"/>
                </c:ext>
              </c:extLst>
            </c:dLbl>
            <c:dLbl>
              <c:idx val="3"/>
              <c:layout>
                <c:manualLayout>
                  <c:x val="-0.11419918996871858"/>
                  <c:y val="-0.1068209461622175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E52-43C2-A7E8-EE39D1B32E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 Central Group</c:v>
                </c:pt>
                <c:pt idx="2">
                  <c:v>urbanmedia</c:v>
                </c:pt>
                <c:pt idx="3">
                  <c:v>Other 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13.1</c:v>
                </c:pt>
                <c:pt idx="1">
                  <c:v>55.6</c:v>
                </c:pt>
                <c:pt idx="2">
                  <c:v>30.1</c:v>
                </c:pt>
                <c:pt idx="3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E52-43C2-A7E8-EE39D1B32E6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90391211152932"/>
          <c:y val="0.20032889611706226"/>
          <c:w val="0.31218347207724279"/>
          <c:h val="0.7316551307580831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25-44 %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761-4A1A-AF74-AD819356B38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761-4A1A-AF74-AD819356B38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761-4A1A-AF74-AD819356B38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761-4A1A-AF74-AD819356B38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761-4A1A-AF74-AD819356B38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761-4A1A-AF74-AD819356B388}"/>
              </c:ext>
            </c:extLst>
          </c:dPt>
          <c:dLbls>
            <c:dLbl>
              <c:idx val="0"/>
              <c:layout>
                <c:manualLayout>
                  <c:x val="0.13878564834366749"/>
                  <c:y val="-6.7764125351893233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761-4A1A-AF74-AD819356B388}"/>
                </c:ext>
              </c:extLst>
            </c:dLbl>
            <c:dLbl>
              <c:idx val="1"/>
              <c:layout>
                <c:manualLayout>
                  <c:x val="0.16191658973427875"/>
                  <c:y val="5.421130028151446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61-4A1A-AF74-AD819356B388}"/>
                </c:ext>
              </c:extLst>
            </c:dLbl>
            <c:dLbl>
              <c:idx val="2"/>
              <c:layout>
                <c:manualLayout>
                  <c:x val="-0.10119786858392422"/>
                  <c:y val="7.070306080416274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61-4A1A-AF74-AD819356B388}"/>
                </c:ext>
              </c:extLst>
            </c:dLbl>
            <c:dLbl>
              <c:idx val="3"/>
              <c:layout>
                <c:manualLayout>
                  <c:x val="-0.12722017764836188"/>
                  <c:y val="6.77641253518931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761-4A1A-AF74-AD819356B388}"/>
                </c:ext>
              </c:extLst>
            </c:dLbl>
            <c:dLbl>
              <c:idx val="4"/>
              <c:layout>
                <c:manualLayout>
                  <c:x val="-0.16191658973427869"/>
                  <c:y val="0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761-4A1A-AF74-AD819356B3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Cork's RED FM</c:v>
                </c:pt>
                <c:pt idx="1">
                  <c:v>Cork's 96FM</c:v>
                </c:pt>
                <c:pt idx="2">
                  <c:v>C103</c:v>
                </c:pt>
                <c:pt idx="3">
                  <c:v>National 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29.3</c:v>
                </c:pt>
                <c:pt idx="1">
                  <c:v>21.4</c:v>
                </c:pt>
                <c:pt idx="2" formatCode="General">
                  <c:v>9.6999999999999993</c:v>
                </c:pt>
                <c:pt idx="3" formatCode="General">
                  <c:v>29.2</c:v>
                </c:pt>
                <c:pt idx="4">
                  <c:v>10.4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761-4A1A-AF74-AD819356B38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889739552594466"/>
          <c:y val="0.25972142201736981"/>
          <c:w val="0.28856053971673251"/>
          <c:h val="0.7018938181507798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15-34 %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73D-419A-822D-FB46245A795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73D-419A-822D-FB46245A795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73D-419A-822D-FB46245A795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73D-419A-822D-FB46245A795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73D-419A-822D-FB46245A795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73D-419A-822D-FB46245A795F}"/>
              </c:ext>
            </c:extLst>
          </c:dPt>
          <c:dLbls>
            <c:dLbl>
              <c:idx val="0"/>
              <c:layout>
                <c:manualLayout>
                  <c:x val="0.11419918996871849"/>
                  <c:y val="0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3D-419A-822D-FB46245A795F}"/>
                </c:ext>
              </c:extLst>
            </c:dLbl>
            <c:dLbl>
              <c:idx val="1"/>
              <c:layout>
                <c:manualLayout>
                  <c:x val="0.18383284238866884"/>
                  <c:y val="-3.8023067238546399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736901690661216"/>
                      <c:h val="0.2637446656655982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73D-419A-822D-FB46245A795F}"/>
                </c:ext>
              </c:extLst>
            </c:dLbl>
            <c:dLbl>
              <c:idx val="2"/>
              <c:layout>
                <c:manualLayout>
                  <c:x val="-0.12255522825911266"/>
                  <c:y val="5.3825441972571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73D-419A-822D-FB46245A795F}"/>
                </c:ext>
              </c:extLst>
            </c:dLbl>
            <c:dLbl>
              <c:idx val="3"/>
              <c:layout>
                <c:manualLayout>
                  <c:x val="-0.10584315167832455"/>
                  <c:y val="-6.617053965815249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73D-419A-822D-FB46245A79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 Central Group</c:v>
                </c:pt>
                <c:pt idx="2">
                  <c:v>urbanmedia</c:v>
                </c:pt>
                <c:pt idx="3">
                  <c:v>Other 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20.8</c:v>
                </c:pt>
                <c:pt idx="1">
                  <c:v>47.8</c:v>
                </c:pt>
                <c:pt idx="2">
                  <c:v>27.7</c:v>
                </c:pt>
                <c:pt idx="3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73D-419A-822D-FB46245A795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0.14958882027885512"/>
          <c:w val="0.95145721728130794"/>
          <c:h val="0.455171381621520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485</c:v>
                </c:pt>
                <c:pt idx="1">
                  <c:v>712</c:v>
                </c:pt>
                <c:pt idx="2">
                  <c:v>319</c:v>
                </c:pt>
                <c:pt idx="3">
                  <c:v>281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2E-41F7-9784-F0140B41771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532</c:v>
                </c:pt>
                <c:pt idx="1">
                  <c:v>794</c:v>
                </c:pt>
                <c:pt idx="2">
                  <c:v>339</c:v>
                </c:pt>
                <c:pt idx="3">
                  <c:v>290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28-4296-870D-84C3E115EC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30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  <c:majorUnit val="100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3728357319078397"/>
          <c:h val="0.124245771813809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900" b="1">
          <a:solidFill>
            <a:schemeClr val="bg1">
              <a:lumMod val="5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90391211152932"/>
          <c:y val="0.20032889611706226"/>
          <c:w val="0.31218347207724279"/>
          <c:h val="0.7316551307580831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15-34 %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AA0-407F-9C86-F83D55BEB71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AA0-407F-9C86-F83D55BEB71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AA0-407F-9C86-F83D55BEB71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AA0-407F-9C86-F83D55BEB71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AA0-407F-9C86-F83D55BEB71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AA0-407F-9C86-F83D55BEB710}"/>
              </c:ext>
            </c:extLst>
          </c:dPt>
          <c:dLbls>
            <c:dLbl>
              <c:idx val="0"/>
              <c:layout>
                <c:manualLayout>
                  <c:x val="0.13878564834366749"/>
                  <c:y val="-6.7764125351893233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A0-407F-9C86-F83D55BEB710}"/>
                </c:ext>
              </c:extLst>
            </c:dLbl>
            <c:dLbl>
              <c:idx val="1"/>
              <c:layout>
                <c:manualLayout>
                  <c:x val="0.15035111903897314"/>
                  <c:y val="6.77641253518931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A0-407F-9C86-F83D55BEB710}"/>
                </c:ext>
              </c:extLst>
            </c:dLbl>
            <c:dLbl>
              <c:idx val="2"/>
              <c:layout>
                <c:manualLayout>
                  <c:x val="-8.3849662540965791E-2"/>
                  <c:y val="7.130066568915581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AA0-407F-9C86-F83D55BEB710}"/>
                </c:ext>
              </c:extLst>
            </c:dLbl>
            <c:dLbl>
              <c:idx val="3"/>
              <c:layout>
                <c:manualLayout>
                  <c:x val="-0.12722017764836188"/>
                  <c:y val="6.77641253518931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AA0-407F-9C86-F83D55BEB710}"/>
                </c:ext>
              </c:extLst>
            </c:dLbl>
            <c:dLbl>
              <c:idx val="4"/>
              <c:layout>
                <c:manualLayout>
                  <c:x val="-0.11565470695305625"/>
                  <c:y val="-7.45405378870825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AA0-407F-9C86-F83D55BEB7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Cork's RED FM</c:v>
                </c:pt>
                <c:pt idx="1">
                  <c:v>Cork's 96FM</c:v>
                </c:pt>
                <c:pt idx="2">
                  <c:v>C103</c:v>
                </c:pt>
                <c:pt idx="3">
                  <c:v>National 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32.299999999999997</c:v>
                </c:pt>
                <c:pt idx="1">
                  <c:v>19</c:v>
                </c:pt>
                <c:pt idx="2" formatCode="General">
                  <c:v>8.8000000000000007</c:v>
                </c:pt>
                <c:pt idx="3" formatCode="General">
                  <c:v>31.7</c:v>
                </c:pt>
                <c:pt idx="4">
                  <c:v>8.3000000000000007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AA0-407F-9C86-F83D55BEB71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889739552594466"/>
          <c:y val="0.25972142201736981"/>
          <c:w val="0.28856053971673251"/>
          <c:h val="0.7018938181507798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25-44 %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846-4767-A138-320ED5113E0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846-4767-A138-320ED5113E0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846-4767-A138-320ED5113E0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846-4767-A138-320ED5113E0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846-4767-A138-320ED5113E0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846-4767-A138-320ED5113E05}"/>
              </c:ext>
            </c:extLst>
          </c:dPt>
          <c:dLbls>
            <c:dLbl>
              <c:idx val="0"/>
              <c:layout>
                <c:manualLayout>
                  <c:x val="0.10862849777512255"/>
                  <c:y val="-4.742547425474254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46-4767-A138-320ED5113E05}"/>
                </c:ext>
              </c:extLst>
            </c:dLbl>
            <c:dLbl>
              <c:idx val="1"/>
              <c:layout>
                <c:manualLayout>
                  <c:x val="0.18104749629187084"/>
                  <c:y val="-9.187818748266235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736901690661216"/>
                      <c:h val="0.2637446656655982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846-4767-A138-320ED5113E05}"/>
                </c:ext>
              </c:extLst>
            </c:dLbl>
            <c:dLbl>
              <c:idx val="2"/>
              <c:layout>
                <c:manualLayout>
                  <c:x val="-0.12255522825911266"/>
                  <c:y val="5.3825441972571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846-4767-A138-320ED5113E05}"/>
                </c:ext>
              </c:extLst>
            </c:dLbl>
            <c:dLbl>
              <c:idx val="3"/>
              <c:layout>
                <c:manualLayout>
                  <c:x val="-0.13648195874310276"/>
                  <c:y val="-3.229526518354266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846-4767-A138-320ED5113E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 Central Group</c:v>
                </c:pt>
                <c:pt idx="2">
                  <c:v>urbanmedia</c:v>
                </c:pt>
                <c:pt idx="3">
                  <c:v>Other 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17.3</c:v>
                </c:pt>
                <c:pt idx="1">
                  <c:v>50.1</c:v>
                </c:pt>
                <c:pt idx="2">
                  <c:v>31.1</c:v>
                </c:pt>
                <c:pt idx="3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846-4767-A138-320ED5113E0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90391211152932"/>
          <c:y val="0.20032889611706226"/>
          <c:w val="0.31218347207724279"/>
          <c:h val="0.7316551307580831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45%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17D-4713-9166-9B18E90EF12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17D-4713-9166-9B18E90EF12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17D-4713-9166-9B18E90EF12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17D-4713-9166-9B18E90EF12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17D-4713-9166-9B18E90EF12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17D-4713-9166-9B18E90EF12F}"/>
              </c:ext>
            </c:extLst>
          </c:dPt>
          <c:dLbls>
            <c:dLbl>
              <c:idx val="0"/>
              <c:layout>
                <c:manualLayout>
                  <c:x val="0.13878564834366749"/>
                  <c:y val="-6.7764125351893233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7D-4713-9166-9B18E90EF12F}"/>
                </c:ext>
              </c:extLst>
            </c:dLbl>
            <c:dLbl>
              <c:idx val="1"/>
              <c:layout>
                <c:manualLayout>
                  <c:x val="0.17059069275575797"/>
                  <c:y val="-1.242327946639591E-1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17D-4713-9166-9B18E90EF12F}"/>
                </c:ext>
              </c:extLst>
            </c:dLbl>
            <c:dLbl>
              <c:idx val="2"/>
              <c:layout>
                <c:manualLayout>
                  <c:x val="9.5415133236271404E-2"/>
                  <c:y val="4.743488774632526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17D-4713-9166-9B18E90EF12F}"/>
                </c:ext>
              </c:extLst>
            </c:dLbl>
            <c:dLbl>
              <c:idx val="3"/>
              <c:layout>
                <c:manualLayout>
                  <c:x val="-0.12722017764836188"/>
                  <c:y val="6.77641253518931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17D-4713-9166-9B18E90EF12F}"/>
                </c:ext>
              </c:extLst>
            </c:dLbl>
            <c:dLbl>
              <c:idx val="4"/>
              <c:layout>
                <c:manualLayout>
                  <c:x val="-0.16191658973427869"/>
                  <c:y val="0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17D-4713-9166-9B18E90EF1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Cork's RED FM</c:v>
                </c:pt>
                <c:pt idx="1">
                  <c:v>Cork's 96FM</c:v>
                </c:pt>
                <c:pt idx="2">
                  <c:v>C103</c:v>
                </c:pt>
                <c:pt idx="3">
                  <c:v>National 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15.3</c:v>
                </c:pt>
                <c:pt idx="1">
                  <c:v>17.399999999999999</c:v>
                </c:pt>
                <c:pt idx="2" formatCode="General">
                  <c:v>22.2</c:v>
                </c:pt>
                <c:pt idx="3" formatCode="General">
                  <c:v>35.799999999999997</c:v>
                </c:pt>
                <c:pt idx="4">
                  <c:v>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17D-4713-9166-9B18E90EF12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889739552594466"/>
          <c:y val="0.25972142201736981"/>
          <c:w val="0.28856053971673251"/>
          <c:h val="0.7018938181507798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35-54 %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EBA-48A4-9FA4-1BEBDF75512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EBA-48A4-9FA4-1BEBDF75512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EBA-48A4-9FA4-1BEBDF75512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EBA-48A4-9FA4-1BEBDF75512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EBA-48A4-9FA4-1BEBDF75512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EBA-48A4-9FA4-1BEBDF755125}"/>
              </c:ext>
            </c:extLst>
          </c:dPt>
          <c:dLbls>
            <c:dLbl>
              <c:idx val="0"/>
              <c:layout>
                <c:manualLayout>
                  <c:x val="0.11141384387192058"/>
                  <c:y val="-4.742547425474257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EBA-48A4-9FA4-1BEBDF755125}"/>
                </c:ext>
              </c:extLst>
            </c:dLbl>
            <c:dLbl>
              <c:idx val="1"/>
              <c:layout>
                <c:manualLayout>
                  <c:x val="0.18383284238866884"/>
                  <c:y val="-3.8023067238546399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736901690661216"/>
                      <c:h val="0.2637446656655982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EBA-48A4-9FA4-1BEBDF755125}"/>
                </c:ext>
              </c:extLst>
            </c:dLbl>
            <c:dLbl>
              <c:idx val="2"/>
              <c:layout>
                <c:manualLayout>
                  <c:x val="-0.12255522825911266"/>
                  <c:y val="5.3825441972571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EBA-48A4-9FA4-1BEBDF755125}"/>
                </c:ext>
              </c:extLst>
            </c:dLbl>
            <c:dLbl>
              <c:idx val="3"/>
              <c:layout>
                <c:manualLayout>
                  <c:x val="-0.13648195874310276"/>
                  <c:y val="-3.229526518354266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EBA-48A4-9FA4-1BEBDF7551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 Central Group</c:v>
                </c:pt>
                <c:pt idx="2">
                  <c:v>urbanmedia</c:v>
                </c:pt>
                <c:pt idx="3">
                  <c:v>Other 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17.600000000000001</c:v>
                </c:pt>
                <c:pt idx="1">
                  <c:v>51.6</c:v>
                </c:pt>
                <c:pt idx="2">
                  <c:v>29.3</c:v>
                </c:pt>
                <c:pt idx="3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EBA-48A4-9FA4-1BEBDF75512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90391211152932"/>
          <c:y val="0.20032889611706226"/>
          <c:w val="0.31218347207724279"/>
          <c:h val="0.7316551307580831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35-54 %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DB8-42CC-8024-CE64086B94F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DB8-42CC-8024-CE64086B94F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DB8-42CC-8024-CE64086B94F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DB8-42CC-8024-CE64086B94F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DB8-42CC-8024-CE64086B94F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DB8-42CC-8024-CE64086B94F6}"/>
              </c:ext>
            </c:extLst>
          </c:dPt>
          <c:dLbls>
            <c:dLbl>
              <c:idx val="0"/>
              <c:layout>
                <c:manualLayout>
                  <c:x val="0.13878564834366749"/>
                  <c:y val="-6.7764125351893233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B8-42CC-8024-CE64086B94F6}"/>
                </c:ext>
              </c:extLst>
            </c:dLbl>
            <c:dLbl>
              <c:idx val="1"/>
              <c:layout>
                <c:manualLayout>
                  <c:x val="0.15035111903897314"/>
                  <c:y val="6.77641253518931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B8-42CC-8024-CE64086B94F6}"/>
                </c:ext>
              </c:extLst>
            </c:dLbl>
            <c:dLbl>
              <c:idx val="2"/>
              <c:layout>
                <c:manualLayout>
                  <c:x val="0.10119786858392422"/>
                  <c:y val="5.51712031280347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DB8-42CC-8024-CE64086B94F6}"/>
                </c:ext>
              </c:extLst>
            </c:dLbl>
            <c:dLbl>
              <c:idx val="3"/>
              <c:layout>
                <c:manualLayout>
                  <c:x val="-0.12722017764836188"/>
                  <c:y val="6.77641253518931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DB8-42CC-8024-CE64086B94F6}"/>
                </c:ext>
              </c:extLst>
            </c:dLbl>
            <c:dLbl>
              <c:idx val="4"/>
              <c:layout>
                <c:manualLayout>
                  <c:x val="-0.11565470695305625"/>
                  <c:y val="-7.45405378870825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DB8-42CC-8024-CE64086B94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Cork's RED FM</c:v>
                </c:pt>
                <c:pt idx="1">
                  <c:v>Cork's 96FM</c:v>
                </c:pt>
                <c:pt idx="2">
                  <c:v>C103</c:v>
                </c:pt>
                <c:pt idx="3">
                  <c:v>National 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 formatCode="General">
                  <c:v>23.1</c:v>
                </c:pt>
                <c:pt idx="1">
                  <c:v>20.7</c:v>
                </c:pt>
                <c:pt idx="2" formatCode="General">
                  <c:v>8.6</c:v>
                </c:pt>
                <c:pt idx="3" formatCode="General">
                  <c:v>33.700000000000003</c:v>
                </c:pt>
                <c:pt idx="4">
                  <c:v>13.9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DB8-42CC-8024-CE64086B94F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889739552594466"/>
          <c:y val="0.25972142201736981"/>
          <c:w val="0.28856053971673251"/>
          <c:h val="0.7018938181507798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45%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0A5-4465-A1D3-15D5EA7D93E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0A5-4465-A1D3-15D5EA7D93E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0A5-4465-A1D3-15D5EA7D93E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0A5-4465-A1D3-15D5EA7D93E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0A5-4465-A1D3-15D5EA7D93E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0A5-4465-A1D3-15D5EA7D93EB}"/>
              </c:ext>
            </c:extLst>
          </c:dPt>
          <c:dLbls>
            <c:dLbl>
              <c:idx val="0"/>
              <c:layout>
                <c:manualLayout>
                  <c:x val="0.11419918996871849"/>
                  <c:y val="0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0A5-4465-A1D3-15D5EA7D93EB}"/>
                </c:ext>
              </c:extLst>
            </c:dLbl>
            <c:dLbl>
              <c:idx val="1"/>
              <c:layout>
                <c:manualLayout>
                  <c:x val="0.18104749629187095"/>
                  <c:y val="-5.12277809785971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736901690661216"/>
                      <c:h val="0.2637446656655982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0A5-4465-A1D3-15D5EA7D93EB}"/>
                </c:ext>
              </c:extLst>
            </c:dLbl>
            <c:dLbl>
              <c:idx val="2"/>
              <c:layout>
                <c:manualLayout>
                  <c:x val="-0.12255522825911266"/>
                  <c:y val="5.38254419725710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0A5-4465-A1D3-15D5EA7D93EB}"/>
                </c:ext>
              </c:extLst>
            </c:dLbl>
            <c:dLbl>
              <c:idx val="3"/>
              <c:layout>
                <c:manualLayout>
                  <c:x val="-9.4701767291132485E-2"/>
                  <c:y val="-0.1135960139128950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0A5-4465-A1D3-15D5EA7D93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 Media Central Group</c:v>
                </c:pt>
                <c:pt idx="2">
                  <c:v>urbanmedia</c:v>
                </c:pt>
                <c:pt idx="3">
                  <c:v>Other 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25.1</c:v>
                </c:pt>
                <c:pt idx="1">
                  <c:v>33.799999999999997</c:v>
                </c:pt>
                <c:pt idx="2">
                  <c:v>39.700000000000003</c:v>
                </c:pt>
                <c:pt idx="3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0A5-4465-A1D3-15D5EA7D93E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0.12734196905592929"/>
          <c:w val="0.95145721728130794"/>
          <c:h val="0.535885106605493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Classic Hits Radio</c:v>
                </c:pt>
                <c:pt idx="1">
                  <c:v>Radio Nova</c:v>
                </c:pt>
                <c:pt idx="2">
                  <c:v>iRadio NW</c:v>
                </c:pt>
                <c:pt idx="3">
                  <c:v>Beat 102-103 FM</c:v>
                </c:pt>
                <c:pt idx="4">
                  <c:v>Spin South West</c:v>
                </c:pt>
                <c:pt idx="5">
                  <c:v>iRadio NE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292</c:v>
                </c:pt>
                <c:pt idx="1">
                  <c:v>172</c:v>
                </c:pt>
                <c:pt idx="2">
                  <c:v>184</c:v>
                </c:pt>
                <c:pt idx="3">
                  <c:v>159</c:v>
                </c:pt>
                <c:pt idx="4">
                  <c:v>158</c:v>
                </c:pt>
                <c:pt idx="5">
                  <c:v>155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E0-4F5A-81EE-591FE288951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Classic Hits Radio</c:v>
                </c:pt>
                <c:pt idx="1">
                  <c:v>Radio Nova</c:v>
                </c:pt>
                <c:pt idx="2">
                  <c:v>iRadio NW</c:v>
                </c:pt>
                <c:pt idx="3">
                  <c:v>Beat 102-103 FM</c:v>
                </c:pt>
                <c:pt idx="4">
                  <c:v>Spin South West</c:v>
                </c:pt>
                <c:pt idx="5">
                  <c:v>iRadio NE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351</c:v>
                </c:pt>
                <c:pt idx="1">
                  <c:v>211</c:v>
                </c:pt>
                <c:pt idx="2">
                  <c:v>192</c:v>
                </c:pt>
                <c:pt idx="3">
                  <c:v>158</c:v>
                </c:pt>
                <c:pt idx="4">
                  <c:v>151</c:v>
                </c:pt>
                <c:pt idx="5">
                  <c:v>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E0-4F5A-81EE-591FE28895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4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4286943140649655"/>
          <c:y val="0.88221222358158091"/>
          <c:w val="0.11443278165164147"/>
          <c:h val="0.102086790943561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rgbClr val="222223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>
                <a:solidFill>
                  <a:srgbClr val="222223">
                    <a:lumMod val="65000"/>
                    <a:lumOff val="35000"/>
                  </a:srgbClr>
                </a:solidFill>
              </a:rPr>
              <a:t>Classic </a:t>
            </a:r>
          </a:p>
          <a:p>
            <a:pPr>
              <a:defRPr sz="1200" b="0" i="0" u="none" strike="noStrike" kern="1200" spc="0" baseline="0">
                <a:solidFill>
                  <a:srgbClr val="222223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>
                <a:solidFill>
                  <a:srgbClr val="222223">
                    <a:lumMod val="65000"/>
                    <a:lumOff val="35000"/>
                  </a:srgbClr>
                </a:solidFill>
              </a:rPr>
              <a:t>Hits Radio</a:t>
            </a:r>
          </a:p>
        </c:rich>
      </c:tx>
      <c:layout>
        <c:manualLayout>
          <c:xMode val="edge"/>
          <c:yMode val="edge"/>
          <c:x val="0.31516894817425406"/>
          <c:y val="0.36894788070644635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6762096161600004E-2"/>
          <c:y val="2.2080672891504002E-2"/>
          <c:w val="0.87288594310963796"/>
          <c:h val="0.9434244818317030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Classic Hits Radio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352-4157-9148-44BDA63CF729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352-4157-9148-44BDA63CF729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352-4157-9148-44BDA63CF729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352-4157-9148-44BDA63CF729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352-4157-9148-44BDA63CF729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352-4157-9148-44BDA63CF729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352-4157-9148-44BDA63CF729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E352-4157-9148-44BDA63CF729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52-4157-9148-44BDA63CF7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0.0%</c:formatCode>
                <c:ptCount val="2"/>
                <c:pt idx="0">
                  <c:v>5.3999999999999999E-2</c:v>
                </c:pt>
                <c:pt idx="1">
                  <c:v>0.94599999999999995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352-4157-9148-44BDA63CF7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/>
      </a:pPr>
      <a:endParaRPr lang="en-US"/>
    </a:p>
  </c:txPr>
  <c:externalData r:id="rId1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rgbClr val="222223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>
                <a:solidFill>
                  <a:srgbClr val="222223">
                    <a:lumMod val="65000"/>
                    <a:lumOff val="35000"/>
                  </a:srgbClr>
                </a:solidFill>
              </a:rPr>
              <a:t>iRadio </a:t>
            </a:r>
          </a:p>
          <a:p>
            <a:pPr>
              <a:defRPr sz="1200" b="0" i="0" u="none" strike="noStrike" kern="1200" spc="0" baseline="0">
                <a:solidFill>
                  <a:srgbClr val="222223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>
                <a:solidFill>
                  <a:srgbClr val="222223">
                    <a:lumMod val="65000"/>
                    <a:lumOff val="35000"/>
                  </a:srgbClr>
                </a:solidFill>
              </a:rPr>
              <a:t>NW</a:t>
            </a:r>
          </a:p>
        </c:rich>
      </c:tx>
      <c:layout>
        <c:manualLayout>
          <c:xMode val="edge"/>
          <c:yMode val="edge"/>
          <c:x val="0.37051251319991968"/>
          <c:y val="0.41227070740149457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6762096161600004E-2"/>
          <c:y val="2.2080672891504002E-2"/>
          <c:w val="0.87288594310963796"/>
          <c:h val="0.9434244818317030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iRadio NW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652-4AF8-AA50-3EFCA8D0E998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652-4AF8-AA50-3EFCA8D0E998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652-4AF8-AA50-3EFCA8D0E998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652-4AF8-AA50-3EFCA8D0E998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652-4AF8-AA50-3EFCA8D0E998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652-4AF8-AA50-3EFCA8D0E998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652-4AF8-AA50-3EFCA8D0E998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7652-4AF8-AA50-3EFCA8D0E998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652-4AF8-AA50-3EFCA8D0E9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0.0%</c:formatCode>
                <c:ptCount val="2"/>
                <c:pt idx="0">
                  <c:v>9.8000000000000004E-2</c:v>
                </c:pt>
                <c:pt idx="1">
                  <c:v>0.90200000000000002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652-4AF8-AA50-3EFCA8D0E9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/>
      </a:pPr>
      <a:endParaRPr lang="en-US"/>
    </a:p>
  </c:txPr>
  <c:externalData r:id="rId1">
    <c:autoUpdate val="0"/>
  </c:externalData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rgbClr val="222223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>
                <a:solidFill>
                  <a:srgbClr val="222223">
                    <a:lumMod val="65000"/>
                    <a:lumOff val="35000"/>
                  </a:srgbClr>
                </a:solidFill>
              </a:rPr>
              <a:t>iRadio </a:t>
            </a:r>
          </a:p>
          <a:p>
            <a:pPr>
              <a:defRPr sz="1200" b="0" i="0" u="none" strike="noStrike" kern="1200" spc="0" baseline="0">
                <a:solidFill>
                  <a:srgbClr val="222223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>
                <a:solidFill>
                  <a:srgbClr val="222223">
                    <a:lumMod val="65000"/>
                    <a:lumOff val="35000"/>
                  </a:srgbClr>
                </a:solidFill>
              </a:rPr>
              <a:t>NE</a:t>
            </a:r>
          </a:p>
        </c:rich>
      </c:tx>
      <c:layout>
        <c:manualLayout>
          <c:xMode val="edge"/>
          <c:yMode val="edge"/>
          <c:x val="0.37599763319231821"/>
          <c:y val="0.39060929405397038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6762096161600004E-2"/>
          <c:y val="2.2080672891504002E-2"/>
          <c:w val="0.87288594310963796"/>
          <c:h val="0.9434244818317030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iRadio NE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CB6-479E-8355-D3E16C9982DB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CB6-479E-8355-D3E16C9982DB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CB6-479E-8355-D3E16C9982DB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CB6-479E-8355-D3E16C9982DB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CB6-479E-8355-D3E16C9982DB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CB6-479E-8355-D3E16C9982DB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CB6-479E-8355-D3E16C9982DB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CB6-479E-8355-D3E16C9982DB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B6-479E-8355-D3E16C9982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0.0%</c:formatCode>
                <c:ptCount val="2"/>
                <c:pt idx="0">
                  <c:v>4.7E-2</c:v>
                </c:pt>
                <c:pt idx="1">
                  <c:v>0.95299999999999996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CB6-479E-8355-D3E16C9982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1793656236753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7CB70DC-2D80-4BE6-AF23-CE3FECC28D8B}" type="VALUE">
                      <a:rPr lang="en-US" smtClean="0"/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5CD9-410E-8E00-5D23C7544A3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575105E-11CD-4826-BFEB-0B5E944E1988}" type="VALUE">
                      <a:rPr lang="en-US"/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5CD9-410E-8E00-5D23C7544A3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408C2FD-D8E9-49DC-A708-489150D350AE}" type="VALUE">
                      <a:rPr lang="en-US"/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5CD9-410E-8E00-5D23C7544A3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8B3F2F5-8669-4489-9040-FAD61B094AC0}" type="VALUE">
                      <a:rPr lang="en-US"/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5CD9-410E-8E00-5D23C7544A3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B0267CB-52F7-4543-96F3-F7FE0C37A940}" type="VALUE">
                      <a:rPr lang="en-US"/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5CD9-410E-8E00-5D23C7544A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RTE Radio 1</c:v>
                </c:pt>
                <c:pt idx="1">
                  <c:v>Today FM</c:v>
                </c:pt>
                <c:pt idx="2">
                  <c:v>Newstalk</c:v>
                </c:pt>
                <c:pt idx="3">
                  <c:v>RTE 2FM</c:v>
                </c:pt>
                <c:pt idx="4">
                  <c:v>RTE LYRIC FM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198</c:v>
                </c:pt>
                <c:pt idx="1">
                  <c:v>295</c:v>
                </c:pt>
                <c:pt idx="2">
                  <c:v>171</c:v>
                </c:pt>
                <c:pt idx="3">
                  <c:v>295</c:v>
                </c:pt>
                <c:pt idx="4">
                  <c:v>45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Sheet1!#REF!</c15:f>
              </c15:datalabelsRange>
            </c:ext>
            <c:ext xmlns:c16="http://schemas.microsoft.com/office/drawing/2014/chart" uri="{C3380CC4-5D6E-409C-BE32-E72D297353CC}">
              <c16:uniqueId val="{00000005-5CD9-410E-8E00-5D23C7544A3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RTE Radio 1</c:v>
                </c:pt>
                <c:pt idx="1">
                  <c:v>Today FM</c:v>
                </c:pt>
                <c:pt idx="2">
                  <c:v>Newstalk</c:v>
                </c:pt>
                <c:pt idx="3">
                  <c:v>RTE 2FM</c:v>
                </c:pt>
                <c:pt idx="4">
                  <c:v>RTE LYRIC FM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219</c:v>
                </c:pt>
                <c:pt idx="1">
                  <c:v>347</c:v>
                </c:pt>
                <c:pt idx="2">
                  <c:v>170</c:v>
                </c:pt>
                <c:pt idx="3">
                  <c:v>325</c:v>
                </c:pt>
                <c:pt idx="4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CD9-410E-8E00-5D23C7544A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15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3728357319078397"/>
          <c:h val="0.124245771813809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900" b="1">
          <a:solidFill>
            <a:schemeClr val="bg1">
              <a:lumMod val="5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8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rgbClr val="222223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>
                <a:solidFill>
                  <a:srgbClr val="222223">
                    <a:lumMod val="65000"/>
                    <a:lumOff val="35000"/>
                  </a:srgbClr>
                </a:solidFill>
              </a:rPr>
              <a:t>Spin South </a:t>
            </a:r>
          </a:p>
          <a:p>
            <a:pPr>
              <a:defRPr sz="1200" b="0" i="0" u="none" strike="noStrike" kern="1200" spc="0" baseline="0">
                <a:solidFill>
                  <a:srgbClr val="222223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>
                <a:solidFill>
                  <a:srgbClr val="222223">
                    <a:lumMod val="65000"/>
                    <a:lumOff val="35000"/>
                  </a:srgbClr>
                </a:solidFill>
              </a:rPr>
              <a:t>West</a:t>
            </a:r>
          </a:p>
        </c:rich>
      </c:tx>
      <c:layout>
        <c:manualLayout>
          <c:xMode val="edge"/>
          <c:yMode val="edge"/>
          <c:x val="0.31516894817425406"/>
          <c:y val="0.3978297651698118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6762096161600004E-2"/>
          <c:y val="2.2080672891504002E-2"/>
          <c:w val="0.87288594310963796"/>
          <c:h val="0.9434244818317030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Spin South West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98A-4977-B1AE-ADF7E86999CB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98A-4977-B1AE-ADF7E86999CB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98A-4977-B1AE-ADF7E86999CB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98A-4977-B1AE-ADF7E86999CB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98A-4977-B1AE-ADF7E86999CB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98A-4977-B1AE-ADF7E86999CB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98A-4977-B1AE-ADF7E86999CB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98A-4977-B1AE-ADF7E86999CB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783480287040215"/>
                      <c:h val="0.221018620855904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98A-4977-B1AE-ADF7E86999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0.0%</c:formatCode>
                <c:ptCount val="2"/>
                <c:pt idx="0">
                  <c:v>0.13</c:v>
                </c:pt>
                <c:pt idx="1">
                  <c:v>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98A-4977-B1AE-ADF7E86999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/>
      </a:pPr>
      <a:endParaRPr lang="en-US"/>
    </a:p>
  </c:txPr>
  <c:externalData r:id="rId1">
    <c:autoUpdate val="0"/>
  </c:externalData>
</c:chartSpace>
</file>

<file path=ppt/charts/chart8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rgbClr val="222223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>
                <a:solidFill>
                  <a:srgbClr val="222223">
                    <a:lumMod val="65000"/>
                    <a:lumOff val="35000"/>
                  </a:srgbClr>
                </a:solidFill>
              </a:rPr>
              <a:t>Beat 102-</a:t>
            </a:r>
          </a:p>
          <a:p>
            <a:pPr>
              <a:defRPr sz="1200" b="0" i="0" u="none" strike="noStrike" kern="1200" spc="0" baseline="0">
                <a:solidFill>
                  <a:srgbClr val="222223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>
                <a:solidFill>
                  <a:srgbClr val="222223">
                    <a:lumMod val="65000"/>
                    <a:lumOff val="35000"/>
                  </a:srgbClr>
                </a:solidFill>
              </a:rPr>
              <a:t>103 FM</a:t>
            </a:r>
          </a:p>
        </c:rich>
      </c:tx>
      <c:layout>
        <c:manualLayout>
          <c:xMode val="edge"/>
          <c:yMode val="edge"/>
          <c:x val="0.31566131327593389"/>
          <c:y val="0.41227070740149457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6762096161600004E-2"/>
          <c:y val="2.2080672891504002E-2"/>
          <c:w val="0.87288594310963796"/>
          <c:h val="0.9434244818317030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Beat 102-103 FM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EC-4FFE-834D-0C7F6D1C330A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EC-4FFE-834D-0C7F6D1C330A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FEC-4FFE-834D-0C7F6D1C330A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FEC-4FFE-834D-0C7F6D1C330A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FEC-4FFE-834D-0C7F6D1C330A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FEC-4FFE-834D-0C7F6D1C330A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FFEC-4FFE-834D-0C7F6D1C330A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FFEC-4FFE-834D-0C7F6D1C330A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429016284759787"/>
                      <c:h val="0.221018620855904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FEC-4FFE-834D-0C7F6D1C33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0.0%</c:formatCode>
                <c:ptCount val="2"/>
                <c:pt idx="0">
                  <c:v>0.14299999999999999</c:v>
                </c:pt>
                <c:pt idx="1">
                  <c:v>0.85699999999999998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FFEC-4FFE-834D-0C7F6D1C33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/>
      </a:pPr>
      <a:endParaRPr lang="en-US"/>
    </a:p>
  </c:txPr>
  <c:externalData r:id="rId1">
    <c:autoUpdate val="0"/>
  </c:externalData>
</c:chartSpace>
</file>

<file path=ppt/charts/chart8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rgbClr val="222223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>
                <a:solidFill>
                  <a:srgbClr val="222223">
                    <a:lumMod val="65000"/>
                    <a:lumOff val="35000"/>
                  </a:srgbClr>
                </a:solidFill>
              </a:rPr>
              <a:t>Radio </a:t>
            </a:r>
          </a:p>
          <a:p>
            <a:pPr>
              <a:defRPr sz="1200" b="0" i="0" u="none" strike="noStrike" kern="1200" spc="0" baseline="0">
                <a:solidFill>
                  <a:srgbClr val="222223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>
                <a:solidFill>
                  <a:srgbClr val="222223">
                    <a:lumMod val="65000"/>
                    <a:lumOff val="35000"/>
                  </a:srgbClr>
                </a:solidFill>
              </a:rPr>
              <a:t>Nova</a:t>
            </a:r>
          </a:p>
        </c:rich>
      </c:tx>
      <c:layout>
        <c:manualLayout>
          <c:xMode val="edge"/>
          <c:yMode val="edge"/>
          <c:x val="0.39793811316191258"/>
          <c:y val="0.39060929405397038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6762096161600004E-2"/>
          <c:y val="2.2080672891504002E-2"/>
          <c:w val="0.87288594310963796"/>
          <c:h val="0.9434244818317030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Radio Nova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1AF-4E57-95FE-85693862C3F5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1AF-4E57-95FE-85693862C3F5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1AF-4E57-95FE-85693862C3F5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1AF-4E57-95FE-85693862C3F5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1AF-4E57-95FE-85693862C3F5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1AF-4E57-95FE-85693862C3F5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1AF-4E57-95FE-85693862C3F5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1AF-4E57-95FE-85693862C3F5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1AF-4E57-95FE-85693862C3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0.0%</c:formatCode>
                <c:ptCount val="2"/>
                <c:pt idx="0">
                  <c:v>6.8000000000000005E-2</c:v>
                </c:pt>
                <c:pt idx="1">
                  <c:v>0.93200000000000005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1AF-4E57-95FE-85693862C3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/>
      </a:pPr>
      <a:endParaRPr lang="en-US"/>
    </a:p>
  </c:txPr>
  <c:externalData r:id="rId1">
    <c:autoUpdate val="0"/>
  </c:externalData>
</c:chartSpace>
</file>

<file path=ppt/charts/chart8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79776060121E-2"/>
          <c:y val="7.9479369684123544E-2"/>
          <c:w val="0.95145721728130794"/>
          <c:h val="0.583747932500224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1.4762865372199734E-3"/>
                  <c:y val="1.743201685003455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92C-4874-B914-9233676D07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Galway Bay FM</c:v>
                </c:pt>
                <c:pt idx="1">
                  <c:v>LMFM</c:v>
                </c:pt>
                <c:pt idx="2">
                  <c:v>Midlands 103</c:v>
                </c:pt>
                <c:pt idx="3">
                  <c:v>Limerick's
Live 95</c:v>
                </c:pt>
                <c:pt idx="4">
                  <c:v>Highland
Radio</c:v>
                </c:pt>
                <c:pt idx="5">
                  <c:v>Radio Kerry</c:v>
                </c:pt>
                <c:pt idx="6">
                  <c:v>MWR</c:v>
                </c:pt>
                <c:pt idx="7">
                  <c:v>South East Radio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140</c:v>
                </c:pt>
                <c:pt idx="1">
                  <c:v>125</c:v>
                </c:pt>
                <c:pt idx="2">
                  <c:v>102</c:v>
                </c:pt>
                <c:pt idx="3">
                  <c:v>94</c:v>
                </c:pt>
                <c:pt idx="4">
                  <c:v>90</c:v>
                </c:pt>
                <c:pt idx="5">
                  <c:v>89</c:v>
                </c:pt>
                <c:pt idx="6">
                  <c:v>86</c:v>
                </c:pt>
                <c:pt idx="7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2C-4874-B914-9233676D070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Galway Bay FM</c:v>
                </c:pt>
                <c:pt idx="1">
                  <c:v>LMFM</c:v>
                </c:pt>
                <c:pt idx="2">
                  <c:v>Midlands 103</c:v>
                </c:pt>
                <c:pt idx="3">
                  <c:v>Limerick's
Live 95</c:v>
                </c:pt>
                <c:pt idx="4">
                  <c:v>Highland
Radio</c:v>
                </c:pt>
                <c:pt idx="5">
                  <c:v>Radio Kerry</c:v>
                </c:pt>
                <c:pt idx="6">
                  <c:v>MWR</c:v>
                </c:pt>
                <c:pt idx="7">
                  <c:v>South East Radio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115</c:v>
                </c:pt>
                <c:pt idx="1">
                  <c:v>109</c:v>
                </c:pt>
                <c:pt idx="2">
                  <c:v>113</c:v>
                </c:pt>
                <c:pt idx="3">
                  <c:v>92</c:v>
                </c:pt>
                <c:pt idx="4">
                  <c:v>90</c:v>
                </c:pt>
                <c:pt idx="5">
                  <c:v>83</c:v>
                </c:pt>
                <c:pt idx="6">
                  <c:v>92</c:v>
                </c:pt>
                <c:pt idx="7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92C-4874-B914-9233676D070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3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42131288137886552"/>
          <c:y val="5.094198089478405E-2"/>
          <c:w val="0.11443278165164147"/>
          <c:h val="0.148723242025710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8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83747932500224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KFM</c:v>
                </c:pt>
                <c:pt idx="1">
                  <c:v>Tipp FM</c:v>
                </c:pt>
                <c:pt idx="2">
                  <c:v>Northern Sound</c:v>
                </c:pt>
                <c:pt idx="3">
                  <c:v>KCLR</c:v>
                </c:pt>
                <c:pt idx="4">
                  <c:v>East Coast Radio</c:v>
                </c:pt>
                <c:pt idx="5">
                  <c:v>WLR</c:v>
                </c:pt>
                <c:pt idx="6">
                  <c:v>Shannonside</c:v>
                </c:pt>
                <c:pt idx="7">
                  <c:v>Clare FM</c:v>
                </c:pt>
                <c:pt idx="8">
                  <c:v>Ocean FM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74</c:v>
                </c:pt>
                <c:pt idx="1">
                  <c:v>72</c:v>
                </c:pt>
                <c:pt idx="2">
                  <c:v>72</c:v>
                </c:pt>
                <c:pt idx="3">
                  <c:v>68</c:v>
                </c:pt>
                <c:pt idx="4">
                  <c:v>65</c:v>
                </c:pt>
                <c:pt idx="5">
                  <c:v>64</c:v>
                </c:pt>
                <c:pt idx="6">
                  <c:v>64</c:v>
                </c:pt>
                <c:pt idx="7">
                  <c:v>55</c:v>
                </c:pt>
                <c:pt idx="8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C8-46E5-8109-1EF4B2BBB75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KFM</c:v>
                </c:pt>
                <c:pt idx="1">
                  <c:v>Tipp FM</c:v>
                </c:pt>
                <c:pt idx="2">
                  <c:v>Northern Sound</c:v>
                </c:pt>
                <c:pt idx="3">
                  <c:v>KCLR</c:v>
                </c:pt>
                <c:pt idx="4">
                  <c:v>East Coast Radio</c:v>
                </c:pt>
                <c:pt idx="5">
                  <c:v>WLR</c:v>
                </c:pt>
                <c:pt idx="6">
                  <c:v>Shannonside</c:v>
                </c:pt>
                <c:pt idx="7">
                  <c:v>Clare FM</c:v>
                </c:pt>
                <c:pt idx="8">
                  <c:v>Ocean FM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69</c:v>
                </c:pt>
                <c:pt idx="1">
                  <c:v>76</c:v>
                </c:pt>
                <c:pt idx="2">
                  <c:v>76</c:v>
                </c:pt>
                <c:pt idx="3">
                  <c:v>64</c:v>
                </c:pt>
                <c:pt idx="4">
                  <c:v>51</c:v>
                </c:pt>
                <c:pt idx="5">
                  <c:v>64</c:v>
                </c:pt>
                <c:pt idx="6">
                  <c:v>63</c:v>
                </c:pt>
                <c:pt idx="7">
                  <c:v>52</c:v>
                </c:pt>
                <c:pt idx="8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C8-46E5-8109-1EF4B2BBB75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3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8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rgbClr val="6E6E71"/>
                </a:solidFill>
                <a:latin typeface="+mn-lt"/>
                <a:ea typeface="+mn-ea"/>
                <a:cs typeface="+mn-cs"/>
              </a:defRPr>
            </a:pPr>
            <a:r>
              <a:rPr lang="en-US" sz="1050" dirty="0">
                <a:solidFill>
                  <a:srgbClr val="6E6E71"/>
                </a:solidFill>
              </a:rPr>
              <a:t>LOUTH/ </a:t>
            </a:r>
          </a:p>
          <a:p>
            <a:pPr>
              <a:defRPr sz="1050">
                <a:solidFill>
                  <a:srgbClr val="6E6E71"/>
                </a:solidFill>
              </a:defRPr>
            </a:pPr>
            <a:r>
              <a:rPr lang="en-US" sz="1050" dirty="0">
                <a:solidFill>
                  <a:srgbClr val="6E6E71"/>
                </a:solidFill>
              </a:rPr>
              <a:t>MEATH</a:t>
            </a:r>
          </a:p>
        </c:rich>
      </c:tx>
      <c:layout>
        <c:manualLayout>
          <c:xMode val="edge"/>
          <c:yMode val="edge"/>
          <c:x val="0.43678197494596915"/>
          <c:y val="0.391749133552760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rgbClr val="6E6E7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835410138201925"/>
          <c:y val="6.0473598750529739E-2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LOUTH MEATH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850-445D-B772-970B27F521E9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850-445D-B772-970B27F521E9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850-445D-B772-970B27F521E9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850-445D-B772-970B27F521E9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850-445D-B772-970B27F521E9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850-445D-B772-970B27F521E9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850-445D-B772-970B27F521E9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850-445D-B772-970B27F521E9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850-445D-B772-970B27F521E9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850-445D-B772-970B27F521E9}"/>
              </c:ext>
            </c:extLst>
          </c:dPt>
          <c:dLbls>
            <c:dLbl>
              <c:idx val="0"/>
              <c:layout>
                <c:manualLayout>
                  <c:x val="0.16164712051747435"/>
                  <c:y val="-0.179937659393595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850-445D-B772-970B27F521E9}"/>
                </c:ext>
              </c:extLst>
            </c:dLbl>
            <c:dLbl>
              <c:idx val="1"/>
              <c:layout>
                <c:manualLayout>
                  <c:x val="0.12495789113724053"/>
                  <c:y val="0.13841358414891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850-445D-B772-970B27F521E9}"/>
                </c:ext>
              </c:extLst>
            </c:dLbl>
            <c:dLbl>
              <c:idx val="2"/>
              <c:layout>
                <c:manualLayout>
                  <c:x val="8.042050313408735E-3"/>
                  <c:y val="0.145334263356365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850-445D-B772-970B27F521E9}"/>
                </c:ext>
              </c:extLst>
            </c:dLbl>
            <c:dLbl>
              <c:idx val="3"/>
              <c:layout>
                <c:manualLayout>
                  <c:x val="-0.10776474701164962"/>
                  <c:y val="0.124572225734027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850-445D-B772-970B27F521E9}"/>
                </c:ext>
              </c:extLst>
            </c:dLbl>
            <c:dLbl>
              <c:idx val="4"/>
              <c:layout>
                <c:manualLayout>
                  <c:x val="-0.19936478197155183"/>
                  <c:y val="0.124572225734027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850-445D-B772-970B27F521E9}"/>
                </c:ext>
              </c:extLst>
            </c:dLbl>
            <c:dLbl>
              <c:idx val="5"/>
              <c:layout>
                <c:manualLayout>
                  <c:x val="-0.1993647819715518"/>
                  <c:y val="2.07623100900233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061087337811936"/>
                      <c:h val="8.43979554024892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5850-445D-B772-970B27F521E9}"/>
                </c:ext>
              </c:extLst>
            </c:dLbl>
            <c:dLbl>
              <c:idx val="6"/>
              <c:layout>
                <c:manualLayout>
                  <c:x val="-0.17781183256922187"/>
                  <c:y val="6.2286112867013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850-445D-B772-970B27F521E9}"/>
                </c:ext>
              </c:extLst>
            </c:dLbl>
            <c:dLbl>
              <c:idx val="7"/>
              <c:layout>
                <c:manualLayout>
                  <c:x val="-0.16164712051747443"/>
                  <c:y val="6.92067920744593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850-445D-B772-970B27F521E9}"/>
                </c:ext>
              </c:extLst>
            </c:dLbl>
            <c:dLbl>
              <c:idx val="8"/>
              <c:layout>
                <c:manualLayout>
                  <c:x val="-0.19397654462096933"/>
                  <c:y val="-0.124572225734027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850-445D-B772-970B27F521E9}"/>
                </c:ext>
              </c:extLst>
            </c:dLbl>
            <c:dLbl>
              <c:idx val="9"/>
              <c:layout>
                <c:manualLayout>
                  <c:x val="-0.19397654462096933"/>
                  <c:y val="-0.152254942563811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850-445D-B772-970B27F521E9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Sheet1!$A$2:$A$11</c:f>
              <c:numCache>
                <c:formatCode>General</c:formatCode>
                <c:ptCount val="10"/>
              </c:numCache>
            </c:num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0.28899999999999998</c:v>
                </c:pt>
                <c:pt idx="1">
                  <c:v>3.5999999999999997E-2</c:v>
                </c:pt>
                <c:pt idx="2">
                  <c:v>0.17</c:v>
                </c:pt>
                <c:pt idx="3">
                  <c:v>9.0999999999999998E-2</c:v>
                </c:pt>
                <c:pt idx="4">
                  <c:v>1.9E-2</c:v>
                </c:pt>
                <c:pt idx="5">
                  <c:v>9.5000000000000001E-2</c:v>
                </c:pt>
                <c:pt idx="6">
                  <c:v>0.123</c:v>
                </c:pt>
                <c:pt idx="7">
                  <c:v>2.5000000000000001E-2</c:v>
                </c:pt>
                <c:pt idx="8">
                  <c:v>0.01</c:v>
                </c:pt>
                <c:pt idx="9">
                  <c:v>0.14099999999999999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5850-445D-B772-970B27F521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8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rgbClr val="6E6E71"/>
                </a:solidFill>
                <a:latin typeface="+mn-lt"/>
                <a:ea typeface="+mn-ea"/>
                <a:cs typeface="+mn-cs"/>
              </a:defRPr>
            </a:pPr>
            <a:r>
              <a:rPr lang="en-US" sz="1050" dirty="0">
                <a:solidFill>
                  <a:srgbClr val="6E6E71"/>
                </a:solidFill>
              </a:rPr>
              <a:t>KILKENNY/</a:t>
            </a:r>
          </a:p>
          <a:p>
            <a:pPr>
              <a:defRPr sz="1050">
                <a:solidFill>
                  <a:srgbClr val="6E6E71"/>
                </a:solidFill>
              </a:defRPr>
            </a:pPr>
            <a:r>
              <a:rPr lang="en-US" sz="1050" dirty="0">
                <a:solidFill>
                  <a:srgbClr val="6E6E71"/>
                </a:solidFill>
              </a:rPr>
              <a:t>CARLOW</a:t>
            </a:r>
          </a:p>
        </c:rich>
      </c:tx>
      <c:layout>
        <c:manualLayout>
          <c:xMode val="edge"/>
          <c:yMode val="edge"/>
          <c:x val="0.3990643134918917"/>
          <c:y val="0.405590491967652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rgbClr val="6E6E7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835410138201925"/>
          <c:y val="6.0473598750529739E-2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KILKENNY CARLOW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4AE-4262-80C0-E04E9BCC214C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4AE-4262-80C0-E04E9BCC214C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4AE-4262-80C0-E04E9BCC214C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4AE-4262-80C0-E04E9BCC214C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4AE-4262-80C0-E04E9BCC214C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4AE-4262-80C0-E04E9BCC214C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4AE-4262-80C0-E04E9BCC214C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4AE-4262-80C0-E04E9BCC214C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4AE-4262-80C0-E04E9BCC214C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4AE-4262-80C0-E04E9BCC214C}"/>
              </c:ext>
            </c:extLst>
          </c:dPt>
          <c:dLbls>
            <c:dLbl>
              <c:idx val="0"/>
              <c:layout>
                <c:manualLayout>
                  <c:x val="0.16164712051747443"/>
                  <c:y val="-0.173016980186149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4AE-4262-80C0-E04E9BCC214C}"/>
                </c:ext>
              </c:extLst>
            </c:dLbl>
            <c:dLbl>
              <c:idx val="1"/>
              <c:layout>
                <c:manualLayout>
                  <c:x val="0.16164712051747435"/>
                  <c:y val="0.103810188111689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4AE-4262-80C0-E04E9BCC214C}"/>
                </c:ext>
              </c:extLst>
            </c:dLbl>
            <c:dLbl>
              <c:idx val="2"/>
              <c:layout>
                <c:manualLayout>
                  <c:x val="-0.12392945906339707"/>
                  <c:y val="0.110730867319135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4AE-4262-80C0-E04E9BCC214C}"/>
                </c:ext>
              </c:extLst>
            </c:dLbl>
            <c:dLbl>
              <c:idx val="3"/>
              <c:layout>
                <c:manualLayout>
                  <c:x val="-0.2155294940232993"/>
                  <c:y val="0.131492904941473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4AE-4262-80C0-E04E9BCC214C}"/>
                </c:ext>
              </c:extLst>
            </c:dLbl>
            <c:dLbl>
              <c:idx val="4"/>
              <c:layout>
                <c:manualLayout>
                  <c:x val="-0.1724235952186394"/>
                  <c:y val="4.84447544521220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4AE-4262-80C0-E04E9BCC214C}"/>
                </c:ext>
              </c:extLst>
            </c:dLbl>
            <c:dLbl>
              <c:idx val="5"/>
              <c:layout>
                <c:manualLayout>
                  <c:x val="-0.21552949402329927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4AE-4262-80C0-E04E9BCC214C}"/>
                </c:ext>
              </c:extLst>
            </c:dLbl>
            <c:dLbl>
              <c:idx val="6"/>
              <c:layout>
                <c:manualLayout>
                  <c:x val="-0.25324715547737664"/>
                  <c:y val="-9.68895089042439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4AE-4262-80C0-E04E9BCC214C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4AE-4262-80C0-E04E9BCC214C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4AE-4262-80C0-E04E9BCC214C}"/>
                </c:ext>
              </c:extLst>
            </c:dLbl>
            <c:dLbl>
              <c:idx val="9"/>
              <c:layout>
                <c:manualLayout>
                  <c:x val="-3.232942410349484E-2"/>
                  <c:y val="-0.135710159775050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C4AE-4262-80C0-E04E9BCC214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Sheet1!$A$2:$A$11</c:f>
              <c:numCache>
                <c:formatCode>General</c:formatCode>
                <c:ptCount val="10"/>
              </c:numCache>
            </c:num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0.27700000000000002</c:v>
                </c:pt>
                <c:pt idx="1">
                  <c:v>0.14299999999999999</c:v>
                </c:pt>
                <c:pt idx="2">
                  <c:v>0.217</c:v>
                </c:pt>
                <c:pt idx="3">
                  <c:v>6.8000000000000005E-2</c:v>
                </c:pt>
                <c:pt idx="4">
                  <c:v>0.02</c:v>
                </c:pt>
                <c:pt idx="5">
                  <c:v>5.7000000000000002E-2</c:v>
                </c:pt>
                <c:pt idx="6">
                  <c:v>0.13400000000000001</c:v>
                </c:pt>
                <c:pt idx="7">
                  <c:v>0</c:v>
                </c:pt>
                <c:pt idx="8">
                  <c:v>0</c:v>
                </c:pt>
                <c:pt idx="9">
                  <c:v>8.1000000000000003E-2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C4AE-4262-80C0-E04E9BCC21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8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WEXFORD</a:t>
            </a:r>
          </a:p>
        </c:rich>
      </c:tx>
      <c:layout>
        <c:manualLayout>
          <c:xMode val="edge"/>
          <c:yMode val="edge"/>
          <c:x val="0.38038113081706892"/>
          <c:y val="0.498288902936111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218938933027179"/>
          <c:y val="0.13033328247269871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WEXFORD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C1A-4132-8AC0-222B5D893B3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C1A-4132-8AC0-222B5D893B30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C1A-4132-8AC0-222B5D893B30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C1A-4132-8AC0-222B5D893B30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C1A-4132-8AC0-222B5D893B30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C1A-4132-8AC0-222B5D893B30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DC1A-4132-8AC0-222B5D893B30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DC1A-4132-8AC0-222B5D893B30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DC1A-4132-8AC0-222B5D893B30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DC1A-4132-8AC0-222B5D893B30}"/>
              </c:ext>
            </c:extLst>
          </c:dPt>
          <c:dLbls>
            <c:dLbl>
              <c:idx val="0"/>
              <c:layout>
                <c:manualLayout>
                  <c:x val="0.1724235952186394"/>
                  <c:y val="-0.207620376223379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C1A-4132-8AC0-222B5D893B30}"/>
                </c:ext>
              </c:extLst>
            </c:dLbl>
            <c:dLbl>
              <c:idx val="1"/>
              <c:layout>
                <c:manualLayout>
                  <c:x val="0.12931769641397944"/>
                  <c:y val="0.121148941735510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C1A-4132-8AC0-222B5D893B30}"/>
                </c:ext>
              </c:extLst>
            </c:dLbl>
            <c:dLbl>
              <c:idx val="2"/>
              <c:layout>
                <c:manualLayout>
                  <c:x val="-0.14548240846572702"/>
                  <c:y val="0.134421932558798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C1A-4132-8AC0-222B5D893B30}"/>
                </c:ext>
              </c:extLst>
            </c:dLbl>
            <c:dLbl>
              <c:idx val="3"/>
              <c:layout>
                <c:manualLayout>
                  <c:x val="-0.16164712051747443"/>
                  <c:y val="7.6127471281905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C1A-4132-8AC0-222B5D893B30}"/>
                </c:ext>
              </c:extLst>
            </c:dLbl>
            <c:dLbl>
              <c:idx val="4"/>
              <c:layout>
                <c:manualLayout>
                  <c:x val="-0.16703535786805693"/>
                  <c:y val="1.3841358414891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C1A-4132-8AC0-222B5D893B30}"/>
                </c:ext>
              </c:extLst>
            </c:dLbl>
            <c:dLbl>
              <c:idx val="5"/>
              <c:layout>
                <c:manualLayout>
                  <c:x val="-0.17781183256922187"/>
                  <c:y val="-8.30481504893519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C1A-4132-8AC0-222B5D893B30}"/>
                </c:ext>
              </c:extLst>
            </c:dLbl>
            <c:dLbl>
              <c:idx val="6"/>
              <c:layout>
                <c:manualLayout>
                  <c:x val="-0.21552949402329924"/>
                  <c:y val="-7.6127471281905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C1A-4132-8AC0-222B5D893B30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C1A-4132-8AC0-222B5D893B30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C1A-4132-8AC0-222B5D893B30}"/>
                </c:ext>
              </c:extLst>
            </c:dLbl>
            <c:dLbl>
              <c:idx val="9"/>
              <c:layout>
                <c:manualLayout>
                  <c:x val="8.0823560258737118E-2"/>
                  <c:y val="-0.179937659393595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DC1A-4132-8AC0-222B5D893B3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Sheet1!$A$2:$A$11</c:f>
              <c:numCache>
                <c:formatCode>General</c:formatCode>
                <c:ptCount val="10"/>
              </c:numCache>
            </c:num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0.35199999999999998</c:v>
                </c:pt>
                <c:pt idx="1">
                  <c:v>0.15</c:v>
                </c:pt>
                <c:pt idx="2">
                  <c:v>0.17199999999999999</c:v>
                </c:pt>
                <c:pt idx="3">
                  <c:v>5.6000000000000001E-2</c:v>
                </c:pt>
                <c:pt idx="4">
                  <c:v>1.7999999999999999E-2</c:v>
                </c:pt>
                <c:pt idx="5">
                  <c:v>6.2E-2</c:v>
                </c:pt>
                <c:pt idx="6">
                  <c:v>0.151</c:v>
                </c:pt>
                <c:pt idx="7">
                  <c:v>0</c:v>
                </c:pt>
                <c:pt idx="8">
                  <c:v>0</c:v>
                </c:pt>
                <c:pt idx="9">
                  <c:v>3.7999999999999999E-2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DC1A-4132-8AC0-222B5D893B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8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0305203340198026"/>
          <c:y val="0.4982889029361117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218938933027179"/>
          <c:y val="0.13033328247269871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WICKLOW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D3B-48B5-8BDF-F782CDAF562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D3B-48B5-8BDF-F782CDAF562E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D3B-48B5-8BDF-F782CDAF562E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D3B-48B5-8BDF-F782CDAF562E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D3B-48B5-8BDF-F782CDAF562E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D3B-48B5-8BDF-F782CDAF562E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FD3B-48B5-8BDF-F782CDAF562E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FD3B-48B5-8BDF-F782CDAF562E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FD3B-48B5-8BDF-F782CDAF562E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FD3B-48B5-8BDF-F782CDAF562E}"/>
              </c:ext>
            </c:extLst>
          </c:dPt>
          <c:dLbls>
            <c:dLbl>
              <c:idx val="0"/>
              <c:layout>
                <c:manualLayout>
                  <c:x val="7.5435322908154842E-2"/>
                  <c:y val="-0.186858338601041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D3B-48B5-8BDF-F782CDAF562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D3B-48B5-8BDF-F782CDAF562E}"/>
                </c:ext>
              </c:extLst>
            </c:dLbl>
            <c:dLbl>
              <c:idx val="2"/>
              <c:layout>
                <c:manualLayout>
                  <c:x val="0.1724235952186394"/>
                  <c:y val="0.110730867319135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D3B-48B5-8BDF-F782CDAF562E}"/>
                </c:ext>
              </c:extLst>
            </c:dLbl>
            <c:dLbl>
              <c:idx val="3"/>
              <c:layout>
                <c:manualLayout>
                  <c:x val="-9.6988272310484666E-2"/>
                  <c:y val="0.131492904941473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D3B-48B5-8BDF-F782CDAF562E}"/>
                </c:ext>
              </c:extLst>
            </c:dLbl>
            <c:dLbl>
              <c:idx val="4"/>
              <c:layout>
                <c:manualLayout>
                  <c:x val="-0.2316942060750467"/>
                  <c:y val="0.110730867319135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D3B-48B5-8BDF-F782CDAF562E}"/>
                </c:ext>
              </c:extLst>
            </c:dLbl>
            <c:dLbl>
              <c:idx val="5"/>
              <c:layout>
                <c:manualLayout>
                  <c:x val="-0.23708244342562917"/>
                  <c:y val="-1.3841358414891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D3B-48B5-8BDF-F782CDAF562E}"/>
                </c:ext>
              </c:extLst>
            </c:dLbl>
            <c:dLbl>
              <c:idx val="6"/>
              <c:layout>
                <c:manualLayout>
                  <c:x val="-0.20475301932213427"/>
                  <c:y val="-2.07620376223379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D3B-48B5-8BDF-F782CDAF562E}"/>
                </c:ext>
              </c:extLst>
            </c:dLbl>
            <c:dLbl>
              <c:idx val="7"/>
              <c:layout>
                <c:manualLayout>
                  <c:x val="-0.22091773137388174"/>
                  <c:y val="-0.131492904941473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D3B-48B5-8BDF-F782CDAF562E}"/>
                </c:ext>
              </c:extLst>
            </c:dLbl>
            <c:dLbl>
              <c:idx val="8"/>
              <c:layout>
                <c:manualLayout>
                  <c:x val="-7.5435322908154787E-2"/>
                  <c:y val="-0.17301698018614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D3B-48B5-8BDF-F782CDAF562E}"/>
                </c:ext>
              </c:extLst>
            </c:dLbl>
            <c:dLbl>
              <c:idx val="9"/>
              <c:layout>
                <c:manualLayout>
                  <c:x val="1.6164712051747493E-2"/>
                  <c:y val="-0.193779017808487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D3B-48B5-8BDF-F782CDAF562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10"/>
                <c:pt idx="0">
                  <c:v>HOME LOCAL STATION</c:v>
                </c:pt>
                <c:pt idx="1">
                  <c:v>REGIONAL STATION</c:v>
                </c:pt>
                <c:pt idx="2">
                  <c:v>RTE RADIO 1</c:v>
                </c:pt>
                <c:pt idx="3">
                  <c:v>RTE 2FM</c:v>
                </c:pt>
                <c:pt idx="4">
                  <c:v>RTE LYRIC FM</c:v>
                </c:pt>
                <c:pt idx="5">
                  <c:v>NEWSTALK</c:v>
                </c:pt>
                <c:pt idx="6">
                  <c:v>TODAY FM</c:v>
                </c:pt>
                <c:pt idx="7">
                  <c:v>RADIO NOVA 100FM</c:v>
                </c:pt>
                <c:pt idx="8">
                  <c:v>CLASSIC HITS 4FM</c:v>
                </c:pt>
                <c:pt idx="9">
                  <c:v>OTHER REGION/LOC/M-C/D-C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0.28599999999999998</c:v>
                </c:pt>
                <c:pt idx="1">
                  <c:v>0</c:v>
                </c:pt>
                <c:pt idx="2">
                  <c:v>0.27</c:v>
                </c:pt>
                <c:pt idx="3">
                  <c:v>8.6999999999999994E-2</c:v>
                </c:pt>
                <c:pt idx="4">
                  <c:v>3.1E-2</c:v>
                </c:pt>
                <c:pt idx="5">
                  <c:v>7.8E-2</c:v>
                </c:pt>
                <c:pt idx="6">
                  <c:v>7.8E-2</c:v>
                </c:pt>
                <c:pt idx="7">
                  <c:v>1.9E-2</c:v>
                </c:pt>
                <c:pt idx="8">
                  <c:v>1.7000000000000001E-2</c:v>
                </c:pt>
                <c:pt idx="9">
                  <c:v>0.13500000000000001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FD3B-48B5-8BDF-F782CDAF56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8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0305203340198026"/>
          <c:y val="0.4982889029361117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218938933027179"/>
          <c:y val="0.13033328247269871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LIMERICK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FA7-4B35-8250-98EEF6DA3C22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FA7-4B35-8250-98EEF6DA3C22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FA7-4B35-8250-98EEF6DA3C22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FA7-4B35-8250-98EEF6DA3C22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FA7-4B35-8250-98EEF6DA3C22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FA7-4B35-8250-98EEF6DA3C22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FA7-4B35-8250-98EEF6DA3C22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7FA7-4B35-8250-98EEF6DA3C22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7FA7-4B35-8250-98EEF6DA3C22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7FA7-4B35-8250-98EEF6DA3C22}"/>
              </c:ext>
            </c:extLst>
          </c:dPt>
          <c:dLbls>
            <c:dLbl>
              <c:idx val="0"/>
              <c:layout>
                <c:manualLayout>
                  <c:x val="9.6988272310484569E-2"/>
                  <c:y val="-0.24222377226060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FA7-4B35-8250-98EEF6DA3C22}"/>
                </c:ext>
              </c:extLst>
            </c:dLbl>
            <c:dLbl>
              <c:idx val="1"/>
              <c:layout>
                <c:manualLayout>
                  <c:x val="0.17781183256922198"/>
                  <c:y val="0.13841358414891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FA7-4B35-8250-98EEF6DA3C22}"/>
                </c:ext>
              </c:extLst>
            </c:dLbl>
            <c:dLbl>
              <c:idx val="2"/>
              <c:layout>
                <c:manualLayout>
                  <c:x val="-0.17242359521863945"/>
                  <c:y val="0.103810188111689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FA7-4B35-8250-98EEF6DA3C22}"/>
                </c:ext>
              </c:extLst>
            </c:dLbl>
            <c:dLbl>
              <c:idx val="3"/>
              <c:layout>
                <c:manualLayout>
                  <c:x val="-0.15087064581630946"/>
                  <c:y val="0.13841358414891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FA7-4B35-8250-98EEF6DA3C22}"/>
                </c:ext>
              </c:extLst>
            </c:dLbl>
            <c:dLbl>
              <c:idx val="4"/>
              <c:layout>
                <c:manualLayout>
                  <c:x val="-0.1993647819715518"/>
                  <c:y val="8.99688296967978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FA7-4B35-8250-98EEF6DA3C22}"/>
                </c:ext>
              </c:extLst>
            </c:dLbl>
            <c:dLbl>
              <c:idx val="5"/>
              <c:layout>
                <c:manualLayout>
                  <c:x val="-0.16703535786805693"/>
                  <c:y val="2.07620376223378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FA7-4B35-8250-98EEF6DA3C22}"/>
                </c:ext>
              </c:extLst>
            </c:dLbl>
            <c:dLbl>
              <c:idx val="6"/>
              <c:layout>
                <c:manualLayout>
                  <c:x val="-0.1724235952186394"/>
                  <c:y val="-6.92067920744600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FA7-4B35-8250-98EEF6DA3C22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FA7-4B35-8250-98EEF6DA3C22}"/>
                </c:ext>
              </c:extLst>
            </c:dLbl>
            <c:dLbl>
              <c:idx val="8"/>
              <c:layout>
                <c:manualLayout>
                  <c:x val="-0.15625888316689196"/>
                  <c:y val="-0.20069969701593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FA7-4B35-8250-98EEF6DA3C22}"/>
                </c:ext>
              </c:extLst>
            </c:dLbl>
            <c:dLbl>
              <c:idx val="9"/>
              <c:layout>
                <c:manualLayout>
                  <c:x val="-5.38823735058258E-3"/>
                  <c:y val="-0.17301698018614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FA7-4B35-8250-98EEF6DA3C2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Sheet1!$A$2:$A$11</c:f>
              <c:numCache>
                <c:formatCode>General</c:formatCode>
                <c:ptCount val="10"/>
              </c:numCache>
            </c:num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0.30499999999999999</c:v>
                </c:pt>
                <c:pt idx="1">
                  <c:v>0.113</c:v>
                </c:pt>
                <c:pt idx="2">
                  <c:v>0.219</c:v>
                </c:pt>
                <c:pt idx="3">
                  <c:v>6.8000000000000005E-2</c:v>
                </c:pt>
                <c:pt idx="4">
                  <c:v>3.4000000000000002E-2</c:v>
                </c:pt>
                <c:pt idx="5">
                  <c:v>4.1000000000000002E-2</c:v>
                </c:pt>
                <c:pt idx="6">
                  <c:v>0.10199999999999999</c:v>
                </c:pt>
                <c:pt idx="7">
                  <c:v>0</c:v>
                </c:pt>
                <c:pt idx="8">
                  <c:v>8.5000000000000006E-2</c:v>
                </c:pt>
                <c:pt idx="9">
                  <c:v>3.1E-2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7FA7-4B35-8250-98EEF6DA3C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230286405492739E-2"/>
          <c:y val="7.9479167282902566E-2"/>
          <c:w val="0.95145721728130794"/>
          <c:h val="0.52528062111075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anchor="ctr" anchorCtr="1"/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449</c:v>
                </c:pt>
                <c:pt idx="1">
                  <c:v>820</c:v>
                </c:pt>
                <c:pt idx="2">
                  <c:v>286</c:v>
                </c:pt>
                <c:pt idx="3">
                  <c:v>298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68-4C97-B3D7-36108ADB601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21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7F7F7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RTE</c:v>
                </c:pt>
                <c:pt idx="1">
                  <c:v>Media
Central Group</c:v>
                </c:pt>
                <c:pt idx="2">
                  <c:v>IRS
Plus</c:v>
                </c:pt>
                <c:pt idx="3">
                  <c:v>urbanmedia 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485</c:v>
                </c:pt>
                <c:pt idx="1">
                  <c:v>879</c:v>
                </c:pt>
                <c:pt idx="2">
                  <c:v>300</c:v>
                </c:pt>
                <c:pt idx="3">
                  <c:v>304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68-4C97-B3D7-36108ADB60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61290112"/>
        <c:axId val="161291648"/>
      </c:barChart>
      <c:catAx>
        <c:axId val="16129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91648"/>
        <c:crosses val="autoZero"/>
        <c:auto val="1"/>
        <c:lblAlgn val="ctr"/>
        <c:lblOffset val="100"/>
        <c:noMultiLvlLbl val="0"/>
      </c:catAx>
      <c:valAx>
        <c:axId val="161291648"/>
        <c:scaling>
          <c:orientation val="minMax"/>
          <c:max val="15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1290112"/>
        <c:crosses val="autoZero"/>
        <c:crossBetween val="between"/>
        <c:majorUnit val="1000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6630279062248624"/>
          <c:y val="0.87024672091743882"/>
          <c:w val="0.23728357319078397"/>
          <c:h val="0.124245771813809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rgbClr val="7F7F7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900" b="1">
          <a:solidFill>
            <a:srgbClr val="7F7F7F"/>
          </a:solidFill>
        </a:defRPr>
      </a:pPr>
      <a:endParaRPr lang="en-US"/>
    </a:p>
  </c:txPr>
  <c:externalData r:id="rId3">
    <c:autoUpdate val="0"/>
  </c:externalData>
</c:chartSpace>
</file>

<file path=ppt/charts/chart9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8149908399965038"/>
          <c:y val="0.4982889029361117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218938933027179"/>
          <c:y val="0.13033328247269871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TIPPERARY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8C9-47E9-8022-AF12D3BC72E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8C9-47E9-8022-AF12D3BC72EA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8C9-47E9-8022-AF12D3BC72EA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8C9-47E9-8022-AF12D3BC72EA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8C9-47E9-8022-AF12D3BC72EA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8C9-47E9-8022-AF12D3BC72EA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8C9-47E9-8022-AF12D3BC72EA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78C9-47E9-8022-AF12D3BC72EA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78C9-47E9-8022-AF12D3BC72EA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78C9-47E9-8022-AF12D3BC72EA}"/>
              </c:ext>
            </c:extLst>
          </c:dPt>
          <c:dLbls>
            <c:dLbl>
              <c:idx val="0"/>
              <c:layout>
                <c:manualLayout>
                  <c:x val="0.10776474701164952"/>
                  <c:y val="-0.159175621771257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C9-47E9-8022-AF12D3BC72EA}"/>
                </c:ext>
              </c:extLst>
            </c:dLbl>
            <c:dLbl>
              <c:idx val="1"/>
              <c:layout>
                <c:manualLayout>
                  <c:x val="0.13470593376456194"/>
                  <c:y val="0.1314929049414738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8C9-47E9-8022-AF12D3BC72EA}"/>
                </c:ext>
              </c:extLst>
            </c:dLbl>
            <c:dLbl>
              <c:idx val="2"/>
              <c:layout>
                <c:manualLayout>
                  <c:x val="-0.16164712051747443"/>
                  <c:y val="0.109932537001111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8C9-47E9-8022-AF12D3BC72EA}"/>
                </c:ext>
              </c:extLst>
            </c:dLbl>
            <c:dLbl>
              <c:idx val="3"/>
              <c:layout>
                <c:manualLayout>
                  <c:x val="-0.23708244342562917"/>
                  <c:y val="0.13841358414891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8C9-47E9-8022-AF12D3BC72EA}"/>
                </c:ext>
              </c:extLst>
            </c:dLbl>
            <c:dLbl>
              <c:idx val="4"/>
              <c:layout>
                <c:manualLayout>
                  <c:x val="-0.21014125667271677"/>
                  <c:y val="4.1524075244675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8C9-47E9-8022-AF12D3BC72EA}"/>
                </c:ext>
              </c:extLst>
            </c:dLbl>
            <c:dLbl>
              <c:idx val="5"/>
              <c:layout>
                <c:manualLayout>
                  <c:x val="-0.1993647819715518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8C9-47E9-8022-AF12D3BC72EA}"/>
                </c:ext>
              </c:extLst>
            </c:dLbl>
            <c:dLbl>
              <c:idx val="6"/>
              <c:layout>
                <c:manualLayout>
                  <c:x val="-0.1832000699198043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8C9-47E9-8022-AF12D3BC72EA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8C9-47E9-8022-AF12D3BC72EA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8C9-47E9-8022-AF12D3BC72EA}"/>
                </c:ext>
              </c:extLst>
            </c:dLbl>
            <c:dLbl>
              <c:idx val="9"/>
              <c:layout>
                <c:manualLayout>
                  <c:x val="-5.3882373505824858E-2"/>
                  <c:y val="-0.179937659393595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8C9-47E9-8022-AF12D3BC72EA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Sheet1!$A$2:$A$11</c:f>
              <c:numCache>
                <c:formatCode>General</c:formatCode>
                <c:ptCount val="10"/>
              </c:numCache>
            </c:num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0.35299999999999998</c:v>
                </c:pt>
                <c:pt idx="1">
                  <c:v>0.13</c:v>
                </c:pt>
                <c:pt idx="2">
                  <c:v>0.16300000000000001</c:v>
                </c:pt>
                <c:pt idx="3">
                  <c:v>7.0999999999999994E-2</c:v>
                </c:pt>
                <c:pt idx="4">
                  <c:v>0.01</c:v>
                </c:pt>
                <c:pt idx="5">
                  <c:v>6.4000000000000001E-2</c:v>
                </c:pt>
                <c:pt idx="6">
                  <c:v>0.14799999999999999</c:v>
                </c:pt>
                <c:pt idx="7">
                  <c:v>0</c:v>
                </c:pt>
                <c:pt idx="8">
                  <c:v>0</c:v>
                </c:pt>
                <c:pt idx="9">
                  <c:v>5.8999999999999997E-2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78C9-47E9-8022-AF12D3BC72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9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LAOIS, </a:t>
            </a:r>
          </a:p>
          <a:p>
            <a: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OFFALY, </a:t>
            </a:r>
          </a:p>
          <a:p>
            <a: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r>
              <a:rPr lang="en-US" spc="-20" baseline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WESTMEATH</a:t>
            </a:r>
          </a:p>
        </c:rich>
      </c:tx>
      <c:layout>
        <c:manualLayout>
          <c:xMode val="edge"/>
          <c:yMode val="edge"/>
          <c:x val="0.37029155031043887"/>
          <c:y val="0.3183512435425158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835410138201925"/>
          <c:y val="6.0473598750529739E-2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LAOIS, OFFALY, WESTMEATH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197-4EE7-9CC4-107E87CA846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197-4EE7-9CC4-107E87CA8467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197-4EE7-9CC4-107E87CA8467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197-4EE7-9CC4-107E87CA8467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197-4EE7-9CC4-107E87CA8467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197-4EE7-9CC4-107E87CA8467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197-4EE7-9CC4-107E87CA8467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197-4EE7-9CC4-107E87CA8467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197-4EE7-9CC4-107E87CA8467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A197-4EE7-9CC4-107E87CA8467}"/>
              </c:ext>
            </c:extLst>
          </c:dPt>
          <c:dLbls>
            <c:dLbl>
              <c:idx val="0"/>
              <c:layout>
                <c:manualLayout>
                  <c:x val="0.14548240846572699"/>
                  <c:y val="-0.117081544128866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197-4EE7-9CC4-107E87CA8467}"/>
                </c:ext>
              </c:extLst>
            </c:dLbl>
            <c:dLbl>
              <c:idx val="1"/>
              <c:layout>
                <c:manualLayout>
                  <c:x val="0.13470593376456194"/>
                  <c:y val="0.145334263356365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197-4EE7-9CC4-107E87CA8467}"/>
                </c:ext>
              </c:extLst>
            </c:dLbl>
            <c:dLbl>
              <c:idx val="2"/>
              <c:layout>
                <c:manualLayout>
                  <c:x val="-8.0823560258737215E-2"/>
                  <c:y val="0.131492904941473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197-4EE7-9CC4-107E87CA8467}"/>
                </c:ext>
              </c:extLst>
            </c:dLbl>
            <c:dLbl>
              <c:idx val="3"/>
              <c:layout>
                <c:manualLayout>
                  <c:x val="-0.1131529843622321"/>
                  <c:y val="0.117651546526581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197-4EE7-9CC4-107E87CA8467}"/>
                </c:ext>
              </c:extLst>
            </c:dLbl>
            <c:dLbl>
              <c:idx val="4"/>
              <c:layout>
                <c:manualLayout>
                  <c:x val="-0.15625888316689196"/>
                  <c:y val="6.92067920744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197-4EE7-9CC4-107E87CA8467}"/>
                </c:ext>
              </c:extLst>
            </c:dLbl>
            <c:dLbl>
              <c:idx val="5"/>
              <c:layout>
                <c:manualLayout>
                  <c:x val="-0.14548240846572699"/>
                  <c:y val="1.3841358414891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197-4EE7-9CC4-107E87CA8467}"/>
                </c:ext>
              </c:extLst>
            </c:dLbl>
            <c:dLbl>
              <c:idx val="6"/>
              <c:layout>
                <c:manualLayout>
                  <c:x val="-0.16164712051747443"/>
                  <c:y val="-6.22861128670140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197-4EE7-9CC4-107E87CA846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197-4EE7-9CC4-107E87CA8467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A197-4EE7-9CC4-107E87CA8467}"/>
                </c:ext>
              </c:extLst>
            </c:dLbl>
            <c:dLbl>
              <c:idx val="9"/>
              <c:layout>
                <c:manualLayout>
                  <c:x val="-3.7717661454077421E-2"/>
                  <c:y val="-0.151589031540859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A197-4EE7-9CC4-107E87CA846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Sheet1!$A$2:$A$11</c:f>
              <c:numCache>
                <c:formatCode>General</c:formatCode>
                <c:ptCount val="10"/>
              </c:numCache>
            </c:numRef>
          </c:cat>
          <c:val>
            <c:numRef>
              <c:f>Sheet1!$B$2:$B$11</c:f>
              <c:numCache>
                <c:formatCode>0.0%</c:formatCode>
                <c:ptCount val="10"/>
                <c:pt idx="0" formatCode="0.00%">
                  <c:v>0.32700000000000001</c:v>
                </c:pt>
                <c:pt idx="1">
                  <c:v>5.7000000000000002E-2</c:v>
                </c:pt>
                <c:pt idx="2">
                  <c:v>0.20499999999999999</c:v>
                </c:pt>
                <c:pt idx="3">
                  <c:v>0.107</c:v>
                </c:pt>
                <c:pt idx="4">
                  <c:v>1.6E-2</c:v>
                </c:pt>
                <c:pt idx="5">
                  <c:v>7.9000000000000001E-2</c:v>
                </c:pt>
                <c:pt idx="6">
                  <c:v>0.10299999999999999</c:v>
                </c:pt>
                <c:pt idx="7">
                  <c:v>0</c:v>
                </c:pt>
                <c:pt idx="8">
                  <c:v>0</c:v>
                </c:pt>
                <c:pt idx="9">
                  <c:v>0.106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A197-4EE7-9CC4-107E87CA84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9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rgbClr val="6E6E71"/>
                </a:solidFill>
                <a:latin typeface="+mn-lt"/>
                <a:ea typeface="+mn-ea"/>
                <a:cs typeface="+mn-cs"/>
              </a:defRPr>
            </a:pPr>
            <a:r>
              <a:rPr lang="en-US" sz="1050" dirty="0">
                <a:solidFill>
                  <a:srgbClr val="6E6E71"/>
                </a:solidFill>
              </a:rPr>
              <a:t>KILDARE</a:t>
            </a:r>
          </a:p>
        </c:rich>
      </c:tx>
      <c:layout>
        <c:manualLayout>
          <c:xMode val="edge"/>
          <c:yMode val="edge"/>
          <c:x val="0.42061726289422163"/>
          <c:y val="0.405590355651424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rgbClr val="6E6E7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835410138201925"/>
          <c:y val="6.0473598750529739E-2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KILDARE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80F-475B-9044-9BABBC4C2765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80F-475B-9044-9BABBC4C2765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80F-475B-9044-9BABBC4C2765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80F-475B-9044-9BABBC4C2765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80F-475B-9044-9BABBC4C2765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80F-475B-9044-9BABBC4C2765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80F-475B-9044-9BABBC4C2765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80F-475B-9044-9BABBC4C2765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80F-475B-9044-9BABBC4C2765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80F-475B-9044-9BABBC4C2765}"/>
              </c:ext>
            </c:extLst>
          </c:dPt>
          <c:dLbls>
            <c:dLbl>
              <c:idx val="0"/>
              <c:layout>
                <c:manualLayout>
                  <c:x val="0.1724235952186394"/>
                  <c:y val="-0.145334263356365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80F-475B-9044-9BABBC4C2765}"/>
                </c:ext>
              </c:extLst>
            </c:dLbl>
            <c:dLbl>
              <c:idx val="1"/>
              <c:layout>
                <c:manualLayout>
                  <c:x val="0.1454824084657268"/>
                  <c:y val="-0.131492904941473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80F-475B-9044-9BABBC4C2765}"/>
                </c:ext>
              </c:extLst>
            </c:dLbl>
            <c:dLbl>
              <c:idx val="2"/>
              <c:layout>
                <c:manualLayout>
                  <c:x val="0.13470593376456194"/>
                  <c:y val="0.124572225734027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80F-475B-9044-9BABBC4C2765}"/>
                </c:ext>
              </c:extLst>
            </c:dLbl>
            <c:dLbl>
              <c:idx val="3"/>
              <c:layout>
                <c:manualLayout>
                  <c:x val="0.19936478197155172"/>
                  <c:y val="0.110730867319135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80F-475B-9044-9BABBC4C2765}"/>
                </c:ext>
              </c:extLst>
            </c:dLbl>
            <c:dLbl>
              <c:idx val="4"/>
              <c:layout>
                <c:manualLayout>
                  <c:x val="-1.6164712051747444E-2"/>
                  <c:y val="0.145334263356365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80F-475B-9044-9BABBC4C2765}"/>
                </c:ext>
              </c:extLst>
            </c:dLbl>
            <c:dLbl>
              <c:idx val="5"/>
              <c:layout>
                <c:manualLayout>
                  <c:x val="-0.15625888316689196"/>
                  <c:y val="0.110730867319135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80F-475B-9044-9BABBC4C2765}"/>
                </c:ext>
              </c:extLst>
            </c:dLbl>
            <c:dLbl>
              <c:idx val="6"/>
              <c:layout>
                <c:manualLayout>
                  <c:x val="-0.1993647819715518"/>
                  <c:y val="6.9206792074459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80F-475B-9044-9BABBC4C2765}"/>
                </c:ext>
              </c:extLst>
            </c:dLbl>
            <c:dLbl>
              <c:idx val="7"/>
              <c:layout>
                <c:manualLayout>
                  <c:x val="-0.20475301932213427"/>
                  <c:y val="-2.0762037622338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80F-475B-9044-9BABBC4C2765}"/>
                </c:ext>
              </c:extLst>
            </c:dLbl>
            <c:dLbl>
              <c:idx val="8"/>
              <c:layout>
                <c:manualLayout>
                  <c:x val="-0.1993647819715518"/>
                  <c:y val="-0.124571953266342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061087337811936"/>
                      <c:h val="8.43979554024892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880F-475B-9044-9BABBC4C2765}"/>
                </c:ext>
              </c:extLst>
            </c:dLbl>
            <c:dLbl>
              <c:idx val="9"/>
              <c:layout>
                <c:manualLayout>
                  <c:x val="-0.13470593376456208"/>
                  <c:y val="-0.140140484338557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80F-475B-9044-9BABBC4C2765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Sheet1!$A$2:$A$11</c:f>
              <c:strCache>
                <c:ptCount val="10"/>
                <c:pt idx="0">
                  <c:v>HOME LOCAL STATION</c:v>
                </c:pt>
                <c:pt idx="1">
                  <c:v>REGIONAL STATION</c:v>
                </c:pt>
                <c:pt idx="2">
                  <c:v>RTE RADIO 1</c:v>
                </c:pt>
                <c:pt idx="3">
                  <c:v>RTE 2FM</c:v>
                </c:pt>
                <c:pt idx="4">
                  <c:v>RTE LYRIC FM</c:v>
                </c:pt>
                <c:pt idx="5">
                  <c:v>NEWSTALK</c:v>
                </c:pt>
                <c:pt idx="6">
                  <c:v>TODAY FM</c:v>
                </c:pt>
                <c:pt idx="7">
                  <c:v>RADIO NOVA 100FM</c:v>
                </c:pt>
                <c:pt idx="8">
                  <c:v>CLASSIC HITS RADIO</c:v>
                </c:pt>
                <c:pt idx="9">
                  <c:v>OTHER REGION/LOC/M-C/D-C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0.16800000000000001</c:v>
                </c:pt>
                <c:pt idx="1">
                  <c:v>0.03</c:v>
                </c:pt>
                <c:pt idx="2">
                  <c:v>0.255</c:v>
                </c:pt>
                <c:pt idx="3">
                  <c:v>8.8999999999999996E-2</c:v>
                </c:pt>
                <c:pt idx="4">
                  <c:v>2.3E-2</c:v>
                </c:pt>
                <c:pt idx="5">
                  <c:v>0.12</c:v>
                </c:pt>
                <c:pt idx="6">
                  <c:v>0.129</c:v>
                </c:pt>
                <c:pt idx="7">
                  <c:v>4.5999999999999999E-2</c:v>
                </c:pt>
                <c:pt idx="8">
                  <c:v>2.1999999999999999E-2</c:v>
                </c:pt>
                <c:pt idx="9">
                  <c:v>0.11700000000000001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880F-475B-9044-9BABBC4C27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9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DONEGAL</a:t>
            </a:r>
          </a:p>
          <a:p>
            <a:pPr>
              <a:defRPr>
                <a:solidFill>
                  <a:schemeClr val="bg1">
                    <a:lumMod val="50000"/>
                  </a:schemeClr>
                </a:solidFill>
              </a:defRPr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NORTH</a:t>
            </a:r>
          </a:p>
        </c:rich>
      </c:tx>
      <c:layout>
        <c:manualLayout>
          <c:xMode val="edge"/>
          <c:yMode val="edge"/>
          <c:x val="0.35667989417989415"/>
          <c:y val="0.49136822372866579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218938933027179"/>
          <c:y val="0.13033328247269871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DONEGAL NORTH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B08-429F-BD16-2C8E779305CD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B08-429F-BD16-2C8E779305CD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B08-429F-BD16-2C8E779305CD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B08-429F-BD16-2C8E779305CD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B08-429F-BD16-2C8E779305CD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B08-429F-BD16-2C8E779305CD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B08-429F-BD16-2C8E779305CD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B08-429F-BD16-2C8E779305CD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3B08-429F-BD16-2C8E779305CD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3B08-429F-BD16-2C8E779305CD}"/>
              </c:ext>
            </c:extLst>
          </c:dPt>
          <c:dLbls>
            <c:dLbl>
              <c:idx val="0"/>
              <c:layout>
                <c:manualLayout>
                  <c:x val="0.15873015873015861"/>
                  <c:y val="0.103810188111689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08-429F-BD16-2C8E779305CD}"/>
                </c:ext>
              </c:extLst>
            </c:dLbl>
            <c:dLbl>
              <c:idx val="1"/>
              <c:layout>
                <c:manualLayout>
                  <c:x val="-0.18518518518518517"/>
                  <c:y val="3.46033960372299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B08-429F-BD16-2C8E779305CD}"/>
                </c:ext>
              </c:extLst>
            </c:dLbl>
            <c:dLbl>
              <c:idx val="2"/>
              <c:layout>
                <c:manualLayout>
                  <c:x val="-0.16534391534391535"/>
                  <c:y val="2.7682716829783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B08-429F-BD16-2C8E779305CD}"/>
                </c:ext>
              </c:extLst>
            </c:dLbl>
            <c:dLbl>
              <c:idx val="3"/>
              <c:layout>
                <c:manualLayout>
                  <c:x val="-0.19422520101653959"/>
                  <c:y val="1.3841358414891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B08-429F-BD16-2C8E779305CD}"/>
                </c:ext>
              </c:extLst>
            </c:dLbl>
            <c:dLbl>
              <c:idx val="4"/>
              <c:layout>
                <c:manualLayout>
                  <c:x val="-0.24470899470899471"/>
                  <c:y val="-4.1524075244675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B08-429F-BD16-2C8E779305CD}"/>
                </c:ext>
              </c:extLst>
            </c:dLbl>
            <c:dLbl>
              <c:idx val="5"/>
              <c:layout>
                <c:manualLayout>
                  <c:x val="-0.25132275132275134"/>
                  <c:y val="-0.103810188111689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B08-429F-BD16-2C8E779305CD}"/>
                </c:ext>
              </c:extLst>
            </c:dLbl>
            <c:dLbl>
              <c:idx val="6"/>
              <c:layout>
                <c:manualLayout>
                  <c:x val="-0.19841269841269843"/>
                  <c:y val="-0.13841358414891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B08-429F-BD16-2C8E779305C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B08-429F-BD16-2C8E779305CD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B08-429F-BD16-2C8E779305CD}"/>
                </c:ext>
              </c:extLst>
            </c:dLbl>
            <c:dLbl>
              <c:idx val="9"/>
              <c:layout>
                <c:manualLayout>
                  <c:x val="0.12566137566137567"/>
                  <c:y val="-0.173016980186149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B08-429F-BD16-2C8E779305C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Sheet1!$A$2:$A$11</c:f>
              <c:numCache>
                <c:formatCode>General</c:formatCode>
                <c:ptCount val="10"/>
              </c:numCache>
            </c:num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0.61199999999999999</c:v>
                </c:pt>
                <c:pt idx="1">
                  <c:v>9.5000000000000001E-2</c:v>
                </c:pt>
                <c:pt idx="2">
                  <c:v>6.8000000000000005E-2</c:v>
                </c:pt>
                <c:pt idx="3">
                  <c:v>5.8000000000000003E-2</c:v>
                </c:pt>
                <c:pt idx="4">
                  <c:v>1.7000000000000001E-2</c:v>
                </c:pt>
                <c:pt idx="5">
                  <c:v>0.03</c:v>
                </c:pt>
                <c:pt idx="6">
                  <c:v>8.8999999999999996E-2</c:v>
                </c:pt>
                <c:pt idx="7">
                  <c:v>0</c:v>
                </c:pt>
                <c:pt idx="8">
                  <c:v>0</c:v>
                </c:pt>
                <c:pt idx="9">
                  <c:v>1.0999999999999999E-2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3B08-429F-BD16-2C8E779305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9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6E6E71"/>
                </a:solidFill>
                <a:latin typeface="+mn-lt"/>
                <a:ea typeface="+mn-ea"/>
                <a:cs typeface="+mn-cs"/>
              </a:defRPr>
            </a:pPr>
            <a:r>
              <a:rPr lang="en-US" sz="1000" dirty="0">
                <a:solidFill>
                  <a:srgbClr val="6E6E71"/>
                </a:solidFill>
              </a:rPr>
              <a:t>CLARE</a:t>
            </a:r>
          </a:p>
        </c:rich>
      </c:tx>
      <c:layout>
        <c:manualLayout>
          <c:xMode val="edge"/>
          <c:yMode val="edge"/>
          <c:x val="0.43139373759538663"/>
          <c:y val="0.398669812760206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6E6E7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835410138201925"/>
          <c:y val="6.0473598750529739E-2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CLARE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3CF-4D7F-9809-711FC5DA5C01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3CF-4D7F-9809-711FC5DA5C01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3CF-4D7F-9809-711FC5DA5C01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3CF-4D7F-9809-711FC5DA5C01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3CF-4D7F-9809-711FC5DA5C01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3CF-4D7F-9809-711FC5DA5C01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3CF-4D7F-9809-711FC5DA5C01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3CF-4D7F-9809-711FC5DA5C01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3CF-4D7F-9809-711FC5DA5C01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3CF-4D7F-9809-711FC5DA5C01}"/>
              </c:ext>
            </c:extLst>
          </c:dPt>
          <c:dLbls>
            <c:dLbl>
              <c:idx val="0"/>
              <c:layout>
                <c:manualLayout>
                  <c:x val="0.15625888316689196"/>
                  <c:y val="-0.152457113586328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CF-4D7F-9809-711FC5DA5C01}"/>
                </c:ext>
              </c:extLst>
            </c:dLbl>
            <c:dLbl>
              <c:idx val="1"/>
              <c:layout>
                <c:manualLayout>
                  <c:x val="0.11086701405948104"/>
                  <c:y val="0.152254942563811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3CF-4D7F-9809-711FC5DA5C01}"/>
                </c:ext>
              </c:extLst>
            </c:dLbl>
            <c:dLbl>
              <c:idx val="2"/>
              <c:layout>
                <c:manualLayout>
                  <c:x val="-6.4658848206989777E-2"/>
                  <c:y val="0.13841358414891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3CF-4D7F-9809-711FC5DA5C01}"/>
                </c:ext>
              </c:extLst>
            </c:dLbl>
            <c:dLbl>
              <c:idx val="3"/>
              <c:layout>
                <c:manualLayout>
                  <c:x val="-0.19397654462096933"/>
                  <c:y val="0.110730867319135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3CF-4D7F-9809-711FC5DA5C01}"/>
                </c:ext>
              </c:extLst>
            </c:dLbl>
            <c:dLbl>
              <c:idx val="4"/>
              <c:layout>
                <c:manualLayout>
                  <c:x val="-0.16703535786805693"/>
                  <c:y val="1.0381018811168995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rgbClr val="7F7F7F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061087337811936"/>
                      <c:h val="0.132842709854611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63CF-4D7F-9809-711FC5DA5C01}"/>
                </c:ext>
              </c:extLst>
            </c:dLbl>
            <c:dLbl>
              <c:idx val="5"/>
              <c:layout>
                <c:manualLayout>
                  <c:x val="-0.18858830727038683"/>
                  <c:y val="-3.46033960372299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3CF-4D7F-9809-711FC5DA5C01}"/>
                </c:ext>
              </c:extLst>
            </c:dLbl>
            <c:dLbl>
              <c:idx val="6"/>
              <c:layout>
                <c:manualLayout>
                  <c:x val="-0.14548240846572699"/>
                  <c:y val="-2.07620376223380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3CF-4D7F-9809-711FC5DA5C01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3CF-4D7F-9809-711FC5DA5C01}"/>
                </c:ext>
              </c:extLst>
            </c:dLbl>
            <c:dLbl>
              <c:idx val="8"/>
              <c:layout>
                <c:manualLayout>
                  <c:x val="-9.6988272310484708E-2"/>
                  <c:y val="-0.145334263356365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3CF-4D7F-9809-711FC5DA5C01}"/>
                </c:ext>
              </c:extLst>
            </c:dLbl>
            <c:dLbl>
              <c:idx val="9"/>
              <c:layout>
                <c:manualLayout>
                  <c:x val="1.6164712051747444E-2"/>
                  <c:y val="-0.131492904941473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3CF-4D7F-9809-711FC5DA5C01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Sheet1!$A$2:$A$11</c:f>
              <c:numCache>
                <c:formatCode>General</c:formatCode>
                <c:ptCount val="10"/>
              </c:numCache>
            </c:num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0.33300000000000002</c:v>
                </c:pt>
                <c:pt idx="1">
                  <c:v>0.128</c:v>
                </c:pt>
                <c:pt idx="2">
                  <c:v>0.20399999999999999</c:v>
                </c:pt>
                <c:pt idx="3">
                  <c:v>2.1999999999999999E-2</c:v>
                </c:pt>
                <c:pt idx="4">
                  <c:v>1.2999999999999999E-2</c:v>
                </c:pt>
                <c:pt idx="5">
                  <c:v>0.10199999999999999</c:v>
                </c:pt>
                <c:pt idx="6">
                  <c:v>0.109</c:v>
                </c:pt>
                <c:pt idx="7">
                  <c:v>0</c:v>
                </c:pt>
                <c:pt idx="8">
                  <c:v>5.8999999999999997E-2</c:v>
                </c:pt>
                <c:pt idx="9">
                  <c:v>2.5999999999999999E-2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63CF-4D7F-9809-711FC5DA5C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9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2277298210511216"/>
          <c:y val="0.40139939403186781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835410138201925"/>
          <c:y val="6.0473598750529739E-2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GALWAY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373-4902-9DD3-F1374DCA6ED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373-4902-9DD3-F1374DCA6EDA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373-4902-9DD3-F1374DCA6EDA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373-4902-9DD3-F1374DCA6EDA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373-4902-9DD3-F1374DCA6EDA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373-4902-9DD3-F1374DCA6EDA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373-4902-9DD3-F1374DCA6EDA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373-4902-9DD3-F1374DCA6EDA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1373-4902-9DD3-F1374DCA6EDA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1373-4902-9DD3-F1374DCA6EDA}"/>
              </c:ext>
            </c:extLst>
          </c:dPt>
          <c:dLbls>
            <c:dLbl>
              <c:idx val="0"/>
              <c:layout>
                <c:manualLayout>
                  <c:x val="0.17942618242110889"/>
                  <c:y val="-0.117651546526581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73-4902-9DD3-F1374DCA6EDA}"/>
                </c:ext>
              </c:extLst>
            </c:dLbl>
            <c:dLbl>
              <c:idx val="1"/>
              <c:layout>
                <c:manualLayout>
                  <c:x val="0.12656078568137444"/>
                  <c:y val="1.3841358414891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373-4902-9DD3-F1374DCA6EDA}"/>
                </c:ext>
              </c:extLst>
            </c:dLbl>
            <c:dLbl>
              <c:idx val="2"/>
              <c:layout>
                <c:manualLayout>
                  <c:x val="5.3882373505824713E-2"/>
                  <c:y val="0.13841358414891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373-4902-9DD3-F1374DCA6EDA}"/>
                </c:ext>
              </c:extLst>
            </c:dLbl>
            <c:dLbl>
              <c:idx val="3"/>
              <c:layout>
                <c:manualLayout>
                  <c:x val="-8.0823560258737215E-2"/>
                  <c:y val="0.159175621771257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373-4902-9DD3-F1374DCA6EDA}"/>
                </c:ext>
              </c:extLst>
            </c:dLbl>
            <c:dLbl>
              <c:idx val="4"/>
              <c:layout>
                <c:manualLayout>
                  <c:x val="-0.1670353578680569"/>
                  <c:y val="0.110730867319135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373-4902-9DD3-F1374DCA6EDA}"/>
                </c:ext>
              </c:extLst>
            </c:dLbl>
            <c:dLbl>
              <c:idx val="5"/>
              <c:layout>
                <c:manualLayout>
                  <c:x val="-0.11854122171281459"/>
                  <c:y val="6.92067920744599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373-4902-9DD3-F1374DCA6EDA}"/>
                </c:ext>
              </c:extLst>
            </c:dLbl>
            <c:dLbl>
              <c:idx val="6"/>
              <c:layout>
                <c:manualLayout>
                  <c:x val="-0.17781183256922187"/>
                  <c:y val="2.07620376223379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373-4902-9DD3-F1374DCA6EDA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373-4902-9DD3-F1374DCA6EDA}"/>
                </c:ext>
              </c:extLst>
            </c:dLbl>
            <c:dLbl>
              <c:idx val="8"/>
              <c:layout>
                <c:manualLayout>
                  <c:x val="-0.12392945906339707"/>
                  <c:y val="-0.103810188111689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373-4902-9DD3-F1374DCA6EDA}"/>
                </c:ext>
              </c:extLst>
            </c:dLbl>
            <c:dLbl>
              <c:idx val="9"/>
              <c:layout>
                <c:manualLayout>
                  <c:x val="-9.1600034959902224E-2"/>
                  <c:y val="-0.14215838001613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373-4902-9DD3-F1374DCA6EDA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Sheet1!$A$2:$A$11</c:f>
              <c:numCache>
                <c:formatCode>General</c:formatCode>
                <c:ptCount val="10"/>
              </c:numCache>
            </c:num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0.23300000000000001</c:v>
                </c:pt>
                <c:pt idx="1">
                  <c:v>0.08</c:v>
                </c:pt>
                <c:pt idx="2">
                  <c:v>0.19400000000000001</c:v>
                </c:pt>
                <c:pt idx="3">
                  <c:v>4.8000000000000001E-2</c:v>
                </c:pt>
                <c:pt idx="4">
                  <c:v>3.1E-2</c:v>
                </c:pt>
                <c:pt idx="5">
                  <c:v>6.8000000000000005E-2</c:v>
                </c:pt>
                <c:pt idx="6">
                  <c:v>0.193</c:v>
                </c:pt>
                <c:pt idx="7">
                  <c:v>0</c:v>
                </c:pt>
                <c:pt idx="8">
                  <c:v>0.05</c:v>
                </c:pt>
                <c:pt idx="9">
                  <c:v>7.6999999999999999E-2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1373-4902-9DD3-F1374DCA6E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9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6E6E71"/>
                </a:solidFill>
                <a:latin typeface="+mn-lt"/>
                <a:ea typeface="+mn-ea"/>
                <a:cs typeface="+mn-cs"/>
              </a:defRPr>
            </a:pPr>
            <a:r>
              <a:rPr lang="en-US" sz="900" dirty="0">
                <a:solidFill>
                  <a:srgbClr val="6E6E71"/>
                </a:solidFill>
              </a:rPr>
              <a:t>WATERFORD</a:t>
            </a:r>
          </a:p>
        </c:rich>
      </c:tx>
      <c:layout>
        <c:manualLayout>
          <c:xMode val="edge"/>
          <c:yMode val="edge"/>
          <c:x val="0.38289960144014429"/>
          <c:y val="0.474797284042112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rgbClr val="6E6E7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835410138201925"/>
          <c:y val="0.11649192405780673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WATERFORD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EC0-48A2-8B70-411FC5337F7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EC0-48A2-8B70-411FC5337F77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EC0-48A2-8B70-411FC5337F77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EC0-48A2-8B70-411FC5337F77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EC0-48A2-8B70-411FC5337F77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EC0-48A2-8B70-411FC5337F77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0EC0-48A2-8B70-411FC5337F77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0EC0-48A2-8B70-411FC5337F77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0EC0-48A2-8B70-411FC5337F77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0EC0-48A2-8B70-411FC5337F77}"/>
              </c:ext>
            </c:extLst>
          </c:dPt>
          <c:dLbls>
            <c:dLbl>
              <c:idx val="0"/>
              <c:layout>
                <c:manualLayout>
                  <c:x val="0.10776474701164962"/>
                  <c:y val="-0.17301698018614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EC0-48A2-8B70-411FC5337F77}"/>
                </c:ext>
              </c:extLst>
            </c:dLbl>
            <c:dLbl>
              <c:idx val="1"/>
              <c:layout>
                <c:manualLayout>
                  <c:x val="0.12931769641397944"/>
                  <c:y val="0.124572225734027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EC0-48A2-8B70-411FC5337F77}"/>
                </c:ext>
              </c:extLst>
            </c:dLbl>
            <c:dLbl>
              <c:idx val="2"/>
              <c:layout>
                <c:manualLayout>
                  <c:x val="-0.13470593376456202"/>
                  <c:y val="0.152254942563811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EC0-48A2-8B70-411FC5337F77}"/>
                </c:ext>
              </c:extLst>
            </c:dLbl>
            <c:dLbl>
              <c:idx val="3"/>
              <c:layout>
                <c:manualLayout>
                  <c:x val="-0.13470593376456202"/>
                  <c:y val="3.46033960372299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EC0-48A2-8B70-411FC5337F77}"/>
                </c:ext>
              </c:extLst>
            </c:dLbl>
            <c:dLbl>
              <c:idx val="4"/>
              <c:layout>
                <c:manualLayout>
                  <c:x val="-0.15625888316689196"/>
                  <c:y val="-7.61274712819060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EC0-48A2-8B70-411FC5337F77}"/>
                </c:ext>
              </c:extLst>
            </c:dLbl>
            <c:dLbl>
              <c:idx val="5"/>
              <c:layout>
                <c:manualLayout>
                  <c:x val="-0.15087064581630946"/>
                  <c:y val="-0.145334263356365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EC0-48A2-8B70-411FC5337F77}"/>
                </c:ext>
              </c:extLst>
            </c:dLbl>
            <c:dLbl>
              <c:idx val="6"/>
              <c:layout>
                <c:manualLayout>
                  <c:x val="-0.14009417111514452"/>
                  <c:y val="-0.124572225734027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EC0-48A2-8B70-411FC5337F7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EC0-48A2-8B70-411FC5337F77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EC0-48A2-8B70-411FC5337F77}"/>
                </c:ext>
              </c:extLst>
            </c:dLbl>
            <c:dLbl>
              <c:idx val="9"/>
              <c:layout>
                <c:manualLayout>
                  <c:x val="0.11854122171281459"/>
                  <c:y val="-0.186858338601041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0EC0-48A2-8B70-411FC5337F7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Sheet1!$A$2:$A$11</c:f>
              <c:numCache>
                <c:formatCode>General</c:formatCode>
                <c:ptCount val="10"/>
              </c:numCache>
            </c:num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0.36299999999999999</c:v>
                </c:pt>
                <c:pt idx="1">
                  <c:v>0.14000000000000001</c:v>
                </c:pt>
                <c:pt idx="2">
                  <c:v>0.17599999999999999</c:v>
                </c:pt>
                <c:pt idx="3">
                  <c:v>0.09</c:v>
                </c:pt>
                <c:pt idx="4">
                  <c:v>2.4E-2</c:v>
                </c:pt>
                <c:pt idx="5">
                  <c:v>4.8000000000000001E-2</c:v>
                </c:pt>
                <c:pt idx="6">
                  <c:v>0.13700000000000001</c:v>
                </c:pt>
                <c:pt idx="7">
                  <c:v>0</c:v>
                </c:pt>
                <c:pt idx="8">
                  <c:v>0</c:v>
                </c:pt>
                <c:pt idx="9">
                  <c:v>1.4999999999999999E-2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EC0-48A2-8B70-411FC5337F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9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MAYO</a:t>
            </a:r>
          </a:p>
        </c:rich>
      </c:tx>
      <c:layout>
        <c:manualLayout>
          <c:xMode val="edge"/>
          <c:yMode val="edge"/>
          <c:x val="0.43474982293879938"/>
          <c:y val="0.498288902936111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218938933027179"/>
          <c:y val="0.13033328247269871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MAYO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4DA-438A-9F78-774D0A62C7CC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4DA-438A-9F78-774D0A62C7CC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4DA-438A-9F78-774D0A62C7CC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4DA-438A-9F78-774D0A62C7CC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4DA-438A-9F78-774D0A62C7CC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4DA-438A-9F78-774D0A62C7CC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B4DA-438A-9F78-774D0A62C7CC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B4DA-438A-9F78-774D0A62C7CC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B4DA-438A-9F78-774D0A62C7CC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B4DA-438A-9F78-774D0A62C7CC}"/>
              </c:ext>
            </c:extLst>
          </c:dPt>
          <c:dLbls>
            <c:dLbl>
              <c:idx val="0"/>
              <c:layout>
                <c:manualLayout>
                  <c:x val="7.9365079365079361E-2"/>
                  <c:y val="0.228382413845717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4DA-438A-9F78-774D0A62C7CC}"/>
                </c:ext>
              </c:extLst>
            </c:dLbl>
            <c:dLbl>
              <c:idx val="1"/>
              <c:layout>
                <c:manualLayout>
                  <c:x val="-0.1388888888888889"/>
                  <c:y val="0.166096300978704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4DA-438A-9F78-774D0A62C7CC}"/>
                </c:ext>
              </c:extLst>
            </c:dLbl>
            <c:dLbl>
              <c:idx val="2"/>
              <c:layout>
                <c:manualLayout>
                  <c:x val="-0.1984126984126984"/>
                  <c:y val="0.131492904941473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4DA-438A-9F78-774D0A62C7CC}"/>
                </c:ext>
              </c:extLst>
            </c:dLbl>
            <c:dLbl>
              <c:idx val="3"/>
              <c:layout>
                <c:manualLayout>
                  <c:x val="-0.21825396825396828"/>
                  <c:y val="7.6127471281905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4DA-438A-9F78-774D0A62C7CC}"/>
                </c:ext>
              </c:extLst>
            </c:dLbl>
            <c:dLbl>
              <c:idx val="4"/>
              <c:layout>
                <c:manualLayout>
                  <c:x val="-0.22381473149189685"/>
                  <c:y val="3.46033960372299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4DA-438A-9F78-774D0A62C7CC}"/>
                </c:ext>
              </c:extLst>
            </c:dLbl>
            <c:dLbl>
              <c:idx val="5"/>
              <c:layout>
                <c:manualLayout>
                  <c:x val="-0.24044129900429112"/>
                  <c:y val="-0.145334263356365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4DA-438A-9F78-774D0A62C7CC}"/>
                </c:ext>
              </c:extLst>
            </c:dLbl>
            <c:dLbl>
              <c:idx val="6"/>
              <c:layout>
                <c:manualLayout>
                  <c:x val="-0.15873015873015872"/>
                  <c:y val="-0.193779017808487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4DA-438A-9F78-774D0A62C7CC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4DA-438A-9F78-774D0A62C7CC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4DA-438A-9F78-774D0A62C7CC}"/>
                </c:ext>
              </c:extLst>
            </c:dLbl>
            <c:dLbl>
              <c:idx val="9"/>
              <c:layout>
                <c:manualLayout>
                  <c:x val="0.15211640211640212"/>
                  <c:y val="-0.103810188111689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4DA-438A-9F78-774D0A62C7C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Sheet1!$A$2:$A$11</c:f>
              <c:numCache>
                <c:formatCode>General</c:formatCode>
                <c:ptCount val="10"/>
              </c:numCache>
            </c:num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0.55000000000000004</c:v>
                </c:pt>
                <c:pt idx="1">
                  <c:v>8.6999999999999994E-2</c:v>
                </c:pt>
                <c:pt idx="2">
                  <c:v>0.123</c:v>
                </c:pt>
                <c:pt idx="3">
                  <c:v>5.1999999999999998E-2</c:v>
                </c:pt>
                <c:pt idx="4">
                  <c:v>1.0999999999999999E-2</c:v>
                </c:pt>
                <c:pt idx="5">
                  <c:v>4.5999999999999999E-2</c:v>
                </c:pt>
                <c:pt idx="6">
                  <c:v>9.9000000000000005E-2</c:v>
                </c:pt>
                <c:pt idx="7">
                  <c:v>0</c:v>
                </c:pt>
                <c:pt idx="8">
                  <c:v>0</c:v>
                </c:pt>
                <c:pt idx="9">
                  <c:v>2.9000000000000001E-2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B4DA-438A-9F78-774D0A62C7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9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L'FORD/</a:t>
            </a:r>
          </a:p>
          <a:p>
            <a:pPr>
              <a:defRPr sz="800">
                <a:solidFill>
                  <a:schemeClr val="bg1">
                    <a:lumMod val="50000"/>
                  </a:schemeClr>
                </a:solidFill>
              </a:defRPr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ROS/</a:t>
            </a:r>
          </a:p>
          <a:p>
            <a:pPr>
              <a:defRPr sz="800">
                <a:solidFill>
                  <a:schemeClr val="bg1">
                    <a:lumMod val="50000"/>
                  </a:schemeClr>
                </a:solidFill>
              </a:defRPr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S LEITRIM</a:t>
            </a:r>
          </a:p>
        </c:rich>
      </c:tx>
      <c:layout>
        <c:manualLayout>
          <c:xMode val="edge"/>
          <c:yMode val="edge"/>
          <c:x val="0.38442434279048454"/>
          <c:y val="0.4567648276914357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218951797691954"/>
          <c:y val="0.22977363384702579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L'FORD/ROS/S LEITRIM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F7A-4BCC-900F-1BC9E279DEE1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F7A-4BCC-900F-1BC9E279DEE1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F7A-4BCC-900F-1BC9E279DEE1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F7A-4BCC-900F-1BC9E279DEE1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F7A-4BCC-900F-1BC9E279DEE1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F7A-4BCC-900F-1BC9E279DEE1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F7A-4BCC-900F-1BC9E279DEE1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F7A-4BCC-900F-1BC9E279DEE1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F7A-4BCC-900F-1BC9E279DEE1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F7A-4BCC-900F-1BC9E279DEE1}"/>
              </c:ext>
            </c:extLst>
          </c:dPt>
          <c:dLbls>
            <c:dLbl>
              <c:idx val="0"/>
              <c:layout>
                <c:manualLayout>
                  <c:x val="9.9206349206349201E-2"/>
                  <c:y val="-0.131492904941473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F7A-4BCC-900F-1BC9E279DEE1}"/>
                </c:ext>
              </c:extLst>
            </c:dLbl>
            <c:dLbl>
              <c:idx val="1"/>
              <c:layout>
                <c:manualLayout>
                  <c:x val="0.13227513227513216"/>
                  <c:y val="0.152254942563811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F7A-4BCC-900F-1BC9E279DEE1}"/>
                </c:ext>
              </c:extLst>
            </c:dLbl>
            <c:dLbl>
              <c:idx val="2"/>
              <c:layout>
                <c:manualLayout>
                  <c:x val="-7.2751322751322747E-2"/>
                  <c:y val="0.13841358414891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F7A-4BCC-900F-1BC9E279DEE1}"/>
                </c:ext>
              </c:extLst>
            </c:dLbl>
            <c:dLbl>
              <c:idx val="3"/>
              <c:layout>
                <c:manualLayout>
                  <c:x val="-0.13227513227513232"/>
                  <c:y val="0.1522549425638118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F7A-4BCC-900F-1BC9E279DEE1}"/>
                </c:ext>
              </c:extLst>
            </c:dLbl>
            <c:dLbl>
              <c:idx val="4"/>
              <c:layout>
                <c:manualLayout>
                  <c:x val="-0.17857142857142858"/>
                  <c:y val="0.110730867319135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F7A-4BCC-900F-1BC9E279DEE1}"/>
                </c:ext>
              </c:extLst>
            </c:dLbl>
            <c:dLbl>
              <c:idx val="5"/>
              <c:layout>
                <c:manualLayout>
                  <c:x val="-0.15211640211640212"/>
                  <c:y val="-6.343882655085054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F7A-4BCC-900F-1BC9E279DEE1}"/>
                </c:ext>
              </c:extLst>
            </c:dLbl>
            <c:dLbl>
              <c:idx val="6"/>
              <c:layout>
                <c:manualLayout>
                  <c:x val="-0.20502645502645503"/>
                  <c:y val="-6.92067920744599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F7A-4BCC-900F-1BC9E279DEE1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F7A-4BCC-900F-1BC9E279DEE1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F7A-4BCC-900F-1BC9E279DEE1}"/>
                </c:ext>
              </c:extLst>
            </c:dLbl>
            <c:dLbl>
              <c:idx val="9"/>
              <c:layout>
                <c:manualLayout>
                  <c:x val="0.11243386243386237"/>
                  <c:y val="-0.15917562177125794"/>
                </c:manualLayout>
              </c:layout>
              <c:tx>
                <c:rich>
                  <a:bodyPr/>
                  <a:lstStyle/>
                  <a:p>
                    <a:fld id="{90D2F9D5-8B09-4C6C-8BCB-46A7333CA30B}" type="VALUE">
                      <a:rPr lang="en-US">
                        <a:solidFill>
                          <a:srgbClr val="7F7F7F"/>
                        </a:solidFill>
                      </a:rPr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8F7A-4BCC-900F-1BC9E279DEE1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Sheet1!$A$2:$A$11</c:f>
              <c:numCache>
                <c:formatCode>General</c:formatCode>
                <c:ptCount val="10"/>
              </c:numCache>
            </c:num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0.36799999999999999</c:v>
                </c:pt>
                <c:pt idx="1">
                  <c:v>0.12</c:v>
                </c:pt>
                <c:pt idx="2">
                  <c:v>0.17799999999999999</c:v>
                </c:pt>
                <c:pt idx="3">
                  <c:v>3.1E-2</c:v>
                </c:pt>
                <c:pt idx="4">
                  <c:v>0.02</c:v>
                </c:pt>
                <c:pt idx="5">
                  <c:v>7.0000000000000007E-2</c:v>
                </c:pt>
                <c:pt idx="6">
                  <c:v>0.127</c:v>
                </c:pt>
                <c:pt idx="7">
                  <c:v>0</c:v>
                </c:pt>
                <c:pt idx="8">
                  <c:v>0</c:v>
                </c:pt>
                <c:pt idx="9">
                  <c:v>8.4000000000000005E-2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8F7A-4BCC-900F-1BC9E279DE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9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CAVAN/</a:t>
            </a:r>
          </a:p>
          <a:p>
            <a:pPr>
              <a:defRPr>
                <a:solidFill>
                  <a:schemeClr val="bg1">
                    <a:lumMod val="50000"/>
                  </a:schemeClr>
                </a:solidFill>
              </a:defRPr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MON.</a:t>
            </a:r>
          </a:p>
        </c:rich>
      </c:tx>
      <c:layout>
        <c:manualLayout>
          <c:xMode val="edge"/>
          <c:yMode val="edge"/>
          <c:x val="0.38624338624338622"/>
          <c:y val="0.449844148483989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1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218938933027179"/>
          <c:y val="0.13033328247269871"/>
          <c:w val="0.59502559624876861"/>
          <c:h val="0.8347660100281416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CAVAN /MON.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1AE-4DF9-AB54-CE21216FB99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1AE-4DF9-AB54-CE21216FB996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1AE-4DF9-AB54-CE21216FB996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1AE-4DF9-AB54-CE21216FB996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1AE-4DF9-AB54-CE21216FB996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1AE-4DF9-AB54-CE21216FB996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1AE-4DF9-AB54-CE21216FB996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1AE-4DF9-AB54-CE21216FB996}"/>
              </c:ext>
            </c:extLst>
          </c:dPt>
          <c:dPt>
            <c:idx val="8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1AE-4DF9-AB54-CE21216FB996}"/>
              </c:ext>
            </c:extLst>
          </c:dPt>
          <c:dPt>
            <c:idx val="9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1AE-4DF9-AB54-CE21216FB996}"/>
              </c:ext>
            </c:extLst>
          </c:dPt>
          <c:dLbls>
            <c:dLbl>
              <c:idx val="0"/>
              <c:layout>
                <c:manualLayout>
                  <c:x val="0.10582010582010581"/>
                  <c:y val="0.20069969701593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1AE-4DF9-AB54-CE21216FB996}"/>
                </c:ext>
              </c:extLst>
            </c:dLbl>
            <c:dLbl>
              <c:idx val="1"/>
              <c:layout>
                <c:manualLayout>
                  <c:x val="-0.19981017997750283"/>
                  <c:y val="0.179937931861281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974867724867722"/>
                      <c:h val="8.43979554024892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51AE-4DF9-AB54-CE21216FB996}"/>
                </c:ext>
              </c:extLst>
            </c:dLbl>
            <c:dLbl>
              <c:idx val="2"/>
              <c:layout>
                <c:manualLayout>
                  <c:x val="-0.17195767195767195"/>
                  <c:y val="6.92067920744599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1AE-4DF9-AB54-CE21216FB996}"/>
                </c:ext>
              </c:extLst>
            </c:dLbl>
            <c:dLbl>
              <c:idx val="3"/>
              <c:layout>
                <c:manualLayout>
                  <c:x val="-0.17195767195767195"/>
                  <c:y val="4.15240752446759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1AE-4DF9-AB54-CE21216FB996}"/>
                </c:ext>
              </c:extLst>
            </c:dLbl>
            <c:dLbl>
              <c:idx val="4"/>
              <c:layout>
                <c:manualLayout>
                  <c:x val="-0.17857142857142858"/>
                  <c:y val="3.46033960372299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1AE-4DF9-AB54-CE21216FB996}"/>
                </c:ext>
              </c:extLst>
            </c:dLbl>
            <c:dLbl>
              <c:idx val="5"/>
              <c:layout>
                <c:manualLayout>
                  <c:x val="-0.21164021164021163"/>
                  <c:y val="-5.53654336595679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1AE-4DF9-AB54-CE21216FB996}"/>
                </c:ext>
              </c:extLst>
            </c:dLbl>
            <c:dLbl>
              <c:idx val="6"/>
              <c:layout>
                <c:manualLayout>
                  <c:x val="-0.15873015873015875"/>
                  <c:y val="-0.138413584148919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1AE-4DF9-AB54-CE21216FB996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1AE-4DF9-AB54-CE21216FB996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1AE-4DF9-AB54-CE21216FB996}"/>
                </c:ext>
              </c:extLst>
            </c:dLbl>
            <c:dLbl>
              <c:idx val="9"/>
              <c:layout>
                <c:manualLayout>
                  <c:x val="4.6296296296296238E-2"/>
                  <c:y val="-0.193779017808487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1AE-4DF9-AB54-CE21216FB996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7F7F7F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rgbClr val="D9D9D9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Sheet1!$A$2:$A$11</c:f>
              <c:numCache>
                <c:formatCode>General</c:formatCode>
                <c:ptCount val="10"/>
              </c:numCache>
            </c:num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0.56599999999999995</c:v>
                </c:pt>
                <c:pt idx="1">
                  <c:v>7.6999999999999999E-2</c:v>
                </c:pt>
                <c:pt idx="2">
                  <c:v>0.11899999999999999</c:v>
                </c:pt>
                <c:pt idx="3">
                  <c:v>7.4999999999999997E-2</c:v>
                </c:pt>
                <c:pt idx="4">
                  <c:v>5.0000000000000001E-3</c:v>
                </c:pt>
                <c:pt idx="5">
                  <c:v>3.3000000000000002E-2</c:v>
                </c:pt>
                <c:pt idx="6">
                  <c:v>7.4999999999999997E-2</c:v>
                </c:pt>
                <c:pt idx="7">
                  <c:v>0</c:v>
                </c:pt>
                <c:pt idx="8">
                  <c:v>0</c:v>
                </c:pt>
                <c:pt idx="9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51AE-4DF9-AB54-CE21216FB9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1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1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1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856ACF-B0A5-4C3E-AA8F-186775649BD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76A5A9C8-23A0-4921-9103-1E0A93CC3A93}">
      <dgm:prSet phldrT="[Text]" custT="1"/>
      <dgm:spPr/>
      <dgm:t>
        <a:bodyPr/>
        <a:lstStyle/>
        <a:p>
          <a:pPr>
            <a:lnSpc>
              <a:spcPct val="100000"/>
            </a:lnSpc>
            <a:tabLst>
              <a:tab pos="3657600" algn="r"/>
            </a:tabLst>
          </a:pPr>
          <a:r>
            <a:rPr lang="en-IE" sz="1400" b="1" dirty="0"/>
            <a:t>The following charts outline Weekly Reach and 7am-7pm (PT) share for January to December 2023 (2023-4), across key demographics. </a:t>
          </a:r>
        </a:p>
      </dgm:t>
    </dgm:pt>
    <dgm:pt modelId="{289F6B96-4B63-4C9C-A862-95BD2851A373}" type="parTrans" cxnId="{789236C4-AB2B-4D2B-9B1C-9D9F6BE66D84}">
      <dgm:prSet/>
      <dgm:spPr/>
      <dgm:t>
        <a:bodyPr/>
        <a:lstStyle/>
        <a:p>
          <a:pPr>
            <a:lnSpc>
              <a:spcPct val="100000"/>
            </a:lnSpc>
          </a:pPr>
          <a:endParaRPr lang="en-IE" sz="1400" b="1"/>
        </a:p>
      </dgm:t>
    </dgm:pt>
    <dgm:pt modelId="{6F6B0921-FC3A-4287-B6B3-3721256D26B1}" type="sibTrans" cxnId="{789236C4-AB2B-4D2B-9B1C-9D9F6BE66D84}">
      <dgm:prSet/>
      <dgm:spPr/>
      <dgm:t>
        <a:bodyPr/>
        <a:lstStyle/>
        <a:p>
          <a:pPr>
            <a:lnSpc>
              <a:spcPct val="100000"/>
            </a:lnSpc>
          </a:pPr>
          <a:endParaRPr lang="en-IE" sz="1400" b="1"/>
        </a:p>
      </dgm:t>
    </dgm:pt>
    <dgm:pt modelId="{B6ECB4C2-1625-4164-9D41-D789FEE99D87}">
      <dgm:prSet phldrT="[Text]" custT="1"/>
      <dgm:spPr/>
      <dgm:t>
        <a:bodyPr/>
        <a:lstStyle/>
        <a:p>
          <a:pPr>
            <a:lnSpc>
              <a:spcPct val="100000"/>
            </a:lnSpc>
            <a:tabLst>
              <a:tab pos="3657600" algn="r"/>
            </a:tabLst>
          </a:pPr>
          <a:r>
            <a:rPr lang="en-IE" sz="1400" b="1" u="none" dirty="0"/>
            <a:t>Definitions:</a:t>
          </a:r>
        </a:p>
        <a:p>
          <a:pPr>
            <a:lnSpc>
              <a:spcPct val="100000"/>
            </a:lnSpc>
            <a:tabLst>
              <a:tab pos="3657600" algn="r"/>
            </a:tabLst>
          </a:pPr>
          <a:r>
            <a:rPr lang="en-IE" sz="1400" b="1" u="sng" dirty="0"/>
            <a:t>HKWK</a:t>
          </a:r>
          <a:r>
            <a:rPr lang="en-IE" sz="1400" b="0" dirty="0"/>
            <a:t> </a:t>
          </a:r>
          <a:r>
            <a:rPr lang="en-IE" sz="1400" b="0" i="1" dirty="0"/>
            <a:t>label is updated to read </a:t>
          </a:r>
          <a:r>
            <a:rPr lang="en-IE" sz="1400" b="1" i="1" dirty="0"/>
            <a:t>SHWK</a:t>
          </a:r>
          <a:r>
            <a:rPr lang="en-IE" sz="1400" b="0" i="1" dirty="0"/>
            <a:t> (shopper + dependent children (any age).  This is a </a:t>
          </a:r>
          <a:r>
            <a:rPr lang="en-IE" sz="1400" b="1" i="1" dirty="0"/>
            <a:t>label change only </a:t>
          </a:r>
          <a:r>
            <a:rPr lang="en-IE" sz="1400" b="0" i="1" dirty="0"/>
            <a:t>as housekeeper was always defined as main shopper. </a:t>
          </a:r>
        </a:p>
        <a:p>
          <a:pPr>
            <a:lnSpc>
              <a:spcPct val="100000"/>
            </a:lnSpc>
            <a:tabLst>
              <a:tab pos="3657600" algn="r"/>
            </a:tabLst>
          </a:pPr>
          <a:r>
            <a:rPr lang="en-IE" sz="1400" b="1" u="sng" dirty="0"/>
            <a:t>Universe estimates and sample size </a:t>
          </a:r>
          <a:r>
            <a:rPr lang="en-IE" sz="1400" b="0" i="1" dirty="0"/>
            <a:t>– refer to 2023-4 data.</a:t>
          </a:r>
        </a:p>
      </dgm:t>
    </dgm:pt>
    <dgm:pt modelId="{4523C811-712D-4589-A711-7958124BB378}" type="parTrans" cxnId="{16EE5159-61AA-4E78-8709-F648E5958F36}">
      <dgm:prSet/>
      <dgm:spPr/>
      <dgm:t>
        <a:bodyPr/>
        <a:lstStyle/>
        <a:p>
          <a:pPr>
            <a:lnSpc>
              <a:spcPct val="100000"/>
            </a:lnSpc>
          </a:pPr>
          <a:endParaRPr lang="en-US" sz="1400"/>
        </a:p>
      </dgm:t>
    </dgm:pt>
    <dgm:pt modelId="{54812AE3-F07A-4858-8ABE-0DEA2C39D01A}" type="sibTrans" cxnId="{16EE5159-61AA-4E78-8709-F648E5958F36}">
      <dgm:prSet/>
      <dgm:spPr/>
      <dgm:t>
        <a:bodyPr/>
        <a:lstStyle/>
        <a:p>
          <a:pPr>
            <a:lnSpc>
              <a:spcPct val="100000"/>
            </a:lnSpc>
          </a:pPr>
          <a:endParaRPr lang="en-US" sz="1400"/>
        </a:p>
      </dgm:t>
    </dgm:pt>
    <dgm:pt modelId="{E99FBAB9-BF43-40CF-9883-2F7A718F7CB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1" dirty="0"/>
            <a:t>See Appendix for Sales house composition</a:t>
          </a:r>
        </a:p>
      </dgm:t>
    </dgm:pt>
    <dgm:pt modelId="{2818080B-D42A-49FE-B8D9-124300D92A66}" type="parTrans" cxnId="{C5BFA6CB-F55D-43E6-BD8E-592D5863F913}">
      <dgm:prSet/>
      <dgm:spPr/>
      <dgm:t>
        <a:bodyPr/>
        <a:lstStyle/>
        <a:p>
          <a:pPr>
            <a:lnSpc>
              <a:spcPct val="100000"/>
            </a:lnSpc>
          </a:pPr>
          <a:endParaRPr lang="en-US" sz="1400"/>
        </a:p>
      </dgm:t>
    </dgm:pt>
    <dgm:pt modelId="{5B8B6596-57DB-4BE9-B518-B76F1F7A2D6F}" type="sibTrans" cxnId="{C5BFA6CB-F55D-43E6-BD8E-592D5863F913}">
      <dgm:prSet/>
      <dgm:spPr/>
      <dgm:t>
        <a:bodyPr/>
        <a:lstStyle/>
        <a:p>
          <a:pPr>
            <a:lnSpc>
              <a:spcPct val="100000"/>
            </a:lnSpc>
          </a:pPr>
          <a:endParaRPr lang="en-US" sz="1400"/>
        </a:p>
      </dgm:t>
    </dgm:pt>
    <dgm:pt modelId="{A2F1D0AB-4AF4-4C13-8DCC-3EEB6C8475FA}">
      <dgm:prSet phldrT="[Text]" custT="1"/>
      <dgm:spPr>
        <a:solidFill>
          <a:srgbClr val="2569A4"/>
        </a:solidFill>
      </dgm:spPr>
      <dgm:t>
        <a:bodyPr/>
        <a:lstStyle/>
        <a:p>
          <a:pPr>
            <a:lnSpc>
              <a:spcPct val="100000"/>
            </a:lnSpc>
            <a:tabLst>
              <a:tab pos="3657600" algn="r"/>
            </a:tabLst>
          </a:pPr>
          <a:r>
            <a:rPr lang="en-IE" sz="1400" b="1" dirty="0"/>
            <a:t>This report is based on the 12-month period January to December 2023. Reach data is compared, year on year, to the 2022-4 report.  </a:t>
          </a:r>
        </a:p>
      </dgm:t>
    </dgm:pt>
    <dgm:pt modelId="{E477515A-EFC6-4E2C-A84C-DEA45AD90D53}" type="parTrans" cxnId="{31077FA1-2D4F-430D-83FC-322C1E853B79}">
      <dgm:prSet/>
      <dgm:spPr/>
      <dgm:t>
        <a:bodyPr/>
        <a:lstStyle/>
        <a:p>
          <a:pPr>
            <a:lnSpc>
              <a:spcPct val="100000"/>
            </a:lnSpc>
          </a:pPr>
          <a:endParaRPr lang="en-IE"/>
        </a:p>
      </dgm:t>
    </dgm:pt>
    <dgm:pt modelId="{569DC839-D1B7-4B05-866E-2FFC66C48264}" type="sibTrans" cxnId="{31077FA1-2D4F-430D-83FC-322C1E853B79}">
      <dgm:prSet/>
      <dgm:spPr/>
      <dgm:t>
        <a:bodyPr/>
        <a:lstStyle/>
        <a:p>
          <a:pPr>
            <a:lnSpc>
              <a:spcPct val="100000"/>
            </a:lnSpc>
          </a:pPr>
          <a:endParaRPr lang="en-IE"/>
        </a:p>
      </dgm:t>
    </dgm:pt>
    <dgm:pt modelId="{BD1D97F1-BE2F-4D39-BF4D-C0FBFF8BD085}" type="pres">
      <dgm:prSet presAssocID="{1F856ACF-B0A5-4C3E-AA8F-186775649BD1}" presName="linear" presStyleCnt="0">
        <dgm:presLayoutVars>
          <dgm:dir/>
          <dgm:animLvl val="lvl"/>
          <dgm:resizeHandles val="exact"/>
        </dgm:presLayoutVars>
      </dgm:prSet>
      <dgm:spPr/>
    </dgm:pt>
    <dgm:pt modelId="{8D3B6062-22E2-438B-8983-22772BEC7CBA}" type="pres">
      <dgm:prSet presAssocID="{76A5A9C8-23A0-4921-9103-1E0A93CC3A93}" presName="parentLin" presStyleCnt="0"/>
      <dgm:spPr/>
    </dgm:pt>
    <dgm:pt modelId="{C6EB17E0-1028-4289-BC92-B5E4A52D2CB1}" type="pres">
      <dgm:prSet presAssocID="{76A5A9C8-23A0-4921-9103-1E0A93CC3A93}" presName="parentLeftMargin" presStyleLbl="node1" presStyleIdx="0" presStyleCnt="4"/>
      <dgm:spPr/>
    </dgm:pt>
    <dgm:pt modelId="{98E3656C-8FBA-4C7E-9E9E-FAA9A51BE5AC}" type="pres">
      <dgm:prSet presAssocID="{76A5A9C8-23A0-4921-9103-1E0A93CC3A93}" presName="parentText" presStyleLbl="node1" presStyleIdx="0" presStyleCnt="4" custScaleX="132383" custScaleY="184257">
        <dgm:presLayoutVars>
          <dgm:chMax val="0"/>
          <dgm:bulletEnabled val="1"/>
        </dgm:presLayoutVars>
      </dgm:prSet>
      <dgm:spPr/>
    </dgm:pt>
    <dgm:pt modelId="{CEAD17AC-F291-4169-B907-1FFF8F694837}" type="pres">
      <dgm:prSet presAssocID="{76A5A9C8-23A0-4921-9103-1E0A93CC3A93}" presName="negativeSpace" presStyleCnt="0"/>
      <dgm:spPr/>
    </dgm:pt>
    <dgm:pt modelId="{9655322B-0851-4EFF-BAFC-6066031139AE}" type="pres">
      <dgm:prSet presAssocID="{76A5A9C8-23A0-4921-9103-1E0A93CC3A93}" presName="childText" presStyleLbl="conFgAcc1" presStyleIdx="0" presStyleCnt="4">
        <dgm:presLayoutVars>
          <dgm:bulletEnabled val="1"/>
        </dgm:presLayoutVars>
      </dgm:prSet>
      <dgm:spPr/>
    </dgm:pt>
    <dgm:pt modelId="{B342593E-1694-43C8-815E-26F534212757}" type="pres">
      <dgm:prSet presAssocID="{6F6B0921-FC3A-4287-B6B3-3721256D26B1}" presName="spaceBetweenRectangles" presStyleCnt="0"/>
      <dgm:spPr/>
    </dgm:pt>
    <dgm:pt modelId="{94520483-C122-49F2-B8FE-65569CF5F92A}" type="pres">
      <dgm:prSet presAssocID="{A2F1D0AB-4AF4-4C13-8DCC-3EEB6C8475FA}" presName="parentLin" presStyleCnt="0"/>
      <dgm:spPr/>
    </dgm:pt>
    <dgm:pt modelId="{2BE2A4C5-D9FB-40B0-8384-7F5B3AF8AFE7}" type="pres">
      <dgm:prSet presAssocID="{A2F1D0AB-4AF4-4C13-8DCC-3EEB6C8475FA}" presName="parentLeftMargin" presStyleLbl="node1" presStyleIdx="0" presStyleCnt="4"/>
      <dgm:spPr/>
    </dgm:pt>
    <dgm:pt modelId="{55BF9536-80A1-486F-87A9-671728621AC2}" type="pres">
      <dgm:prSet presAssocID="{A2F1D0AB-4AF4-4C13-8DCC-3EEB6C8475FA}" presName="parentText" presStyleLbl="node1" presStyleIdx="1" presStyleCnt="4" custScaleX="132254" custScaleY="154878">
        <dgm:presLayoutVars>
          <dgm:chMax val="0"/>
          <dgm:bulletEnabled val="1"/>
        </dgm:presLayoutVars>
      </dgm:prSet>
      <dgm:spPr/>
    </dgm:pt>
    <dgm:pt modelId="{D12290F9-3EDD-4550-AE33-06A5CBA61D66}" type="pres">
      <dgm:prSet presAssocID="{A2F1D0AB-4AF4-4C13-8DCC-3EEB6C8475FA}" presName="negativeSpace" presStyleCnt="0"/>
      <dgm:spPr/>
    </dgm:pt>
    <dgm:pt modelId="{D91C913E-4333-4A58-A741-B8037925BAF3}" type="pres">
      <dgm:prSet presAssocID="{A2F1D0AB-4AF4-4C13-8DCC-3EEB6C8475FA}" presName="childText" presStyleLbl="conFgAcc1" presStyleIdx="1" presStyleCnt="4">
        <dgm:presLayoutVars>
          <dgm:bulletEnabled val="1"/>
        </dgm:presLayoutVars>
      </dgm:prSet>
      <dgm:spPr/>
    </dgm:pt>
    <dgm:pt modelId="{B152167F-4D2F-4BDF-B077-71FF8CEF6370}" type="pres">
      <dgm:prSet presAssocID="{569DC839-D1B7-4B05-866E-2FFC66C48264}" presName="spaceBetweenRectangles" presStyleCnt="0"/>
      <dgm:spPr/>
    </dgm:pt>
    <dgm:pt modelId="{CD9ADFD1-A865-4B65-A624-8E9481043EDE}" type="pres">
      <dgm:prSet presAssocID="{B6ECB4C2-1625-4164-9D41-D789FEE99D87}" presName="parentLin" presStyleCnt="0"/>
      <dgm:spPr/>
    </dgm:pt>
    <dgm:pt modelId="{452A3147-EFB7-434F-9D87-4A884DE5CF6A}" type="pres">
      <dgm:prSet presAssocID="{B6ECB4C2-1625-4164-9D41-D789FEE99D87}" presName="parentLeftMargin" presStyleLbl="node1" presStyleIdx="1" presStyleCnt="4"/>
      <dgm:spPr/>
    </dgm:pt>
    <dgm:pt modelId="{7F6854C0-3DD0-4096-B68E-68EF430C2943}" type="pres">
      <dgm:prSet presAssocID="{B6ECB4C2-1625-4164-9D41-D789FEE99D87}" presName="parentText" presStyleLbl="node1" presStyleIdx="2" presStyleCnt="4" custScaleX="132097" custScaleY="254202">
        <dgm:presLayoutVars>
          <dgm:chMax val="0"/>
          <dgm:bulletEnabled val="1"/>
        </dgm:presLayoutVars>
      </dgm:prSet>
      <dgm:spPr/>
    </dgm:pt>
    <dgm:pt modelId="{64C014D5-E48C-43F5-B31A-D1C392CB7F7B}" type="pres">
      <dgm:prSet presAssocID="{B6ECB4C2-1625-4164-9D41-D789FEE99D87}" presName="negativeSpace" presStyleCnt="0"/>
      <dgm:spPr/>
    </dgm:pt>
    <dgm:pt modelId="{05F8AAB0-E281-4DB9-813D-2CDC3340F7B5}" type="pres">
      <dgm:prSet presAssocID="{B6ECB4C2-1625-4164-9D41-D789FEE99D87}" presName="childText" presStyleLbl="conFgAcc1" presStyleIdx="2" presStyleCnt="4">
        <dgm:presLayoutVars>
          <dgm:bulletEnabled val="1"/>
        </dgm:presLayoutVars>
      </dgm:prSet>
      <dgm:spPr/>
    </dgm:pt>
    <dgm:pt modelId="{AE9946C7-BD19-412A-A3E2-9D4402924C7A}" type="pres">
      <dgm:prSet presAssocID="{54812AE3-F07A-4858-8ABE-0DEA2C39D01A}" presName="spaceBetweenRectangles" presStyleCnt="0"/>
      <dgm:spPr/>
    </dgm:pt>
    <dgm:pt modelId="{87A2EDB5-1FAE-434B-B178-A59E5FBE03D6}" type="pres">
      <dgm:prSet presAssocID="{E99FBAB9-BF43-40CF-9883-2F7A718F7CBD}" presName="parentLin" presStyleCnt="0"/>
      <dgm:spPr/>
    </dgm:pt>
    <dgm:pt modelId="{5254E300-A3C7-4167-8DC8-E7565B5A52A3}" type="pres">
      <dgm:prSet presAssocID="{E99FBAB9-BF43-40CF-9883-2F7A718F7CBD}" presName="parentLeftMargin" presStyleLbl="node1" presStyleIdx="2" presStyleCnt="4"/>
      <dgm:spPr/>
    </dgm:pt>
    <dgm:pt modelId="{0BB61A0B-4CDE-4D18-A2A8-449BD95C2EB7}" type="pres">
      <dgm:prSet presAssocID="{E99FBAB9-BF43-40CF-9883-2F7A718F7CBD}" presName="parentText" presStyleLbl="node1" presStyleIdx="3" presStyleCnt="4" custScaleX="132125" custScaleY="109326">
        <dgm:presLayoutVars>
          <dgm:chMax val="0"/>
          <dgm:bulletEnabled val="1"/>
        </dgm:presLayoutVars>
      </dgm:prSet>
      <dgm:spPr>
        <a:prstGeom prst="roundRect">
          <a:avLst/>
        </a:prstGeom>
      </dgm:spPr>
    </dgm:pt>
    <dgm:pt modelId="{787F9B59-2487-4784-A348-FA99505F8D2E}" type="pres">
      <dgm:prSet presAssocID="{E99FBAB9-BF43-40CF-9883-2F7A718F7CBD}" presName="negativeSpace" presStyleCnt="0"/>
      <dgm:spPr/>
    </dgm:pt>
    <dgm:pt modelId="{CC111BEC-A249-4C30-BF45-C32A47CE1799}" type="pres">
      <dgm:prSet presAssocID="{E99FBAB9-BF43-40CF-9883-2F7A718F7CB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C55CA0A-3FA2-4EDA-B5DB-70DD1B760005}" type="presOf" srcId="{1F856ACF-B0A5-4C3E-AA8F-186775649BD1}" destId="{BD1D97F1-BE2F-4D39-BF4D-C0FBFF8BD085}" srcOrd="0" destOrd="0" presId="urn:microsoft.com/office/officeart/2005/8/layout/list1"/>
    <dgm:cxn modelId="{7467410D-F8E1-41BD-A9B9-9688A08F6D32}" type="presOf" srcId="{76A5A9C8-23A0-4921-9103-1E0A93CC3A93}" destId="{C6EB17E0-1028-4289-BC92-B5E4A52D2CB1}" srcOrd="0" destOrd="0" presId="urn:microsoft.com/office/officeart/2005/8/layout/list1"/>
    <dgm:cxn modelId="{F8AE3524-AAA7-471A-A2E1-2A08A29AB57C}" type="presOf" srcId="{E99FBAB9-BF43-40CF-9883-2F7A718F7CBD}" destId="{5254E300-A3C7-4167-8DC8-E7565B5A52A3}" srcOrd="0" destOrd="0" presId="urn:microsoft.com/office/officeart/2005/8/layout/list1"/>
    <dgm:cxn modelId="{22F01E65-BD5F-4D1B-BDFC-DAAB05E59F54}" type="presOf" srcId="{A2F1D0AB-4AF4-4C13-8DCC-3EEB6C8475FA}" destId="{2BE2A4C5-D9FB-40B0-8384-7F5B3AF8AFE7}" srcOrd="0" destOrd="0" presId="urn:microsoft.com/office/officeart/2005/8/layout/list1"/>
    <dgm:cxn modelId="{EFC3F174-6A6D-4DCD-8012-3C4ADDA25DCA}" type="presOf" srcId="{B6ECB4C2-1625-4164-9D41-D789FEE99D87}" destId="{452A3147-EFB7-434F-9D87-4A884DE5CF6A}" srcOrd="0" destOrd="0" presId="urn:microsoft.com/office/officeart/2005/8/layout/list1"/>
    <dgm:cxn modelId="{16EE5159-61AA-4E78-8709-F648E5958F36}" srcId="{1F856ACF-B0A5-4C3E-AA8F-186775649BD1}" destId="{B6ECB4C2-1625-4164-9D41-D789FEE99D87}" srcOrd="2" destOrd="0" parTransId="{4523C811-712D-4589-A711-7958124BB378}" sibTransId="{54812AE3-F07A-4858-8ABE-0DEA2C39D01A}"/>
    <dgm:cxn modelId="{8AB7F47A-00B4-42F1-AFEA-D7F077099EE5}" type="presOf" srcId="{E99FBAB9-BF43-40CF-9883-2F7A718F7CBD}" destId="{0BB61A0B-4CDE-4D18-A2A8-449BD95C2EB7}" srcOrd="1" destOrd="0" presId="urn:microsoft.com/office/officeart/2005/8/layout/list1"/>
    <dgm:cxn modelId="{285D5881-AA5E-4D74-967F-7DC153339EFD}" type="presOf" srcId="{B6ECB4C2-1625-4164-9D41-D789FEE99D87}" destId="{7F6854C0-3DD0-4096-B68E-68EF430C2943}" srcOrd="1" destOrd="0" presId="urn:microsoft.com/office/officeart/2005/8/layout/list1"/>
    <dgm:cxn modelId="{82ACA189-F92C-46E5-8D54-3C6EBEA9A282}" type="presOf" srcId="{76A5A9C8-23A0-4921-9103-1E0A93CC3A93}" destId="{98E3656C-8FBA-4C7E-9E9E-FAA9A51BE5AC}" srcOrd="1" destOrd="0" presId="urn:microsoft.com/office/officeart/2005/8/layout/list1"/>
    <dgm:cxn modelId="{31077FA1-2D4F-430D-83FC-322C1E853B79}" srcId="{1F856ACF-B0A5-4C3E-AA8F-186775649BD1}" destId="{A2F1D0AB-4AF4-4C13-8DCC-3EEB6C8475FA}" srcOrd="1" destOrd="0" parTransId="{E477515A-EFC6-4E2C-A84C-DEA45AD90D53}" sibTransId="{569DC839-D1B7-4B05-866E-2FFC66C48264}"/>
    <dgm:cxn modelId="{789236C4-AB2B-4D2B-9B1C-9D9F6BE66D84}" srcId="{1F856ACF-B0A5-4C3E-AA8F-186775649BD1}" destId="{76A5A9C8-23A0-4921-9103-1E0A93CC3A93}" srcOrd="0" destOrd="0" parTransId="{289F6B96-4B63-4C9C-A862-95BD2851A373}" sibTransId="{6F6B0921-FC3A-4287-B6B3-3721256D26B1}"/>
    <dgm:cxn modelId="{C5BFA6CB-F55D-43E6-BD8E-592D5863F913}" srcId="{1F856ACF-B0A5-4C3E-AA8F-186775649BD1}" destId="{E99FBAB9-BF43-40CF-9883-2F7A718F7CBD}" srcOrd="3" destOrd="0" parTransId="{2818080B-D42A-49FE-B8D9-124300D92A66}" sibTransId="{5B8B6596-57DB-4BE9-B518-B76F1F7A2D6F}"/>
    <dgm:cxn modelId="{BB73A6F3-FC3B-4DD1-AE62-6B6CF9F5B86D}" type="presOf" srcId="{A2F1D0AB-4AF4-4C13-8DCC-3EEB6C8475FA}" destId="{55BF9536-80A1-486F-87A9-671728621AC2}" srcOrd="1" destOrd="0" presId="urn:microsoft.com/office/officeart/2005/8/layout/list1"/>
    <dgm:cxn modelId="{E22A7C81-49B0-4B22-9E64-A0039876C496}" type="presParOf" srcId="{BD1D97F1-BE2F-4D39-BF4D-C0FBFF8BD085}" destId="{8D3B6062-22E2-438B-8983-22772BEC7CBA}" srcOrd="0" destOrd="0" presId="urn:microsoft.com/office/officeart/2005/8/layout/list1"/>
    <dgm:cxn modelId="{6C998EC5-CA79-49BB-9A88-0A40E3B58C87}" type="presParOf" srcId="{8D3B6062-22E2-438B-8983-22772BEC7CBA}" destId="{C6EB17E0-1028-4289-BC92-B5E4A52D2CB1}" srcOrd="0" destOrd="0" presId="urn:microsoft.com/office/officeart/2005/8/layout/list1"/>
    <dgm:cxn modelId="{45DF613C-3CDE-40A5-8D77-9350CD22FFED}" type="presParOf" srcId="{8D3B6062-22E2-438B-8983-22772BEC7CBA}" destId="{98E3656C-8FBA-4C7E-9E9E-FAA9A51BE5AC}" srcOrd="1" destOrd="0" presId="urn:microsoft.com/office/officeart/2005/8/layout/list1"/>
    <dgm:cxn modelId="{B927F053-9D3E-4FEE-AFAF-FC0933F27CFC}" type="presParOf" srcId="{BD1D97F1-BE2F-4D39-BF4D-C0FBFF8BD085}" destId="{CEAD17AC-F291-4169-B907-1FFF8F694837}" srcOrd="1" destOrd="0" presId="urn:microsoft.com/office/officeart/2005/8/layout/list1"/>
    <dgm:cxn modelId="{7FDBD311-6876-44DC-B260-DE0B9EEA1155}" type="presParOf" srcId="{BD1D97F1-BE2F-4D39-BF4D-C0FBFF8BD085}" destId="{9655322B-0851-4EFF-BAFC-6066031139AE}" srcOrd="2" destOrd="0" presId="urn:microsoft.com/office/officeart/2005/8/layout/list1"/>
    <dgm:cxn modelId="{DADC293D-B9FD-486E-B43E-8767DDEC35B4}" type="presParOf" srcId="{BD1D97F1-BE2F-4D39-BF4D-C0FBFF8BD085}" destId="{B342593E-1694-43C8-815E-26F534212757}" srcOrd="3" destOrd="0" presId="urn:microsoft.com/office/officeart/2005/8/layout/list1"/>
    <dgm:cxn modelId="{3DE7A6C5-B910-4CF2-9DD8-6F4AB1EF7F81}" type="presParOf" srcId="{BD1D97F1-BE2F-4D39-BF4D-C0FBFF8BD085}" destId="{94520483-C122-49F2-B8FE-65569CF5F92A}" srcOrd="4" destOrd="0" presId="urn:microsoft.com/office/officeart/2005/8/layout/list1"/>
    <dgm:cxn modelId="{0AB905EC-7397-41DA-87D1-27998B032B98}" type="presParOf" srcId="{94520483-C122-49F2-B8FE-65569CF5F92A}" destId="{2BE2A4C5-D9FB-40B0-8384-7F5B3AF8AFE7}" srcOrd="0" destOrd="0" presId="urn:microsoft.com/office/officeart/2005/8/layout/list1"/>
    <dgm:cxn modelId="{3880DD79-267C-4DA3-A7DF-F5B97DCC9DFF}" type="presParOf" srcId="{94520483-C122-49F2-B8FE-65569CF5F92A}" destId="{55BF9536-80A1-486F-87A9-671728621AC2}" srcOrd="1" destOrd="0" presId="urn:microsoft.com/office/officeart/2005/8/layout/list1"/>
    <dgm:cxn modelId="{3F62A44F-AD54-41F5-A9A6-4DF9A86C6CD9}" type="presParOf" srcId="{BD1D97F1-BE2F-4D39-BF4D-C0FBFF8BD085}" destId="{D12290F9-3EDD-4550-AE33-06A5CBA61D66}" srcOrd="5" destOrd="0" presId="urn:microsoft.com/office/officeart/2005/8/layout/list1"/>
    <dgm:cxn modelId="{58473655-BC56-44D8-A2EB-55D813E635A0}" type="presParOf" srcId="{BD1D97F1-BE2F-4D39-BF4D-C0FBFF8BD085}" destId="{D91C913E-4333-4A58-A741-B8037925BAF3}" srcOrd="6" destOrd="0" presId="urn:microsoft.com/office/officeart/2005/8/layout/list1"/>
    <dgm:cxn modelId="{F32E2525-EE13-49BA-AA88-2F230EC64857}" type="presParOf" srcId="{BD1D97F1-BE2F-4D39-BF4D-C0FBFF8BD085}" destId="{B152167F-4D2F-4BDF-B077-71FF8CEF6370}" srcOrd="7" destOrd="0" presId="urn:microsoft.com/office/officeart/2005/8/layout/list1"/>
    <dgm:cxn modelId="{056AD8F0-9426-422B-B56A-865F51F4CA6F}" type="presParOf" srcId="{BD1D97F1-BE2F-4D39-BF4D-C0FBFF8BD085}" destId="{CD9ADFD1-A865-4B65-A624-8E9481043EDE}" srcOrd="8" destOrd="0" presId="urn:microsoft.com/office/officeart/2005/8/layout/list1"/>
    <dgm:cxn modelId="{C46E2D50-08FD-4EAC-983C-298FB44DE624}" type="presParOf" srcId="{CD9ADFD1-A865-4B65-A624-8E9481043EDE}" destId="{452A3147-EFB7-434F-9D87-4A884DE5CF6A}" srcOrd="0" destOrd="0" presId="urn:microsoft.com/office/officeart/2005/8/layout/list1"/>
    <dgm:cxn modelId="{D6372F6B-AF8A-4EB7-A9CF-B75CC7069DA7}" type="presParOf" srcId="{CD9ADFD1-A865-4B65-A624-8E9481043EDE}" destId="{7F6854C0-3DD0-4096-B68E-68EF430C2943}" srcOrd="1" destOrd="0" presId="urn:microsoft.com/office/officeart/2005/8/layout/list1"/>
    <dgm:cxn modelId="{B4FF0198-B190-4E7B-A48C-93E7683E19E9}" type="presParOf" srcId="{BD1D97F1-BE2F-4D39-BF4D-C0FBFF8BD085}" destId="{64C014D5-E48C-43F5-B31A-D1C392CB7F7B}" srcOrd="9" destOrd="0" presId="urn:microsoft.com/office/officeart/2005/8/layout/list1"/>
    <dgm:cxn modelId="{563BE16E-1A6B-421C-A409-86EB4B21AA3C}" type="presParOf" srcId="{BD1D97F1-BE2F-4D39-BF4D-C0FBFF8BD085}" destId="{05F8AAB0-E281-4DB9-813D-2CDC3340F7B5}" srcOrd="10" destOrd="0" presId="urn:microsoft.com/office/officeart/2005/8/layout/list1"/>
    <dgm:cxn modelId="{9224C28B-1D9D-489E-808B-6A70A8AAD3C1}" type="presParOf" srcId="{BD1D97F1-BE2F-4D39-BF4D-C0FBFF8BD085}" destId="{AE9946C7-BD19-412A-A3E2-9D4402924C7A}" srcOrd="11" destOrd="0" presId="urn:microsoft.com/office/officeart/2005/8/layout/list1"/>
    <dgm:cxn modelId="{38C3D68F-5BA9-448E-85FD-FF2D1DE08D50}" type="presParOf" srcId="{BD1D97F1-BE2F-4D39-BF4D-C0FBFF8BD085}" destId="{87A2EDB5-1FAE-434B-B178-A59E5FBE03D6}" srcOrd="12" destOrd="0" presId="urn:microsoft.com/office/officeart/2005/8/layout/list1"/>
    <dgm:cxn modelId="{DC579C89-61C7-43ED-B847-1EBFDCEE21D8}" type="presParOf" srcId="{87A2EDB5-1FAE-434B-B178-A59E5FBE03D6}" destId="{5254E300-A3C7-4167-8DC8-E7565B5A52A3}" srcOrd="0" destOrd="0" presId="urn:microsoft.com/office/officeart/2005/8/layout/list1"/>
    <dgm:cxn modelId="{583CD8FF-B868-49A2-8B71-082E655D07DC}" type="presParOf" srcId="{87A2EDB5-1FAE-434B-B178-A59E5FBE03D6}" destId="{0BB61A0B-4CDE-4D18-A2A8-449BD95C2EB7}" srcOrd="1" destOrd="0" presId="urn:microsoft.com/office/officeart/2005/8/layout/list1"/>
    <dgm:cxn modelId="{098B31E8-AD30-45EC-9649-C879F7638183}" type="presParOf" srcId="{BD1D97F1-BE2F-4D39-BF4D-C0FBFF8BD085}" destId="{787F9B59-2487-4784-A348-FA99505F8D2E}" srcOrd="13" destOrd="0" presId="urn:microsoft.com/office/officeart/2005/8/layout/list1"/>
    <dgm:cxn modelId="{F989021B-F3C1-4047-99E3-14454CF6F5E9}" type="presParOf" srcId="{BD1D97F1-BE2F-4D39-BF4D-C0FBFF8BD085}" destId="{CC111BEC-A249-4C30-BF45-C32A47CE1799}" srcOrd="14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F6749B-942F-43E7-92F4-4CBDF1DC41C3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6DC60C56-1C79-4B48-9A7E-E271A3BBED4E}">
      <dgm:prSet phldrT="[Text]" custT="1"/>
      <dgm:spPr>
        <a:xfrm>
          <a:off x="0" y="982"/>
          <a:ext cx="2112919" cy="247546"/>
        </a:xfrm>
        <a:prstGeom prst="round2SameRect">
          <a:avLst>
            <a:gd name="adj1" fmla="val 16670"/>
            <a:gd name="adj2" fmla="val 0"/>
          </a:avLst>
        </a:prstGeom>
      </dgm:spPr>
      <dgm:t>
        <a:bodyPr/>
        <a:lstStyle/>
        <a:p>
          <a:pPr algn="l">
            <a:buNone/>
          </a:pPr>
          <a:r>
            <a:rPr lang="en-IE" sz="1200" b="1" dirty="0">
              <a:latin typeface="Arial"/>
              <a:ea typeface="+mn-ea"/>
              <a:cs typeface="+mn-cs"/>
            </a:rPr>
            <a:t>RTE</a:t>
          </a:r>
        </a:p>
      </dgm:t>
    </dgm:pt>
    <dgm:pt modelId="{6D69AD3C-77B9-4F26-B7FD-2E6E3DF12DDF}" type="parTrans" cxnId="{94262BA7-806F-49D1-8A75-1D666F836EEE}">
      <dgm:prSet/>
      <dgm:spPr/>
      <dgm:t>
        <a:bodyPr/>
        <a:lstStyle/>
        <a:p>
          <a:pPr algn="l"/>
          <a:endParaRPr lang="en-IE" sz="1200" b="1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24EFB1D9-07D1-42DD-B109-0CAB5E233EC3}" type="sibTrans" cxnId="{94262BA7-806F-49D1-8A75-1D666F836EEE}">
      <dgm:prSet/>
      <dgm:spPr/>
      <dgm:t>
        <a:bodyPr/>
        <a:lstStyle/>
        <a:p>
          <a:pPr algn="l"/>
          <a:endParaRPr lang="en-IE" sz="1200" b="1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D045C83F-59C3-422A-A4E1-9738F15C4870}">
      <dgm:prSet phldrT="[Text]" custT="1"/>
      <dgm:spPr>
        <a:xfrm>
          <a:off x="0" y="248529"/>
          <a:ext cx="8126613" cy="495167"/>
        </a:xfrm>
        <a:prstGeom prst="rect">
          <a:avLst/>
        </a:prstGeom>
      </dgm:spPr>
      <dgm:t>
        <a:bodyPr/>
        <a:lstStyle/>
        <a:p>
          <a:pPr algn="l">
            <a:buChar char="•"/>
          </a:pPr>
          <a:r>
            <a:rPr lang="en-GB" sz="1200" b="1" dirty="0">
              <a:latin typeface="Arial"/>
              <a:ea typeface="+mn-ea"/>
              <a:cs typeface="+mn-cs"/>
            </a:rPr>
            <a:t>RTE Radio 1, RTE 2FM and RTE Lyric FM</a:t>
          </a:r>
          <a:endParaRPr lang="en-IE" sz="1200" b="1" dirty="0">
            <a:latin typeface="Arial"/>
            <a:ea typeface="+mn-ea"/>
            <a:cs typeface="+mn-cs"/>
          </a:endParaRPr>
        </a:p>
      </dgm:t>
    </dgm:pt>
    <dgm:pt modelId="{7163A47E-DF8E-4C06-972F-5529741C8C5B}" type="parTrans" cxnId="{DF765C31-A9FD-419C-BC90-C2929393B953}">
      <dgm:prSet/>
      <dgm:spPr/>
      <dgm:t>
        <a:bodyPr/>
        <a:lstStyle/>
        <a:p>
          <a:pPr algn="l"/>
          <a:endParaRPr lang="en-IE" sz="1200" b="1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8A9DC874-D32F-4F19-AD67-7B88695AF490}" type="sibTrans" cxnId="{DF765C31-A9FD-419C-BC90-C2929393B953}">
      <dgm:prSet/>
      <dgm:spPr/>
      <dgm:t>
        <a:bodyPr/>
        <a:lstStyle/>
        <a:p>
          <a:pPr algn="l"/>
          <a:endParaRPr lang="en-IE" sz="1200" b="1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3DFB8AD5-94E7-4D6A-9A40-D35B72E750BE}">
      <dgm:prSet custT="1"/>
      <dgm:spPr>
        <a:xfrm>
          <a:off x="0" y="1003620"/>
          <a:ext cx="8126613" cy="495167"/>
        </a:xfrm>
        <a:prstGeom prst="rect">
          <a:avLst/>
        </a:prstGeom>
      </dgm:spPr>
      <dgm:t>
        <a:bodyPr/>
        <a:lstStyle/>
        <a:p>
          <a:pPr algn="l">
            <a:buChar char="•"/>
          </a:pPr>
          <a:r>
            <a:rPr lang="en-GB" sz="1200" b="1" dirty="0">
              <a:latin typeface="Arial"/>
              <a:ea typeface="+mn-ea"/>
              <a:cs typeface="+mn-cs"/>
            </a:rPr>
            <a:t>KFM, KCLR, Midlands Radio 3, South-East Radio, East Coast Radio, Tipp FM, Clare FM, Radio Kerry, MWR, Shannonside, Northern Sound, Ocean FM, Highland Radio, Sunshine 106.8 and Radio Nova</a:t>
          </a:r>
        </a:p>
      </dgm:t>
    </dgm:pt>
    <dgm:pt modelId="{B891C5D5-8767-462C-8960-F3ACA48EB197}" type="parTrans" cxnId="{30CBD042-2F3A-45A1-B3AB-20B4C8D28D7D}">
      <dgm:prSet/>
      <dgm:spPr/>
      <dgm:t>
        <a:bodyPr/>
        <a:lstStyle/>
        <a:p>
          <a:pPr algn="l"/>
          <a:endParaRPr lang="en-IE" sz="1200" b="1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53DAB4C5-289E-49C3-A62F-B36976841979}" type="sibTrans" cxnId="{30CBD042-2F3A-45A1-B3AB-20B4C8D28D7D}">
      <dgm:prSet/>
      <dgm:spPr/>
      <dgm:t>
        <a:bodyPr/>
        <a:lstStyle/>
        <a:p>
          <a:pPr algn="l"/>
          <a:endParaRPr lang="en-IE" sz="1200" b="1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71A6A3F5-7E42-458B-BBDE-84BEB10FA830}">
      <dgm:prSet custT="1"/>
      <dgm:spPr>
        <a:xfrm>
          <a:off x="0" y="1511164"/>
          <a:ext cx="2112919" cy="247546"/>
        </a:xfrm>
        <a:prstGeom prst="round2SameRect">
          <a:avLst>
            <a:gd name="adj1" fmla="val 16670"/>
            <a:gd name="adj2" fmla="val 0"/>
          </a:avLst>
        </a:prstGeom>
      </dgm:spPr>
      <dgm:t>
        <a:bodyPr spcFirstLastPara="0" vert="horz" wrap="square" lIns="22860" tIns="22860" rIns="22860" bIns="22860" numCol="1" spcCol="1270" anchor="ctr" anchorCtr="0"/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latin typeface="Arial"/>
              <a:ea typeface="+mn-ea"/>
              <a:cs typeface="+mn-cs"/>
            </a:rPr>
            <a:t>Media Central Group</a:t>
          </a:r>
        </a:p>
      </dgm:t>
    </dgm:pt>
    <dgm:pt modelId="{27A6F09D-FB36-4867-9D2B-1A206A3EAFA9}" type="parTrans" cxnId="{A29CC151-8877-4177-AEA3-ED2B95EC49F4}">
      <dgm:prSet/>
      <dgm:spPr/>
      <dgm:t>
        <a:bodyPr/>
        <a:lstStyle/>
        <a:p>
          <a:pPr algn="l"/>
          <a:endParaRPr lang="en-IE" sz="1200" b="1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C562C311-6131-41A4-8BD9-C2F298DCF5B8}" type="sibTrans" cxnId="{A29CC151-8877-4177-AEA3-ED2B95EC49F4}">
      <dgm:prSet/>
      <dgm:spPr/>
      <dgm:t>
        <a:bodyPr/>
        <a:lstStyle/>
        <a:p>
          <a:pPr algn="l"/>
          <a:endParaRPr lang="en-IE" sz="1200" b="1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2FF5F8C3-2C49-4AE3-9B72-988D7FA12B63}">
      <dgm:prSet custT="1"/>
      <dgm:spPr>
        <a:xfrm>
          <a:off x="0" y="1758711"/>
          <a:ext cx="8126613" cy="495167"/>
        </a:xfrm>
        <a:prstGeom prst="rect">
          <a:avLst/>
        </a:prstGeom>
      </dgm:spPr>
      <dgm:t>
        <a:bodyPr/>
        <a:lstStyle/>
        <a:p>
          <a:pPr algn="l">
            <a:buChar char="•"/>
          </a:pPr>
          <a:r>
            <a:rPr lang="en-GB" sz="1200" b="1" dirty="0">
              <a:latin typeface="Arial"/>
              <a:ea typeface="+mn-ea"/>
              <a:cs typeface="+mn-cs"/>
            </a:rPr>
            <a:t>Today FM, Newstalk, 98FM, Spin 1038, Spin South-West, iRadio North-West, iRadio North-East, Beat 102-103, Classic Hits Radio and Red FM.</a:t>
          </a:r>
        </a:p>
      </dgm:t>
    </dgm:pt>
    <dgm:pt modelId="{41285494-F3E3-4697-85D2-ECA0D1215564}" type="parTrans" cxnId="{3E1BDC2B-5583-444C-B050-EE75C82477D7}">
      <dgm:prSet/>
      <dgm:spPr/>
      <dgm:t>
        <a:bodyPr/>
        <a:lstStyle/>
        <a:p>
          <a:pPr algn="l"/>
          <a:endParaRPr lang="en-IE" sz="1200" b="1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69B4712D-2752-43F5-969B-6790A41A4CDA}" type="sibTrans" cxnId="{3E1BDC2B-5583-444C-B050-EE75C82477D7}">
      <dgm:prSet/>
      <dgm:spPr/>
      <dgm:t>
        <a:bodyPr/>
        <a:lstStyle/>
        <a:p>
          <a:pPr algn="l"/>
          <a:endParaRPr lang="en-IE" sz="1200" b="1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2ADE9BC5-064E-4A58-8672-EDCFD378D566}">
      <dgm:prSet custT="1"/>
      <dgm:spPr>
        <a:xfrm>
          <a:off x="0" y="2266255"/>
          <a:ext cx="2112919" cy="247546"/>
        </a:xfrm>
        <a:prstGeom prst="round2SameRect">
          <a:avLst>
            <a:gd name="adj1" fmla="val 16670"/>
            <a:gd name="adj2" fmla="val 0"/>
          </a:avLst>
        </a:prstGeom>
      </dgm:spPr>
      <dgm:t>
        <a:bodyPr spcFirstLastPara="0" vert="horz" wrap="square" lIns="22860" tIns="22860" rIns="22860" bIns="22860" numCol="1" spcCol="1270" anchor="ctr" anchorCtr="0"/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latin typeface="Arial"/>
              <a:ea typeface="+mn-ea"/>
              <a:cs typeface="+mn-cs"/>
            </a:rPr>
            <a:t>Urbanmedia</a:t>
          </a:r>
        </a:p>
      </dgm:t>
    </dgm:pt>
    <dgm:pt modelId="{A94C680A-42FA-47FA-9910-DCD31699A9DD}" type="parTrans" cxnId="{74773410-11FE-419D-A28D-49D47DF7045E}">
      <dgm:prSet/>
      <dgm:spPr/>
      <dgm:t>
        <a:bodyPr/>
        <a:lstStyle/>
        <a:p>
          <a:pPr algn="l"/>
          <a:endParaRPr lang="en-US" sz="1200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7D8D03F6-6A4C-40DB-A35F-2D0966B42B5C}" type="sibTrans" cxnId="{74773410-11FE-419D-A28D-49D47DF7045E}">
      <dgm:prSet/>
      <dgm:spPr/>
      <dgm:t>
        <a:bodyPr/>
        <a:lstStyle/>
        <a:p>
          <a:pPr algn="l"/>
          <a:endParaRPr lang="en-US" sz="1200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1CE3BED7-D4F6-49FF-B454-0DDACE773574}">
      <dgm:prSet custT="1"/>
      <dgm:spPr>
        <a:xfrm>
          <a:off x="0" y="756073"/>
          <a:ext cx="2112919" cy="247546"/>
        </a:xfrm>
        <a:prstGeom prst="round2SameRect">
          <a:avLst>
            <a:gd name="adj1" fmla="val 16670"/>
            <a:gd name="adj2" fmla="val 0"/>
          </a:avLst>
        </a:prstGeom>
      </dgm:spPr>
      <dgm:t>
        <a:bodyPr spcFirstLastPara="0" vert="horz" wrap="square" lIns="22860" tIns="22860" rIns="22860" bIns="22860" numCol="1" spcCol="1270" anchor="ctr" anchorCtr="0"/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latin typeface="Arial"/>
              <a:ea typeface="+mn-ea"/>
              <a:cs typeface="+mn-cs"/>
            </a:rPr>
            <a:t>IRS +</a:t>
          </a:r>
        </a:p>
      </dgm:t>
    </dgm:pt>
    <dgm:pt modelId="{6C3A1EF4-ED8F-4AAF-8D41-9CE9868BFA8E}" type="sibTrans" cxnId="{2397FEAF-8C7C-4A90-BE5C-8A6B587918DE}">
      <dgm:prSet/>
      <dgm:spPr/>
      <dgm:t>
        <a:bodyPr/>
        <a:lstStyle/>
        <a:p>
          <a:pPr algn="l"/>
          <a:endParaRPr lang="en-IE" sz="1200" b="1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D8CE49A7-0BDD-4405-8D54-9BE670271077}" type="parTrans" cxnId="{2397FEAF-8C7C-4A90-BE5C-8A6B587918DE}">
      <dgm:prSet/>
      <dgm:spPr/>
      <dgm:t>
        <a:bodyPr/>
        <a:lstStyle/>
        <a:p>
          <a:pPr algn="l"/>
          <a:endParaRPr lang="en-IE" sz="1200" b="1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602079C1-7D1B-4EF9-8FB6-2C02E4E6E2B4}">
      <dgm:prSet custT="1"/>
      <dgm:spPr>
        <a:xfrm>
          <a:off x="0" y="2513802"/>
          <a:ext cx="8126613" cy="495167"/>
        </a:xfrm>
        <a:prstGeom prst="rect">
          <a:avLst/>
        </a:prstGeom>
      </dgm:spPr>
      <dgm:t>
        <a:bodyPr/>
        <a:lstStyle/>
        <a:p>
          <a:pPr algn="l">
            <a:buFont typeface="Wingdings" panose="05000000000000000000" pitchFamily="2" charset="2"/>
            <a:buChar char="§"/>
          </a:pPr>
          <a:r>
            <a:rPr lang="en-IE" sz="1200" b="1" dirty="0">
              <a:latin typeface="Arial"/>
              <a:ea typeface="+mn-ea"/>
              <a:cs typeface="+mn-cs"/>
            </a:rPr>
            <a:t>FM104, Q102, Cork’s 96FM, C103, LMFM, Live 95FM, Galway Bay FM and WLR FM</a:t>
          </a:r>
          <a:endParaRPr lang="en-GB" sz="1200" b="0" dirty="0">
            <a:latin typeface="Arial"/>
            <a:ea typeface="+mn-ea"/>
            <a:cs typeface="+mn-cs"/>
          </a:endParaRPr>
        </a:p>
      </dgm:t>
    </dgm:pt>
    <dgm:pt modelId="{15CCFFEB-3DE8-4835-9087-5F73FEF56F83}" type="parTrans" cxnId="{6C2EE4B4-CF1B-4FF1-A670-BCFB31E34977}">
      <dgm:prSet/>
      <dgm:spPr/>
      <dgm:t>
        <a:bodyPr/>
        <a:lstStyle/>
        <a:p>
          <a:endParaRPr lang="en-US" sz="1200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31EFCAFC-FD0C-421C-905F-058BB8AB1262}" type="sibTrans" cxnId="{6C2EE4B4-CF1B-4FF1-A670-BCFB31E34977}">
      <dgm:prSet/>
      <dgm:spPr/>
      <dgm:t>
        <a:bodyPr/>
        <a:lstStyle/>
        <a:p>
          <a:endParaRPr lang="en-US" sz="1200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55F12E3C-9BB1-4773-8F42-3489774C8672}">
      <dgm:prSet phldrT="[Text]" custT="1"/>
      <dgm:spPr>
        <a:xfrm>
          <a:off x="2112919" y="982"/>
          <a:ext cx="6013693" cy="247546"/>
        </a:xfrm>
        <a:prstGeom prst="rect">
          <a:avLst/>
        </a:prstGeom>
      </dgm:spPr>
      <dgm:t>
        <a:bodyPr/>
        <a:lstStyle/>
        <a:p>
          <a:pPr algn="l">
            <a:buNone/>
          </a:pPr>
          <a:endParaRPr lang="en-IE" sz="1200" b="1" dirty="0">
            <a:solidFill>
              <a:srgbClr val="5F5F5F">
                <a:lumMod val="65000"/>
                <a:lumOff val="35000"/>
              </a:srgbClr>
            </a:solidFill>
            <a:latin typeface="Arial"/>
            <a:ea typeface="+mn-ea"/>
            <a:cs typeface="+mn-cs"/>
          </a:endParaRPr>
        </a:p>
      </dgm:t>
    </dgm:pt>
    <dgm:pt modelId="{A29AA787-2835-4DB1-9C5B-F44675F8382D}" type="parTrans" cxnId="{012D73F3-5A3F-4795-BE55-03541989642A}">
      <dgm:prSet/>
      <dgm:spPr/>
      <dgm:t>
        <a:bodyPr/>
        <a:lstStyle/>
        <a:p>
          <a:endParaRPr lang="en-US" sz="1200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A2C63741-A0AA-48C9-A232-2A48B6C12911}" type="sibTrans" cxnId="{012D73F3-5A3F-4795-BE55-03541989642A}">
      <dgm:prSet/>
      <dgm:spPr/>
      <dgm:t>
        <a:bodyPr/>
        <a:lstStyle/>
        <a:p>
          <a:endParaRPr lang="en-US" sz="1200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B8CEFC9C-0183-4051-AC26-37856E296D6E}">
      <dgm:prSet custT="1"/>
      <dgm:spPr>
        <a:xfrm>
          <a:off x="2112919" y="756073"/>
          <a:ext cx="6013693" cy="247546"/>
        </a:xfrm>
        <a:prstGeom prst="rect">
          <a:avLst/>
        </a:prstGeom>
      </dgm:spPr>
      <dgm:t>
        <a:bodyPr/>
        <a:lstStyle/>
        <a:p>
          <a:pPr algn="l">
            <a:buNone/>
          </a:pPr>
          <a:endParaRPr lang="en-GB" sz="1200" b="1" dirty="0">
            <a:solidFill>
              <a:srgbClr val="5F5F5F">
                <a:lumMod val="65000"/>
                <a:lumOff val="35000"/>
              </a:srgbClr>
            </a:solidFill>
            <a:latin typeface="Arial"/>
            <a:ea typeface="+mn-ea"/>
            <a:cs typeface="+mn-cs"/>
          </a:endParaRPr>
        </a:p>
      </dgm:t>
    </dgm:pt>
    <dgm:pt modelId="{43EB0A4F-CD67-41F3-B7D6-EAB3BABBACEF}" type="parTrans" cxnId="{56E92C5A-8A21-4C59-B103-60ED49AD0671}">
      <dgm:prSet/>
      <dgm:spPr/>
      <dgm:t>
        <a:bodyPr/>
        <a:lstStyle/>
        <a:p>
          <a:endParaRPr lang="en-US" sz="1200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57B999E4-197D-443D-9D3C-567B505B97BC}" type="sibTrans" cxnId="{56E92C5A-8A21-4C59-B103-60ED49AD0671}">
      <dgm:prSet/>
      <dgm:spPr/>
      <dgm:t>
        <a:bodyPr/>
        <a:lstStyle/>
        <a:p>
          <a:endParaRPr lang="en-US" sz="1200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8B98D948-B99C-47DC-A52C-63B9E9C710C4}">
      <dgm:prSet custT="1"/>
      <dgm:spPr>
        <a:xfrm>
          <a:off x="2112919" y="1511164"/>
          <a:ext cx="6013693" cy="247546"/>
        </a:xfrm>
        <a:prstGeom prst="rect">
          <a:avLst/>
        </a:prstGeom>
      </dgm:spPr>
      <dgm:t>
        <a:bodyPr/>
        <a:lstStyle/>
        <a:p>
          <a:pPr algn="l">
            <a:buNone/>
          </a:pPr>
          <a:endParaRPr lang="en-GB" sz="1200" b="1" dirty="0">
            <a:solidFill>
              <a:srgbClr val="5F5F5F">
                <a:lumMod val="65000"/>
                <a:lumOff val="35000"/>
              </a:srgbClr>
            </a:solidFill>
            <a:latin typeface="Arial"/>
            <a:ea typeface="+mn-ea"/>
            <a:cs typeface="+mn-cs"/>
          </a:endParaRPr>
        </a:p>
      </dgm:t>
    </dgm:pt>
    <dgm:pt modelId="{50684D31-74C7-4607-85EA-D4D7DFEAA993}" type="parTrans" cxnId="{FD7ED721-532E-45E9-AFFA-3102E7ABC23D}">
      <dgm:prSet/>
      <dgm:spPr/>
      <dgm:t>
        <a:bodyPr/>
        <a:lstStyle/>
        <a:p>
          <a:endParaRPr lang="en-US" sz="1200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0CB70112-15A5-4C2F-9652-2EF6D03ABD47}" type="sibTrans" cxnId="{FD7ED721-532E-45E9-AFFA-3102E7ABC23D}">
      <dgm:prSet/>
      <dgm:spPr/>
      <dgm:t>
        <a:bodyPr/>
        <a:lstStyle/>
        <a:p>
          <a:endParaRPr lang="en-US" sz="1200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F941B473-61F4-42DC-91CC-A6BB1B5FD713}">
      <dgm:prSet custT="1"/>
      <dgm:spPr>
        <a:xfrm>
          <a:off x="2112919" y="2266255"/>
          <a:ext cx="6013693" cy="247546"/>
        </a:xfrm>
        <a:prstGeom prst="rect">
          <a:avLst/>
        </a:prstGeom>
      </dgm:spPr>
      <dgm:t>
        <a:bodyPr/>
        <a:lstStyle/>
        <a:p>
          <a:pPr algn="l">
            <a:buFont typeface="Wingdings" panose="05000000000000000000" pitchFamily="2" charset="2"/>
            <a:buNone/>
          </a:pPr>
          <a:endParaRPr lang="en-GB" sz="1200" b="0" dirty="0">
            <a:solidFill>
              <a:srgbClr val="5F5F5F">
                <a:lumMod val="65000"/>
                <a:lumOff val="35000"/>
              </a:srgbClr>
            </a:solidFill>
            <a:latin typeface="Arial"/>
            <a:ea typeface="+mn-ea"/>
            <a:cs typeface="+mn-cs"/>
          </a:endParaRPr>
        </a:p>
      </dgm:t>
    </dgm:pt>
    <dgm:pt modelId="{9EA638E6-FE64-4CBB-86A6-680E2FA83150}" type="parTrans" cxnId="{BC9CA2DD-7EBB-4971-8E46-0839763EF79D}">
      <dgm:prSet/>
      <dgm:spPr/>
      <dgm:t>
        <a:bodyPr/>
        <a:lstStyle/>
        <a:p>
          <a:endParaRPr lang="en-US" sz="1200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31B9270C-EDDB-4344-834B-806F1CED92CF}" type="sibTrans" cxnId="{BC9CA2DD-7EBB-4971-8E46-0839763EF79D}">
      <dgm:prSet/>
      <dgm:spPr/>
      <dgm:t>
        <a:bodyPr/>
        <a:lstStyle/>
        <a:p>
          <a:endParaRPr lang="en-US" sz="1200">
            <a:solidFill>
              <a:schemeClr val="tx1">
                <a:lumMod val="65000"/>
                <a:lumOff val="35000"/>
              </a:schemeClr>
            </a:solidFill>
            <a:latin typeface="+mn-lt"/>
          </a:endParaRPr>
        </a:p>
      </dgm:t>
    </dgm:pt>
    <dgm:pt modelId="{EE15E943-B3D7-47E7-9B5B-829F2CB1DDF6}" type="pres">
      <dgm:prSet presAssocID="{5FF6749B-942F-43E7-92F4-4CBDF1DC41C3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7297D5E3-C68A-4C56-89FB-A297DA344ADB}" type="pres">
      <dgm:prSet presAssocID="{6DC60C56-1C79-4B48-9A7E-E271A3BBED4E}" presName="composite" presStyleCnt="0"/>
      <dgm:spPr/>
    </dgm:pt>
    <dgm:pt modelId="{9A09F92C-F1B8-43D0-8450-EFA6BF98D6FE}" type="pres">
      <dgm:prSet presAssocID="{6DC60C56-1C79-4B48-9A7E-E271A3BBED4E}" presName="FirstChild" presStyleLbl="revTx" presStyleIdx="0" presStyleCnt="8">
        <dgm:presLayoutVars>
          <dgm:chMax val="0"/>
          <dgm:chPref val="0"/>
          <dgm:bulletEnabled val="1"/>
        </dgm:presLayoutVars>
      </dgm:prSet>
      <dgm:spPr/>
    </dgm:pt>
    <dgm:pt modelId="{23026788-B945-4007-A4B2-715C962AC9FF}" type="pres">
      <dgm:prSet presAssocID="{6DC60C56-1C79-4B48-9A7E-E271A3BBED4E}" presName="Parent" presStyleLbl="alignNode1" presStyleIdx="0" presStyleCnt="4" custLinFactNeighborY="2337">
        <dgm:presLayoutVars>
          <dgm:chMax val="3"/>
          <dgm:chPref val="3"/>
          <dgm:bulletEnabled val="1"/>
        </dgm:presLayoutVars>
      </dgm:prSet>
      <dgm:spPr/>
    </dgm:pt>
    <dgm:pt modelId="{0AE57155-6002-4C6F-B644-24A41AC9CBC4}" type="pres">
      <dgm:prSet presAssocID="{6DC60C56-1C79-4B48-9A7E-E271A3BBED4E}" presName="Accent" presStyleLbl="parChTrans1D1" presStyleIdx="0" presStyleCnt="4"/>
      <dgm:spPr>
        <a:xfrm>
          <a:off x="0" y="248529"/>
          <a:ext cx="8126613" cy="0"/>
        </a:xfrm>
        <a:prstGeom prst="line">
          <a:avLst/>
        </a:prstGeom>
      </dgm:spPr>
    </dgm:pt>
    <dgm:pt modelId="{2DEEA42C-B5E6-44CA-8E49-0C9B3A63C86E}" type="pres">
      <dgm:prSet presAssocID="{6DC60C56-1C79-4B48-9A7E-E271A3BBED4E}" presName="Child" presStyleLbl="revTx" presStyleIdx="1" presStyleCnt="8">
        <dgm:presLayoutVars>
          <dgm:chMax val="0"/>
          <dgm:chPref val="0"/>
          <dgm:bulletEnabled val="1"/>
        </dgm:presLayoutVars>
      </dgm:prSet>
      <dgm:spPr/>
    </dgm:pt>
    <dgm:pt modelId="{7B9DA516-9DD0-4C74-BC8B-1E9756593207}" type="pres">
      <dgm:prSet presAssocID="{24EFB1D9-07D1-42DD-B109-0CAB5E233EC3}" presName="sibTrans" presStyleCnt="0"/>
      <dgm:spPr/>
    </dgm:pt>
    <dgm:pt modelId="{B0008EBD-918B-45C3-AB4D-119C077B21C6}" type="pres">
      <dgm:prSet presAssocID="{1CE3BED7-D4F6-49FF-B454-0DDACE773574}" presName="composite" presStyleCnt="0"/>
      <dgm:spPr/>
    </dgm:pt>
    <dgm:pt modelId="{8C6D1067-F1F7-4F67-BDA1-8F43E54BCF78}" type="pres">
      <dgm:prSet presAssocID="{1CE3BED7-D4F6-49FF-B454-0DDACE773574}" presName="FirstChild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02675E4D-D6BD-407E-92B9-22FF90DFD939}" type="pres">
      <dgm:prSet presAssocID="{1CE3BED7-D4F6-49FF-B454-0DDACE773574}" presName="Parent" presStyleLbl="alignNode1" presStyleIdx="1" presStyleCnt="4">
        <dgm:presLayoutVars>
          <dgm:chMax val="3"/>
          <dgm:chPref val="3"/>
          <dgm:bulletEnabled val="1"/>
        </dgm:presLayoutVars>
      </dgm:prSet>
      <dgm:spPr>
        <a:xfrm>
          <a:off x="0" y="756073"/>
          <a:ext cx="2112919" cy="247546"/>
        </a:xfrm>
        <a:prstGeom prst="round2SameRect">
          <a:avLst>
            <a:gd name="adj1" fmla="val 16670"/>
            <a:gd name="adj2" fmla="val 0"/>
          </a:avLst>
        </a:prstGeom>
      </dgm:spPr>
    </dgm:pt>
    <dgm:pt modelId="{40BCABD6-BB73-4F06-A943-175394AE4AF6}" type="pres">
      <dgm:prSet presAssocID="{1CE3BED7-D4F6-49FF-B454-0DDACE773574}" presName="Accent" presStyleLbl="parChTrans1D1" presStyleIdx="1" presStyleCnt="4"/>
      <dgm:spPr>
        <a:xfrm>
          <a:off x="0" y="1003620"/>
          <a:ext cx="8126613" cy="0"/>
        </a:xfrm>
        <a:prstGeom prst="line">
          <a:avLst/>
        </a:prstGeom>
      </dgm:spPr>
    </dgm:pt>
    <dgm:pt modelId="{5B5E20EB-E0A8-4062-BF93-4467B94BBAF4}" type="pres">
      <dgm:prSet presAssocID="{1CE3BED7-D4F6-49FF-B454-0DDACE773574}" presName="Child" presStyleLbl="revTx" presStyleIdx="3" presStyleCnt="8">
        <dgm:presLayoutVars>
          <dgm:chMax val="0"/>
          <dgm:chPref val="0"/>
          <dgm:bulletEnabled val="1"/>
        </dgm:presLayoutVars>
      </dgm:prSet>
      <dgm:spPr/>
    </dgm:pt>
    <dgm:pt modelId="{6A3F197E-433B-42A9-949E-18CD089775A5}" type="pres">
      <dgm:prSet presAssocID="{6C3A1EF4-ED8F-4AAF-8D41-9CE9868BFA8E}" presName="sibTrans" presStyleCnt="0"/>
      <dgm:spPr/>
    </dgm:pt>
    <dgm:pt modelId="{7D7BD1D9-9A7E-467D-B095-80B9CC7E3D11}" type="pres">
      <dgm:prSet presAssocID="{71A6A3F5-7E42-458B-BBDE-84BEB10FA830}" presName="composite" presStyleCnt="0"/>
      <dgm:spPr/>
    </dgm:pt>
    <dgm:pt modelId="{5437EA75-4957-4B7A-8936-A4D10D7709AD}" type="pres">
      <dgm:prSet presAssocID="{71A6A3F5-7E42-458B-BBDE-84BEB10FA830}" presName="FirstChild" presStyleLbl="revTx" presStyleIdx="4" presStyleCnt="8">
        <dgm:presLayoutVars>
          <dgm:chMax val="0"/>
          <dgm:chPref val="0"/>
          <dgm:bulletEnabled val="1"/>
        </dgm:presLayoutVars>
      </dgm:prSet>
      <dgm:spPr/>
    </dgm:pt>
    <dgm:pt modelId="{E42E79B7-FF14-4873-AC32-C13B65F77FFC}" type="pres">
      <dgm:prSet presAssocID="{71A6A3F5-7E42-458B-BBDE-84BEB10FA830}" presName="Parent" presStyleLbl="alignNode1" presStyleIdx="2" presStyleCnt="4">
        <dgm:presLayoutVars>
          <dgm:chMax val="3"/>
          <dgm:chPref val="3"/>
          <dgm:bulletEnabled val="1"/>
        </dgm:presLayoutVars>
      </dgm:prSet>
      <dgm:spPr>
        <a:xfrm>
          <a:off x="0" y="1511164"/>
          <a:ext cx="2112919" cy="247546"/>
        </a:xfrm>
        <a:prstGeom prst="round2SameRect">
          <a:avLst>
            <a:gd name="adj1" fmla="val 16670"/>
            <a:gd name="adj2" fmla="val 0"/>
          </a:avLst>
        </a:prstGeom>
      </dgm:spPr>
    </dgm:pt>
    <dgm:pt modelId="{16252969-8AFA-45DF-A4B2-FB590FA033A2}" type="pres">
      <dgm:prSet presAssocID="{71A6A3F5-7E42-458B-BBDE-84BEB10FA830}" presName="Accent" presStyleLbl="parChTrans1D1" presStyleIdx="2" presStyleCnt="4"/>
      <dgm:spPr>
        <a:xfrm>
          <a:off x="0" y="1758711"/>
          <a:ext cx="8126613" cy="0"/>
        </a:xfrm>
        <a:prstGeom prst="line">
          <a:avLst/>
        </a:prstGeom>
      </dgm:spPr>
    </dgm:pt>
    <dgm:pt modelId="{1A57A447-E8F1-419A-A48E-93847660F009}" type="pres">
      <dgm:prSet presAssocID="{71A6A3F5-7E42-458B-BBDE-84BEB10FA830}" presName="Child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4F3CAE13-D617-460C-A393-F8C59D06699F}" type="pres">
      <dgm:prSet presAssocID="{C562C311-6131-41A4-8BD9-C2F298DCF5B8}" presName="sibTrans" presStyleCnt="0"/>
      <dgm:spPr/>
    </dgm:pt>
    <dgm:pt modelId="{94A950F1-394C-461D-AB1C-BAA7373F908D}" type="pres">
      <dgm:prSet presAssocID="{2ADE9BC5-064E-4A58-8672-EDCFD378D566}" presName="composite" presStyleCnt="0"/>
      <dgm:spPr/>
    </dgm:pt>
    <dgm:pt modelId="{D94615A8-6208-4D08-96DA-C5CFE441AC15}" type="pres">
      <dgm:prSet presAssocID="{2ADE9BC5-064E-4A58-8672-EDCFD378D566}" presName="FirstChild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75998C68-7980-480A-9399-C8B7AA7DE859}" type="pres">
      <dgm:prSet presAssocID="{2ADE9BC5-064E-4A58-8672-EDCFD378D566}" presName="Parent" presStyleLbl="alignNode1" presStyleIdx="3" presStyleCnt="4">
        <dgm:presLayoutVars>
          <dgm:chMax val="3"/>
          <dgm:chPref val="3"/>
          <dgm:bulletEnabled val="1"/>
        </dgm:presLayoutVars>
      </dgm:prSet>
      <dgm:spPr>
        <a:xfrm>
          <a:off x="0" y="2266255"/>
          <a:ext cx="2112919" cy="247546"/>
        </a:xfrm>
        <a:prstGeom prst="round2SameRect">
          <a:avLst>
            <a:gd name="adj1" fmla="val 16670"/>
            <a:gd name="adj2" fmla="val 0"/>
          </a:avLst>
        </a:prstGeom>
      </dgm:spPr>
    </dgm:pt>
    <dgm:pt modelId="{1CFA562A-08D3-4AF7-9E05-5B3A57B06235}" type="pres">
      <dgm:prSet presAssocID="{2ADE9BC5-064E-4A58-8672-EDCFD378D566}" presName="Accent" presStyleLbl="parChTrans1D1" presStyleIdx="3" presStyleCnt="4"/>
      <dgm:spPr>
        <a:xfrm>
          <a:off x="0" y="2513802"/>
          <a:ext cx="8126613" cy="0"/>
        </a:xfrm>
        <a:prstGeom prst="line">
          <a:avLst/>
        </a:prstGeom>
      </dgm:spPr>
    </dgm:pt>
    <dgm:pt modelId="{A4D60350-A5C0-4083-8C15-6BB483DAE1E4}" type="pres">
      <dgm:prSet presAssocID="{2ADE9BC5-064E-4A58-8672-EDCFD378D566}" presName="Child" presStyleLbl="revTx" presStyleIdx="7" presStyleCnt="8">
        <dgm:presLayoutVars>
          <dgm:chMax val="0"/>
          <dgm:chPref val="0"/>
          <dgm:bulletEnabled val="1"/>
        </dgm:presLayoutVars>
      </dgm:prSet>
      <dgm:spPr/>
    </dgm:pt>
  </dgm:ptLst>
  <dgm:cxnLst>
    <dgm:cxn modelId="{74773410-11FE-419D-A28D-49D47DF7045E}" srcId="{5FF6749B-942F-43E7-92F4-4CBDF1DC41C3}" destId="{2ADE9BC5-064E-4A58-8672-EDCFD378D566}" srcOrd="3" destOrd="0" parTransId="{A94C680A-42FA-47FA-9910-DCD31699A9DD}" sibTransId="{7D8D03F6-6A4C-40DB-A35F-2D0966B42B5C}"/>
    <dgm:cxn modelId="{2DF1FB18-A83E-4EC8-8299-FC26253E0AA8}" type="presOf" srcId="{1CE3BED7-D4F6-49FF-B454-0DDACE773574}" destId="{02675E4D-D6BD-407E-92B9-22FF90DFD939}" srcOrd="0" destOrd="0" presId="urn:microsoft.com/office/officeart/2011/layout/TabList"/>
    <dgm:cxn modelId="{FD7ED721-532E-45E9-AFFA-3102E7ABC23D}" srcId="{71A6A3F5-7E42-458B-BBDE-84BEB10FA830}" destId="{8B98D948-B99C-47DC-A52C-63B9E9C710C4}" srcOrd="0" destOrd="0" parTransId="{50684D31-74C7-4607-85EA-D4D7DFEAA993}" sibTransId="{0CB70112-15A5-4C2F-9652-2EF6D03ABD47}"/>
    <dgm:cxn modelId="{3E1BDC2B-5583-444C-B050-EE75C82477D7}" srcId="{71A6A3F5-7E42-458B-BBDE-84BEB10FA830}" destId="{2FF5F8C3-2C49-4AE3-9B72-988D7FA12B63}" srcOrd="1" destOrd="0" parTransId="{41285494-F3E3-4697-85D2-ECA0D1215564}" sibTransId="{69B4712D-2752-43F5-969B-6790A41A4CDA}"/>
    <dgm:cxn modelId="{DF765C31-A9FD-419C-BC90-C2929393B953}" srcId="{6DC60C56-1C79-4B48-9A7E-E271A3BBED4E}" destId="{D045C83F-59C3-422A-A4E1-9738F15C4870}" srcOrd="1" destOrd="0" parTransId="{7163A47E-DF8E-4C06-972F-5529741C8C5B}" sibTransId="{8A9DC874-D32F-4F19-AD67-7B88695AF490}"/>
    <dgm:cxn modelId="{14946F34-AAFF-481E-BBA2-25285CF55C39}" type="presOf" srcId="{2ADE9BC5-064E-4A58-8672-EDCFD378D566}" destId="{75998C68-7980-480A-9399-C8B7AA7DE859}" srcOrd="0" destOrd="0" presId="urn:microsoft.com/office/officeart/2011/layout/TabList"/>
    <dgm:cxn modelId="{BEFB7537-30BB-4D4B-A8CF-F78695315ABD}" type="presOf" srcId="{3DFB8AD5-94E7-4D6A-9A40-D35B72E750BE}" destId="{5B5E20EB-E0A8-4062-BF93-4467B94BBAF4}" srcOrd="0" destOrd="0" presId="urn:microsoft.com/office/officeart/2011/layout/TabList"/>
    <dgm:cxn modelId="{30CBD042-2F3A-45A1-B3AB-20B4C8D28D7D}" srcId="{1CE3BED7-D4F6-49FF-B454-0DDACE773574}" destId="{3DFB8AD5-94E7-4D6A-9A40-D35B72E750BE}" srcOrd="1" destOrd="0" parTransId="{B891C5D5-8767-462C-8960-F3ACA48EB197}" sibTransId="{53DAB4C5-289E-49C3-A62F-B36976841979}"/>
    <dgm:cxn modelId="{A21EEA6C-D8D7-45FF-8D66-1D7E53B1DEAB}" type="presOf" srcId="{5FF6749B-942F-43E7-92F4-4CBDF1DC41C3}" destId="{EE15E943-B3D7-47E7-9B5B-829F2CB1DDF6}" srcOrd="0" destOrd="0" presId="urn:microsoft.com/office/officeart/2011/layout/TabList"/>
    <dgm:cxn modelId="{A29CC151-8877-4177-AEA3-ED2B95EC49F4}" srcId="{5FF6749B-942F-43E7-92F4-4CBDF1DC41C3}" destId="{71A6A3F5-7E42-458B-BBDE-84BEB10FA830}" srcOrd="2" destOrd="0" parTransId="{27A6F09D-FB36-4867-9D2B-1A206A3EAFA9}" sibTransId="{C562C311-6131-41A4-8BD9-C2F298DCF5B8}"/>
    <dgm:cxn modelId="{8B14F651-0838-4316-9C8B-35773FB99E6D}" type="presOf" srcId="{B8CEFC9C-0183-4051-AC26-37856E296D6E}" destId="{8C6D1067-F1F7-4F67-BDA1-8F43E54BCF78}" srcOrd="0" destOrd="0" presId="urn:microsoft.com/office/officeart/2011/layout/TabList"/>
    <dgm:cxn modelId="{CFA71F58-EC03-46E4-BDC9-7806F7E76AE6}" type="presOf" srcId="{6DC60C56-1C79-4B48-9A7E-E271A3BBED4E}" destId="{23026788-B945-4007-A4B2-715C962AC9FF}" srcOrd="0" destOrd="0" presId="urn:microsoft.com/office/officeart/2011/layout/TabList"/>
    <dgm:cxn modelId="{56E92C5A-8A21-4C59-B103-60ED49AD0671}" srcId="{1CE3BED7-D4F6-49FF-B454-0DDACE773574}" destId="{B8CEFC9C-0183-4051-AC26-37856E296D6E}" srcOrd="0" destOrd="0" parTransId="{43EB0A4F-CD67-41F3-B7D6-EAB3BABBACEF}" sibTransId="{57B999E4-197D-443D-9D3C-567B505B97BC}"/>
    <dgm:cxn modelId="{E6B7A8A0-85BF-4288-A4C0-B50FEB7B0D03}" type="presOf" srcId="{2FF5F8C3-2C49-4AE3-9B72-988D7FA12B63}" destId="{1A57A447-E8F1-419A-A48E-93847660F009}" srcOrd="0" destOrd="0" presId="urn:microsoft.com/office/officeart/2011/layout/TabList"/>
    <dgm:cxn modelId="{94262BA7-806F-49D1-8A75-1D666F836EEE}" srcId="{5FF6749B-942F-43E7-92F4-4CBDF1DC41C3}" destId="{6DC60C56-1C79-4B48-9A7E-E271A3BBED4E}" srcOrd="0" destOrd="0" parTransId="{6D69AD3C-77B9-4F26-B7FD-2E6E3DF12DDF}" sibTransId="{24EFB1D9-07D1-42DD-B109-0CAB5E233EC3}"/>
    <dgm:cxn modelId="{2397FEAF-8C7C-4A90-BE5C-8A6B587918DE}" srcId="{5FF6749B-942F-43E7-92F4-4CBDF1DC41C3}" destId="{1CE3BED7-D4F6-49FF-B454-0DDACE773574}" srcOrd="1" destOrd="0" parTransId="{D8CE49A7-0BDD-4405-8D54-9BE670271077}" sibTransId="{6C3A1EF4-ED8F-4AAF-8D41-9CE9868BFA8E}"/>
    <dgm:cxn modelId="{6C2EE4B4-CF1B-4FF1-A670-BCFB31E34977}" srcId="{2ADE9BC5-064E-4A58-8672-EDCFD378D566}" destId="{602079C1-7D1B-4EF9-8FB6-2C02E4E6E2B4}" srcOrd="1" destOrd="0" parTransId="{15CCFFEB-3DE8-4835-9087-5F73FEF56F83}" sibTransId="{31EFCAFC-FD0C-421C-905F-058BB8AB1262}"/>
    <dgm:cxn modelId="{DC2FEAB5-AC8F-490F-A508-5810D8183FF2}" type="presOf" srcId="{D045C83F-59C3-422A-A4E1-9738F15C4870}" destId="{2DEEA42C-B5E6-44CA-8E49-0C9B3A63C86E}" srcOrd="0" destOrd="0" presId="urn:microsoft.com/office/officeart/2011/layout/TabList"/>
    <dgm:cxn modelId="{C9BB54C2-DEC3-414E-BFE3-67AE6B0D7D62}" type="presOf" srcId="{602079C1-7D1B-4EF9-8FB6-2C02E4E6E2B4}" destId="{A4D60350-A5C0-4083-8C15-6BB483DAE1E4}" srcOrd="0" destOrd="0" presId="urn:microsoft.com/office/officeart/2011/layout/TabList"/>
    <dgm:cxn modelId="{B35F1AC6-E5B5-499E-B9C3-32DE08A83B03}" type="presOf" srcId="{55F12E3C-9BB1-4773-8F42-3489774C8672}" destId="{9A09F92C-F1B8-43D0-8450-EFA6BF98D6FE}" srcOrd="0" destOrd="0" presId="urn:microsoft.com/office/officeart/2011/layout/TabList"/>
    <dgm:cxn modelId="{81182BD1-26B3-4620-8887-CB4729A6588A}" type="presOf" srcId="{71A6A3F5-7E42-458B-BBDE-84BEB10FA830}" destId="{E42E79B7-FF14-4873-AC32-C13B65F77FFC}" srcOrd="0" destOrd="0" presId="urn:microsoft.com/office/officeart/2011/layout/TabList"/>
    <dgm:cxn modelId="{2B9CE4D9-FB01-4FED-AACC-E15FF48B82F4}" type="presOf" srcId="{F941B473-61F4-42DC-91CC-A6BB1B5FD713}" destId="{D94615A8-6208-4D08-96DA-C5CFE441AC15}" srcOrd="0" destOrd="0" presId="urn:microsoft.com/office/officeart/2011/layout/TabList"/>
    <dgm:cxn modelId="{BC9CA2DD-7EBB-4971-8E46-0839763EF79D}" srcId="{2ADE9BC5-064E-4A58-8672-EDCFD378D566}" destId="{F941B473-61F4-42DC-91CC-A6BB1B5FD713}" srcOrd="0" destOrd="0" parTransId="{9EA638E6-FE64-4CBB-86A6-680E2FA83150}" sibTransId="{31B9270C-EDDB-4344-834B-806F1CED92CF}"/>
    <dgm:cxn modelId="{012D73F3-5A3F-4795-BE55-03541989642A}" srcId="{6DC60C56-1C79-4B48-9A7E-E271A3BBED4E}" destId="{55F12E3C-9BB1-4773-8F42-3489774C8672}" srcOrd="0" destOrd="0" parTransId="{A29AA787-2835-4DB1-9C5B-F44675F8382D}" sibTransId="{A2C63741-A0AA-48C9-A232-2A48B6C12911}"/>
    <dgm:cxn modelId="{3BDEABFE-4474-42A3-B427-23782FDC8ECE}" type="presOf" srcId="{8B98D948-B99C-47DC-A52C-63B9E9C710C4}" destId="{5437EA75-4957-4B7A-8936-A4D10D7709AD}" srcOrd="0" destOrd="0" presId="urn:microsoft.com/office/officeart/2011/layout/TabList"/>
    <dgm:cxn modelId="{4FE85E1C-C538-4E36-8E02-5DCA37FFBAD5}" type="presParOf" srcId="{EE15E943-B3D7-47E7-9B5B-829F2CB1DDF6}" destId="{7297D5E3-C68A-4C56-89FB-A297DA344ADB}" srcOrd="0" destOrd="0" presId="urn:microsoft.com/office/officeart/2011/layout/TabList"/>
    <dgm:cxn modelId="{77F833CB-8FEB-451B-A29A-A8525F731186}" type="presParOf" srcId="{7297D5E3-C68A-4C56-89FB-A297DA344ADB}" destId="{9A09F92C-F1B8-43D0-8450-EFA6BF98D6FE}" srcOrd="0" destOrd="0" presId="urn:microsoft.com/office/officeart/2011/layout/TabList"/>
    <dgm:cxn modelId="{381C978F-A578-44C8-AD86-0636E47B88A0}" type="presParOf" srcId="{7297D5E3-C68A-4C56-89FB-A297DA344ADB}" destId="{23026788-B945-4007-A4B2-715C962AC9FF}" srcOrd="1" destOrd="0" presId="urn:microsoft.com/office/officeart/2011/layout/TabList"/>
    <dgm:cxn modelId="{55298B26-DA45-4335-9AA7-BF03B8F77184}" type="presParOf" srcId="{7297D5E3-C68A-4C56-89FB-A297DA344ADB}" destId="{0AE57155-6002-4C6F-B644-24A41AC9CBC4}" srcOrd="2" destOrd="0" presId="urn:microsoft.com/office/officeart/2011/layout/TabList"/>
    <dgm:cxn modelId="{5E13E23A-BC92-46EE-8566-5554D90AF502}" type="presParOf" srcId="{EE15E943-B3D7-47E7-9B5B-829F2CB1DDF6}" destId="{2DEEA42C-B5E6-44CA-8E49-0C9B3A63C86E}" srcOrd="1" destOrd="0" presId="urn:microsoft.com/office/officeart/2011/layout/TabList"/>
    <dgm:cxn modelId="{5C01807E-C873-4A4D-8617-F4A29673A6A6}" type="presParOf" srcId="{EE15E943-B3D7-47E7-9B5B-829F2CB1DDF6}" destId="{7B9DA516-9DD0-4C74-BC8B-1E9756593207}" srcOrd="2" destOrd="0" presId="urn:microsoft.com/office/officeart/2011/layout/TabList"/>
    <dgm:cxn modelId="{F70F8AEA-2C66-4D70-87D6-8787227AFB52}" type="presParOf" srcId="{EE15E943-B3D7-47E7-9B5B-829F2CB1DDF6}" destId="{B0008EBD-918B-45C3-AB4D-119C077B21C6}" srcOrd="3" destOrd="0" presId="urn:microsoft.com/office/officeart/2011/layout/TabList"/>
    <dgm:cxn modelId="{4AD570D6-8E9B-4179-8C94-B34F6427A998}" type="presParOf" srcId="{B0008EBD-918B-45C3-AB4D-119C077B21C6}" destId="{8C6D1067-F1F7-4F67-BDA1-8F43E54BCF78}" srcOrd="0" destOrd="0" presId="urn:microsoft.com/office/officeart/2011/layout/TabList"/>
    <dgm:cxn modelId="{7DB87152-ED8D-4A15-B725-34ACC7931C43}" type="presParOf" srcId="{B0008EBD-918B-45C3-AB4D-119C077B21C6}" destId="{02675E4D-D6BD-407E-92B9-22FF90DFD939}" srcOrd="1" destOrd="0" presId="urn:microsoft.com/office/officeart/2011/layout/TabList"/>
    <dgm:cxn modelId="{6AB68DA1-E906-4F7A-AD51-FAA953D1E363}" type="presParOf" srcId="{B0008EBD-918B-45C3-AB4D-119C077B21C6}" destId="{40BCABD6-BB73-4F06-A943-175394AE4AF6}" srcOrd="2" destOrd="0" presId="urn:microsoft.com/office/officeart/2011/layout/TabList"/>
    <dgm:cxn modelId="{5BC5384F-1AD6-42AE-9BC5-E29601233B81}" type="presParOf" srcId="{EE15E943-B3D7-47E7-9B5B-829F2CB1DDF6}" destId="{5B5E20EB-E0A8-4062-BF93-4467B94BBAF4}" srcOrd="4" destOrd="0" presId="urn:microsoft.com/office/officeart/2011/layout/TabList"/>
    <dgm:cxn modelId="{B9941F23-E68E-42A3-B5EC-1EFA7A2C5CE3}" type="presParOf" srcId="{EE15E943-B3D7-47E7-9B5B-829F2CB1DDF6}" destId="{6A3F197E-433B-42A9-949E-18CD089775A5}" srcOrd="5" destOrd="0" presId="urn:microsoft.com/office/officeart/2011/layout/TabList"/>
    <dgm:cxn modelId="{54E8F486-3E1A-4C97-BDA1-46AA0F8C89DD}" type="presParOf" srcId="{EE15E943-B3D7-47E7-9B5B-829F2CB1DDF6}" destId="{7D7BD1D9-9A7E-467D-B095-80B9CC7E3D11}" srcOrd="6" destOrd="0" presId="urn:microsoft.com/office/officeart/2011/layout/TabList"/>
    <dgm:cxn modelId="{86FCAD65-4F06-4040-ADB2-B8AD85352497}" type="presParOf" srcId="{7D7BD1D9-9A7E-467D-B095-80B9CC7E3D11}" destId="{5437EA75-4957-4B7A-8936-A4D10D7709AD}" srcOrd="0" destOrd="0" presId="urn:microsoft.com/office/officeart/2011/layout/TabList"/>
    <dgm:cxn modelId="{6A93306B-4C1C-423A-869F-16082CF0DCC0}" type="presParOf" srcId="{7D7BD1D9-9A7E-467D-B095-80B9CC7E3D11}" destId="{E42E79B7-FF14-4873-AC32-C13B65F77FFC}" srcOrd="1" destOrd="0" presId="urn:microsoft.com/office/officeart/2011/layout/TabList"/>
    <dgm:cxn modelId="{5C09A981-D3DE-475E-A967-B84F94014C65}" type="presParOf" srcId="{7D7BD1D9-9A7E-467D-B095-80B9CC7E3D11}" destId="{16252969-8AFA-45DF-A4B2-FB590FA033A2}" srcOrd="2" destOrd="0" presId="urn:microsoft.com/office/officeart/2011/layout/TabList"/>
    <dgm:cxn modelId="{FB91DDEB-A37F-416F-B8DD-B4BE94CE8067}" type="presParOf" srcId="{EE15E943-B3D7-47E7-9B5B-829F2CB1DDF6}" destId="{1A57A447-E8F1-419A-A48E-93847660F009}" srcOrd="7" destOrd="0" presId="urn:microsoft.com/office/officeart/2011/layout/TabList"/>
    <dgm:cxn modelId="{AD4F23D9-D947-40DF-A8A3-A5C2C3A1DEB6}" type="presParOf" srcId="{EE15E943-B3D7-47E7-9B5B-829F2CB1DDF6}" destId="{4F3CAE13-D617-460C-A393-F8C59D06699F}" srcOrd="8" destOrd="0" presId="urn:microsoft.com/office/officeart/2011/layout/TabList"/>
    <dgm:cxn modelId="{D8E4AB19-FDEF-4937-89D3-DFC3A2FF61AA}" type="presParOf" srcId="{EE15E943-B3D7-47E7-9B5B-829F2CB1DDF6}" destId="{94A950F1-394C-461D-AB1C-BAA7373F908D}" srcOrd="9" destOrd="0" presId="urn:microsoft.com/office/officeart/2011/layout/TabList"/>
    <dgm:cxn modelId="{8506F878-83FD-49FA-B067-F50FEB60B5EA}" type="presParOf" srcId="{94A950F1-394C-461D-AB1C-BAA7373F908D}" destId="{D94615A8-6208-4D08-96DA-C5CFE441AC15}" srcOrd="0" destOrd="0" presId="urn:microsoft.com/office/officeart/2011/layout/TabList"/>
    <dgm:cxn modelId="{EBEA6862-6DB6-40D7-843D-588DF0DA670E}" type="presParOf" srcId="{94A950F1-394C-461D-AB1C-BAA7373F908D}" destId="{75998C68-7980-480A-9399-C8B7AA7DE859}" srcOrd="1" destOrd="0" presId="urn:microsoft.com/office/officeart/2011/layout/TabList"/>
    <dgm:cxn modelId="{83964362-66BE-4798-AECD-FC40C851AB79}" type="presParOf" srcId="{94A950F1-394C-461D-AB1C-BAA7373F908D}" destId="{1CFA562A-08D3-4AF7-9E05-5B3A57B06235}" srcOrd="2" destOrd="0" presId="urn:microsoft.com/office/officeart/2011/layout/TabList"/>
    <dgm:cxn modelId="{3A06EDA9-CA17-4653-B37C-ECFF02DF2E93}" type="presParOf" srcId="{EE15E943-B3D7-47E7-9B5B-829F2CB1DDF6}" destId="{A4D60350-A5C0-4083-8C15-6BB483DAE1E4}" srcOrd="10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55322B-0851-4EFF-BAFC-6066031139AE}">
      <dsp:nvSpPr>
        <dsp:cNvPr id="0" name=""/>
        <dsp:cNvSpPr/>
      </dsp:nvSpPr>
      <dsp:spPr>
        <a:xfrm>
          <a:off x="0" y="646053"/>
          <a:ext cx="832464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E3656C-8FBA-4C7E-9E9E-FAA9A51BE5AC}">
      <dsp:nvSpPr>
        <dsp:cNvPr id="0" name=""/>
        <dsp:cNvSpPr/>
      </dsp:nvSpPr>
      <dsp:spPr>
        <a:xfrm>
          <a:off x="416232" y="130829"/>
          <a:ext cx="7714290" cy="7071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256" tIns="0" rIns="220256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tabLst>
              <a:tab pos="3657600" algn="r"/>
            </a:tabLst>
          </a:pPr>
          <a:r>
            <a:rPr lang="en-IE" sz="1400" b="1" kern="1200" dirty="0"/>
            <a:t>The following charts outline Weekly Reach and 7am-7pm (PT) share for January to December 2023 (2023-4), across key demographics. </a:t>
          </a:r>
        </a:p>
      </dsp:txBody>
      <dsp:txXfrm>
        <a:off x="450750" y="165347"/>
        <a:ext cx="7645254" cy="638068"/>
      </dsp:txXfrm>
    </dsp:sp>
    <dsp:sp modelId="{D91C913E-4333-4A58-A741-B8037925BAF3}">
      <dsp:nvSpPr>
        <dsp:cNvPr id="0" name=""/>
        <dsp:cNvSpPr/>
      </dsp:nvSpPr>
      <dsp:spPr>
        <a:xfrm>
          <a:off x="0" y="1446333"/>
          <a:ext cx="832464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BF9536-80A1-486F-87A9-671728621AC2}">
      <dsp:nvSpPr>
        <dsp:cNvPr id="0" name=""/>
        <dsp:cNvSpPr/>
      </dsp:nvSpPr>
      <dsp:spPr>
        <a:xfrm>
          <a:off x="416232" y="1043853"/>
          <a:ext cx="7706773" cy="594359"/>
        </a:xfrm>
        <a:prstGeom prst="roundRect">
          <a:avLst/>
        </a:prstGeom>
        <a:solidFill>
          <a:srgbClr val="2569A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256" tIns="0" rIns="220256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tabLst>
              <a:tab pos="3657600" algn="r"/>
            </a:tabLst>
          </a:pPr>
          <a:r>
            <a:rPr lang="en-IE" sz="1400" b="1" kern="1200" dirty="0"/>
            <a:t>This report is based on the 12-month period January to December 2023. Reach data is compared, year on year, to the 2022-4 report.  </a:t>
          </a:r>
        </a:p>
      </dsp:txBody>
      <dsp:txXfrm>
        <a:off x="445246" y="1072867"/>
        <a:ext cx="7648745" cy="536331"/>
      </dsp:txXfrm>
    </dsp:sp>
    <dsp:sp modelId="{05F8AAB0-E281-4DB9-813D-2CDC3340F7B5}">
      <dsp:nvSpPr>
        <dsp:cNvPr id="0" name=""/>
        <dsp:cNvSpPr/>
      </dsp:nvSpPr>
      <dsp:spPr>
        <a:xfrm>
          <a:off x="0" y="2627779"/>
          <a:ext cx="832464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6854C0-3DD0-4096-B68E-68EF430C2943}">
      <dsp:nvSpPr>
        <dsp:cNvPr id="0" name=""/>
        <dsp:cNvSpPr/>
      </dsp:nvSpPr>
      <dsp:spPr>
        <a:xfrm>
          <a:off x="415825" y="1844133"/>
          <a:ext cx="7690107" cy="9755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256" tIns="0" rIns="220256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tabLst>
              <a:tab pos="3657600" algn="r"/>
            </a:tabLst>
          </a:pPr>
          <a:r>
            <a:rPr lang="en-IE" sz="1400" b="1" u="none" kern="1200" dirty="0"/>
            <a:t>Definitions: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tabLst>
              <a:tab pos="3657600" algn="r"/>
            </a:tabLst>
          </a:pPr>
          <a:r>
            <a:rPr lang="en-IE" sz="1400" b="1" u="sng" kern="1200" dirty="0"/>
            <a:t>HKWK</a:t>
          </a:r>
          <a:r>
            <a:rPr lang="en-IE" sz="1400" b="0" kern="1200" dirty="0"/>
            <a:t> </a:t>
          </a:r>
          <a:r>
            <a:rPr lang="en-IE" sz="1400" b="0" i="1" kern="1200" dirty="0"/>
            <a:t>label is updated to read </a:t>
          </a:r>
          <a:r>
            <a:rPr lang="en-IE" sz="1400" b="1" i="1" kern="1200" dirty="0"/>
            <a:t>SHWK</a:t>
          </a:r>
          <a:r>
            <a:rPr lang="en-IE" sz="1400" b="0" i="1" kern="1200" dirty="0"/>
            <a:t> (shopper + dependent children (any age).  This is a </a:t>
          </a:r>
          <a:r>
            <a:rPr lang="en-IE" sz="1400" b="1" i="1" kern="1200" dirty="0"/>
            <a:t>label change only </a:t>
          </a:r>
          <a:r>
            <a:rPr lang="en-IE" sz="1400" b="0" i="1" kern="1200" dirty="0"/>
            <a:t>as housekeeper was always defined as main shopper.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tabLst>
              <a:tab pos="3657600" algn="r"/>
            </a:tabLst>
          </a:pPr>
          <a:r>
            <a:rPr lang="en-IE" sz="1400" b="1" u="sng" kern="1200" dirty="0"/>
            <a:t>Universe estimates and sample size </a:t>
          </a:r>
          <a:r>
            <a:rPr lang="en-IE" sz="1400" b="0" i="1" kern="1200" dirty="0"/>
            <a:t>– refer to 2023-4 data.</a:t>
          </a:r>
        </a:p>
      </dsp:txBody>
      <dsp:txXfrm>
        <a:off x="463446" y="1891754"/>
        <a:ext cx="7594865" cy="880283"/>
      </dsp:txXfrm>
    </dsp:sp>
    <dsp:sp modelId="{CC111BEC-A249-4C30-BF45-C32A47CE1799}">
      <dsp:nvSpPr>
        <dsp:cNvPr id="0" name=""/>
        <dsp:cNvSpPr/>
      </dsp:nvSpPr>
      <dsp:spPr>
        <a:xfrm>
          <a:off x="0" y="3253248"/>
          <a:ext cx="832464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B61A0B-4CDE-4D18-A2A8-449BD95C2EB7}">
      <dsp:nvSpPr>
        <dsp:cNvPr id="0" name=""/>
        <dsp:cNvSpPr/>
      </dsp:nvSpPr>
      <dsp:spPr>
        <a:xfrm>
          <a:off x="416232" y="3025579"/>
          <a:ext cx="7699256" cy="4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256" tIns="0" rIns="220256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See Appendix for Sales house composition</a:t>
          </a:r>
        </a:p>
      </dsp:txBody>
      <dsp:txXfrm>
        <a:off x="436713" y="3046060"/>
        <a:ext cx="7658294" cy="3785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FA562A-08D3-4AF7-9E05-5B3A57B06235}">
      <dsp:nvSpPr>
        <dsp:cNvPr id="0" name=""/>
        <dsp:cNvSpPr/>
      </dsp:nvSpPr>
      <dsp:spPr>
        <a:xfrm>
          <a:off x="0" y="3144802"/>
          <a:ext cx="812661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252969-8AFA-45DF-A4B2-FB590FA033A2}">
      <dsp:nvSpPr>
        <dsp:cNvPr id="0" name=""/>
        <dsp:cNvSpPr/>
      </dsp:nvSpPr>
      <dsp:spPr>
        <a:xfrm>
          <a:off x="0" y="2200004"/>
          <a:ext cx="812661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BCABD6-BB73-4F06-A943-175394AE4AF6}">
      <dsp:nvSpPr>
        <dsp:cNvPr id="0" name=""/>
        <dsp:cNvSpPr/>
      </dsp:nvSpPr>
      <dsp:spPr>
        <a:xfrm>
          <a:off x="0" y="1255206"/>
          <a:ext cx="812661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E57155-6002-4C6F-B644-24A41AC9CBC4}">
      <dsp:nvSpPr>
        <dsp:cNvPr id="0" name=""/>
        <dsp:cNvSpPr/>
      </dsp:nvSpPr>
      <dsp:spPr>
        <a:xfrm>
          <a:off x="0" y="310408"/>
          <a:ext cx="812661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9F92C-F1B8-43D0-8450-EFA6BF98D6FE}">
      <dsp:nvSpPr>
        <dsp:cNvPr id="0" name=""/>
        <dsp:cNvSpPr/>
      </dsp:nvSpPr>
      <dsp:spPr>
        <a:xfrm>
          <a:off x="2112919" y="668"/>
          <a:ext cx="6013693" cy="309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b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200" b="1" kern="1200" dirty="0">
            <a:solidFill>
              <a:srgbClr val="5F5F5F">
                <a:lumMod val="65000"/>
                <a:lumOff val="35000"/>
              </a:srgbClr>
            </a:solidFill>
            <a:latin typeface="Arial"/>
            <a:ea typeface="+mn-ea"/>
            <a:cs typeface="+mn-cs"/>
          </a:endParaRPr>
        </a:p>
      </dsp:txBody>
      <dsp:txXfrm>
        <a:off x="2112919" y="668"/>
        <a:ext cx="6013693" cy="309739"/>
      </dsp:txXfrm>
    </dsp:sp>
    <dsp:sp modelId="{23026788-B945-4007-A4B2-715C962AC9FF}">
      <dsp:nvSpPr>
        <dsp:cNvPr id="0" name=""/>
        <dsp:cNvSpPr/>
      </dsp:nvSpPr>
      <dsp:spPr>
        <a:xfrm>
          <a:off x="0" y="7907"/>
          <a:ext cx="2112919" cy="309739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b="1" kern="1200" dirty="0">
              <a:latin typeface="Arial"/>
              <a:ea typeface="+mn-ea"/>
              <a:cs typeface="+mn-cs"/>
            </a:rPr>
            <a:t>RTE</a:t>
          </a:r>
        </a:p>
      </dsp:txBody>
      <dsp:txXfrm>
        <a:off x="15123" y="23030"/>
        <a:ext cx="2082673" cy="294616"/>
      </dsp:txXfrm>
    </dsp:sp>
    <dsp:sp modelId="{2DEEA42C-B5E6-44CA-8E49-0C9B3A63C86E}">
      <dsp:nvSpPr>
        <dsp:cNvPr id="0" name=""/>
        <dsp:cNvSpPr/>
      </dsp:nvSpPr>
      <dsp:spPr>
        <a:xfrm>
          <a:off x="0" y="310408"/>
          <a:ext cx="8126613" cy="6195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 dirty="0">
              <a:latin typeface="Arial"/>
              <a:ea typeface="+mn-ea"/>
              <a:cs typeface="+mn-cs"/>
            </a:rPr>
            <a:t>RTE Radio 1, RTE 2FM and RTE Lyric FM</a:t>
          </a:r>
          <a:endParaRPr lang="en-IE" sz="1200" b="1" kern="1200" dirty="0">
            <a:latin typeface="Arial"/>
            <a:ea typeface="+mn-ea"/>
            <a:cs typeface="+mn-cs"/>
          </a:endParaRPr>
        </a:p>
      </dsp:txBody>
      <dsp:txXfrm>
        <a:off x="0" y="310408"/>
        <a:ext cx="8126613" cy="619571"/>
      </dsp:txXfrm>
    </dsp:sp>
    <dsp:sp modelId="{8C6D1067-F1F7-4F67-BDA1-8F43E54BCF78}">
      <dsp:nvSpPr>
        <dsp:cNvPr id="0" name=""/>
        <dsp:cNvSpPr/>
      </dsp:nvSpPr>
      <dsp:spPr>
        <a:xfrm>
          <a:off x="2112919" y="945466"/>
          <a:ext cx="6013693" cy="309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b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b="1" kern="1200" dirty="0">
            <a:solidFill>
              <a:srgbClr val="5F5F5F">
                <a:lumMod val="65000"/>
                <a:lumOff val="35000"/>
              </a:srgbClr>
            </a:solidFill>
            <a:latin typeface="Arial"/>
            <a:ea typeface="+mn-ea"/>
            <a:cs typeface="+mn-cs"/>
          </a:endParaRPr>
        </a:p>
      </dsp:txBody>
      <dsp:txXfrm>
        <a:off x="2112919" y="945466"/>
        <a:ext cx="6013693" cy="309739"/>
      </dsp:txXfrm>
    </dsp:sp>
    <dsp:sp modelId="{02675E4D-D6BD-407E-92B9-22FF90DFD939}">
      <dsp:nvSpPr>
        <dsp:cNvPr id="0" name=""/>
        <dsp:cNvSpPr/>
      </dsp:nvSpPr>
      <dsp:spPr>
        <a:xfrm>
          <a:off x="0" y="945466"/>
          <a:ext cx="2112919" cy="309739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latin typeface="Arial"/>
              <a:ea typeface="+mn-ea"/>
              <a:cs typeface="+mn-cs"/>
            </a:rPr>
            <a:t>IRS +</a:t>
          </a:r>
        </a:p>
      </dsp:txBody>
      <dsp:txXfrm>
        <a:off x="15123" y="960589"/>
        <a:ext cx="2082673" cy="294616"/>
      </dsp:txXfrm>
    </dsp:sp>
    <dsp:sp modelId="{5B5E20EB-E0A8-4062-BF93-4467B94BBAF4}">
      <dsp:nvSpPr>
        <dsp:cNvPr id="0" name=""/>
        <dsp:cNvSpPr/>
      </dsp:nvSpPr>
      <dsp:spPr>
        <a:xfrm>
          <a:off x="0" y="1255206"/>
          <a:ext cx="8126613" cy="6195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 dirty="0">
              <a:latin typeface="Arial"/>
              <a:ea typeface="+mn-ea"/>
              <a:cs typeface="+mn-cs"/>
            </a:rPr>
            <a:t>KFM, KCLR, Midlands Radio 3, South-East Radio, East Coast Radio, Tipp FM, Clare FM, Radio Kerry, MWR, Shannonside, Northern Sound, Ocean FM, Highland Radio, Sunshine 106.8 and Radio Nova</a:t>
          </a:r>
        </a:p>
      </dsp:txBody>
      <dsp:txXfrm>
        <a:off x="0" y="1255206"/>
        <a:ext cx="8126613" cy="619571"/>
      </dsp:txXfrm>
    </dsp:sp>
    <dsp:sp modelId="{5437EA75-4957-4B7A-8936-A4D10D7709AD}">
      <dsp:nvSpPr>
        <dsp:cNvPr id="0" name=""/>
        <dsp:cNvSpPr/>
      </dsp:nvSpPr>
      <dsp:spPr>
        <a:xfrm>
          <a:off x="2112919" y="1890264"/>
          <a:ext cx="6013693" cy="309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b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b="1" kern="1200" dirty="0">
            <a:solidFill>
              <a:srgbClr val="5F5F5F">
                <a:lumMod val="65000"/>
                <a:lumOff val="35000"/>
              </a:srgbClr>
            </a:solidFill>
            <a:latin typeface="Arial"/>
            <a:ea typeface="+mn-ea"/>
            <a:cs typeface="+mn-cs"/>
          </a:endParaRPr>
        </a:p>
      </dsp:txBody>
      <dsp:txXfrm>
        <a:off x="2112919" y="1890264"/>
        <a:ext cx="6013693" cy="309739"/>
      </dsp:txXfrm>
    </dsp:sp>
    <dsp:sp modelId="{E42E79B7-FF14-4873-AC32-C13B65F77FFC}">
      <dsp:nvSpPr>
        <dsp:cNvPr id="0" name=""/>
        <dsp:cNvSpPr/>
      </dsp:nvSpPr>
      <dsp:spPr>
        <a:xfrm>
          <a:off x="0" y="1890264"/>
          <a:ext cx="2112919" cy="309739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latin typeface="Arial"/>
              <a:ea typeface="+mn-ea"/>
              <a:cs typeface="+mn-cs"/>
            </a:rPr>
            <a:t>Media Central Group</a:t>
          </a:r>
        </a:p>
      </dsp:txBody>
      <dsp:txXfrm>
        <a:off x="15123" y="1905387"/>
        <a:ext cx="2082673" cy="294616"/>
      </dsp:txXfrm>
    </dsp:sp>
    <dsp:sp modelId="{1A57A447-E8F1-419A-A48E-93847660F009}">
      <dsp:nvSpPr>
        <dsp:cNvPr id="0" name=""/>
        <dsp:cNvSpPr/>
      </dsp:nvSpPr>
      <dsp:spPr>
        <a:xfrm>
          <a:off x="0" y="2200004"/>
          <a:ext cx="8126613" cy="6195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200" b="1" kern="1200" dirty="0">
              <a:latin typeface="Arial"/>
              <a:ea typeface="+mn-ea"/>
              <a:cs typeface="+mn-cs"/>
            </a:rPr>
            <a:t>Today FM, Newstalk, 98FM, Spin 1038, Spin South-West, iRadio North-West, iRadio North-East, Beat 102-103, Classic Hits Radio and Red FM.</a:t>
          </a:r>
        </a:p>
      </dsp:txBody>
      <dsp:txXfrm>
        <a:off x="0" y="2200004"/>
        <a:ext cx="8126613" cy="619571"/>
      </dsp:txXfrm>
    </dsp:sp>
    <dsp:sp modelId="{D94615A8-6208-4D08-96DA-C5CFE441AC15}">
      <dsp:nvSpPr>
        <dsp:cNvPr id="0" name=""/>
        <dsp:cNvSpPr/>
      </dsp:nvSpPr>
      <dsp:spPr>
        <a:xfrm>
          <a:off x="2112919" y="2835063"/>
          <a:ext cx="6013693" cy="309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b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GB" sz="1200" b="0" kern="1200" dirty="0">
            <a:solidFill>
              <a:srgbClr val="5F5F5F">
                <a:lumMod val="65000"/>
                <a:lumOff val="35000"/>
              </a:srgbClr>
            </a:solidFill>
            <a:latin typeface="Arial"/>
            <a:ea typeface="+mn-ea"/>
            <a:cs typeface="+mn-cs"/>
          </a:endParaRPr>
        </a:p>
      </dsp:txBody>
      <dsp:txXfrm>
        <a:off x="2112919" y="2835063"/>
        <a:ext cx="6013693" cy="309739"/>
      </dsp:txXfrm>
    </dsp:sp>
    <dsp:sp modelId="{75998C68-7980-480A-9399-C8B7AA7DE859}">
      <dsp:nvSpPr>
        <dsp:cNvPr id="0" name=""/>
        <dsp:cNvSpPr/>
      </dsp:nvSpPr>
      <dsp:spPr>
        <a:xfrm>
          <a:off x="0" y="2835063"/>
          <a:ext cx="2112919" cy="309739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latin typeface="Arial"/>
              <a:ea typeface="+mn-ea"/>
              <a:cs typeface="+mn-cs"/>
            </a:rPr>
            <a:t>Urbanmedia</a:t>
          </a:r>
        </a:p>
      </dsp:txBody>
      <dsp:txXfrm>
        <a:off x="15123" y="2850186"/>
        <a:ext cx="2082673" cy="294616"/>
      </dsp:txXfrm>
    </dsp:sp>
    <dsp:sp modelId="{A4D60350-A5C0-4083-8C15-6BB483DAE1E4}">
      <dsp:nvSpPr>
        <dsp:cNvPr id="0" name=""/>
        <dsp:cNvSpPr/>
      </dsp:nvSpPr>
      <dsp:spPr>
        <a:xfrm>
          <a:off x="0" y="3144802"/>
          <a:ext cx="8126613" cy="6195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en-IE" sz="1200" b="1" kern="1200" dirty="0">
              <a:latin typeface="Arial"/>
              <a:ea typeface="+mn-ea"/>
              <a:cs typeface="+mn-cs"/>
            </a:rPr>
            <a:t>FM104, Q102, Cork’s 96FM, C103, LMFM, Live 95FM, Galway Bay FM and WLR FM</a:t>
          </a:r>
          <a:endParaRPr lang="en-GB" sz="1200" b="0" kern="1200" dirty="0">
            <a:latin typeface="Arial"/>
            <a:ea typeface="+mn-ea"/>
            <a:cs typeface="+mn-cs"/>
          </a:endParaRPr>
        </a:p>
      </dsp:txBody>
      <dsp:txXfrm>
        <a:off x="0" y="3144802"/>
        <a:ext cx="8126613" cy="6195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21783" cy="493097"/>
          </a:xfrm>
          <a:prstGeom prst="rect">
            <a:avLst/>
          </a:prstGeom>
        </p:spPr>
        <p:txBody>
          <a:bodyPr vert="horz" lIns="87938" tIns="43969" rIns="87938" bIns="43969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8824" y="3"/>
            <a:ext cx="2921783" cy="493097"/>
          </a:xfrm>
          <a:prstGeom prst="rect">
            <a:avLst/>
          </a:prstGeom>
        </p:spPr>
        <p:txBody>
          <a:bodyPr vert="horz" lIns="87938" tIns="43969" rIns="87938" bIns="43969" rtlCol="0"/>
          <a:lstStyle>
            <a:lvl1pPr algn="r">
              <a:defRPr sz="1200"/>
            </a:lvl1pPr>
          </a:lstStyle>
          <a:p>
            <a:fld id="{11059CDB-72EA-483D-9A34-D50D3267644F}" type="datetimeFigureOut">
              <a:rPr lang="en-GB" smtClean="0"/>
              <a:t>07/02/2024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037"/>
            <a:ext cx="2921783" cy="493097"/>
          </a:xfrm>
          <a:prstGeom prst="rect">
            <a:avLst/>
          </a:prstGeom>
        </p:spPr>
        <p:txBody>
          <a:bodyPr vert="horz" lIns="87938" tIns="43969" rIns="87938" bIns="43969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8824" y="9378037"/>
            <a:ext cx="2921783" cy="493097"/>
          </a:xfrm>
          <a:prstGeom prst="rect">
            <a:avLst/>
          </a:prstGeom>
        </p:spPr>
        <p:txBody>
          <a:bodyPr vert="horz" lIns="87938" tIns="43969" rIns="87938" bIns="43969" rtlCol="0" anchor="b"/>
          <a:lstStyle>
            <a:lvl1pPr algn="r">
              <a:defRPr sz="1200"/>
            </a:lvl1pPr>
          </a:lstStyle>
          <a:p>
            <a:fld id="{82556AC4-8048-47C4-97D0-565009C72CF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82416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21582" cy="493633"/>
          </a:xfrm>
          <a:prstGeom prst="rect">
            <a:avLst/>
          </a:prstGeom>
        </p:spPr>
        <p:txBody>
          <a:bodyPr vert="horz" lIns="95254" tIns="47627" rIns="95254" bIns="47627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2"/>
            <a:ext cx="2921582" cy="493633"/>
          </a:xfrm>
          <a:prstGeom prst="rect">
            <a:avLst/>
          </a:prstGeom>
        </p:spPr>
        <p:txBody>
          <a:bodyPr vert="horz" lIns="95254" tIns="47627" rIns="95254" bIns="47627" rtlCol="0"/>
          <a:lstStyle>
            <a:lvl1pPr algn="r">
              <a:defRPr sz="1300"/>
            </a:lvl1pPr>
          </a:lstStyle>
          <a:p>
            <a:fld id="{2D6798F8-BDA6-46C0-A11F-B16041C3620C}" type="datetimeFigureOut">
              <a:rPr lang="en-GB" smtClean="0"/>
              <a:t>07/02/2024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2550" y="741363"/>
            <a:ext cx="6577013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4" tIns="47627" rIns="95254" bIns="47627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5254" tIns="47627" rIns="95254" bIns="4762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7318"/>
            <a:ext cx="2921582" cy="493633"/>
          </a:xfrm>
          <a:prstGeom prst="rect">
            <a:avLst/>
          </a:prstGeom>
        </p:spPr>
        <p:txBody>
          <a:bodyPr vert="horz" lIns="95254" tIns="47627" rIns="95254" bIns="47627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8"/>
            <a:ext cx="2921582" cy="493633"/>
          </a:xfrm>
          <a:prstGeom prst="rect">
            <a:avLst/>
          </a:prstGeom>
        </p:spPr>
        <p:txBody>
          <a:bodyPr vert="horz" lIns="95254" tIns="47627" rIns="95254" bIns="47627" rtlCol="0" anchor="b"/>
          <a:lstStyle>
            <a:lvl1pPr algn="r">
              <a:defRPr sz="1300"/>
            </a:lvl1pPr>
          </a:lstStyle>
          <a:p>
            <a:fld id="{628DE85F-A49F-4D4C-8D78-799212E249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335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2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2140" algn="l" defTabSz="92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24282" algn="l" defTabSz="92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86422" algn="l" defTabSz="92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48564" algn="l" defTabSz="92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10704" algn="l" defTabSz="92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72846" algn="l" defTabSz="92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34986" algn="l" defTabSz="92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97126" algn="l" defTabSz="9242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DE85F-A49F-4D4C-8D78-799212E249B2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38019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DE85F-A49F-4D4C-8D78-799212E249B2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8711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DE85F-A49F-4D4C-8D78-799212E249B2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76340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DE85F-A49F-4D4C-8D78-799212E249B2}" type="slidenum">
              <a:rPr lang="en-GB" smtClean="0"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1289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DE85F-A49F-4D4C-8D78-799212E249B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81542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DE85F-A49F-4D4C-8D78-799212E249B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24843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DE85F-A49F-4D4C-8D78-799212E249B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993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DE85F-A49F-4D4C-8D78-799212E249B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19220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8DE85F-A49F-4D4C-8D78-799212E249B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097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DE85F-A49F-4D4C-8D78-799212E249B2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5813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DE85F-A49F-4D4C-8D78-799212E249B2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7340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DE85F-A49F-4D4C-8D78-799212E249B2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3235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DE85F-A49F-4D4C-8D78-799212E249B2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498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DE85F-A49F-4D4C-8D78-799212E249B2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8509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DE85F-A49F-4D4C-8D78-799212E249B2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9674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DE85F-A49F-4D4C-8D78-799212E249B2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7798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DE85F-A49F-4D4C-8D78-799212E249B2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5189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4000" y="459172"/>
            <a:ext cx="7589520" cy="276999"/>
          </a:xfrm>
          <a:noFill/>
        </p:spPr>
        <p:txBody>
          <a:bodyPr vert="horz" wrap="square" lIns="0" tIns="45720" rIns="0" bIns="0" rtlCol="0" anchor="t">
            <a:spAutoFit/>
          </a:bodyPr>
          <a:lstStyle>
            <a:lvl1pPr>
              <a:defRPr kumimoji="0" lang="en-US" sz="1500" b="0" i="0" u="none" strike="noStrike" cap="none" spc="0" normalizeH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1pPr>
          </a:lstStyle>
          <a:p>
            <a:pPr marL="0" marR="0" lvl="0" indent="0" defTabSz="685800" fontAlgn="auto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</a:pPr>
            <a:r>
              <a:rPr lang="en-US" dirty="0"/>
              <a:t>Click to add emphasis part of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34000" y="74640"/>
            <a:ext cx="6718167" cy="369332"/>
          </a:xfrm>
        </p:spPr>
        <p:txBody>
          <a:bodyPr vert="horz" wrap="square" lIns="162000" tIns="45720" rIns="162000" bIns="45720" rtlCol="0" anchor="b">
            <a:spAutoFit/>
          </a:bodyPr>
          <a:lstStyle>
            <a:lvl1pPr>
              <a:defRPr lang="en-GB" sz="2000" b="1" spc="-75" dirty="0">
                <a:solidFill>
                  <a:srgbClr val="7F7F7F"/>
                </a:solidFill>
                <a:ea typeface="+mj-ea"/>
                <a:cs typeface="+mj-cs"/>
              </a:defRPr>
            </a:lvl1pPr>
          </a:lstStyle>
          <a:p>
            <a:pPr lvl="0" defTabSz="68580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CLICK TO ADD TAG LINE OR BEGINNING OF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8691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370" y="108369"/>
            <a:ext cx="7406640" cy="369332"/>
          </a:xfrm>
        </p:spPr>
        <p:txBody>
          <a:bodyPr/>
          <a:lstStyle>
            <a:lvl1pPr>
              <a:defRPr sz="2000" baseline="0"/>
            </a:lvl1pPr>
          </a:lstStyle>
          <a:p>
            <a:r>
              <a:rPr lang="en-US" dirty="0"/>
              <a:t>Click to add emphasis part of title</a:t>
            </a:r>
          </a:p>
        </p:txBody>
      </p:sp>
    </p:spTree>
    <p:extLst>
      <p:ext uri="{BB962C8B-B14F-4D97-AF65-F5344CB8AC3E}">
        <p14:creationId xmlns:p14="http://schemas.microsoft.com/office/powerpoint/2010/main" val="2354055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3231E-4063-4D72-A4F3-5BF19050C3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03590" y="1356615"/>
            <a:ext cx="8536821" cy="29010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GB" sz="1200" cap="none" dirty="0" smtClean="0"/>
            </a:lvl1pPr>
            <a:lvl2pPr>
              <a:defRPr lang="en-GB" dirty="0" smtClean="0"/>
            </a:lvl2pPr>
            <a:lvl3pPr>
              <a:defRPr lang="en-GB" dirty="0"/>
            </a:lvl3pPr>
          </a:lstStyle>
          <a:p>
            <a:pPr marL="176213" lvl="0" indent="-176213">
              <a:buChar char="•"/>
            </a:pPr>
            <a:r>
              <a:rPr lang="en-GB" dirty="0"/>
              <a:t>Click to add text </a:t>
            </a:r>
          </a:p>
          <a:p>
            <a:pPr marL="476250" lvl="1" indent="-166688">
              <a:buChar char="–"/>
              <a:tabLst/>
            </a:pPr>
            <a:r>
              <a:rPr lang="en-GB" dirty="0"/>
              <a:t>Second level</a:t>
            </a:r>
          </a:p>
          <a:p>
            <a:pPr marL="692150" lvl="2" indent="-177800">
              <a:buSzPct val="85000"/>
            </a:pPr>
            <a:r>
              <a:rPr lang="en-GB" dirty="0"/>
              <a:t>Third level</a:t>
            </a: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9268312D-3189-4A3C-983A-806700EB87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3590" y="84073"/>
            <a:ext cx="7517662" cy="383182"/>
          </a:xfrm>
        </p:spPr>
        <p:txBody>
          <a:bodyPr vert="horz" wrap="square" lIns="0" tIns="45720" rIns="0" bIns="45720" rtlCol="0" anchor="b">
            <a:spAutoFit/>
          </a:bodyPr>
          <a:lstStyle>
            <a:lvl1pPr>
              <a:defRPr lang="en-GB" sz="2000" dirty="0">
                <a:solidFill>
                  <a:srgbClr val="7F7F7F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735C07-2264-401E-9223-98C1CA429B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3589" y="517973"/>
            <a:ext cx="7488689" cy="276999"/>
          </a:xfrm>
          <a:prstGeom prst="rect">
            <a:avLst/>
          </a:prstGeom>
          <a:noFill/>
        </p:spPr>
        <p:txBody>
          <a:bodyPr vert="horz" wrap="square" lIns="0" tIns="45720" rIns="0" bIns="0" rtlCol="0" anchor="t">
            <a:spAutoFit/>
          </a:bodyPr>
          <a:lstStyle>
            <a:lvl1pPr>
              <a:defRPr kumimoji="0" lang="en-GB" sz="1500" b="0" i="0" u="none" strike="noStrike" cap="none" spc="0" normalizeH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cs typeface="+mn-cs"/>
              </a:defRPr>
            </a:lvl1pPr>
          </a:lstStyle>
          <a:p>
            <a:pPr marR="0" lvl="0" defTabSz="685800" fontAlgn="auto"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/>
            </a:pPr>
            <a:r>
              <a:rPr lang="en-GB" dirty="0"/>
              <a:t>Subtitle of the slide</a:t>
            </a:r>
          </a:p>
        </p:txBody>
      </p:sp>
    </p:spTree>
    <p:extLst>
      <p:ext uri="{BB962C8B-B14F-4D97-AF65-F5344CB8AC3E}">
        <p14:creationId xmlns:p14="http://schemas.microsoft.com/office/powerpoint/2010/main" val="2691906398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699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5681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2376" y="628598"/>
            <a:ext cx="7589520" cy="276999"/>
          </a:xfrm>
          <a:noFill/>
        </p:spPr>
        <p:txBody>
          <a:bodyPr vert="horz" wrap="square" lIns="0" tIns="45720" rIns="0" bIns="0" rtlCol="0" anchor="t">
            <a:spAutoFit/>
          </a:bodyPr>
          <a:lstStyle>
            <a:lvl1pPr>
              <a:defRPr kumimoji="0" lang="en-US" sz="1500" b="0" i="0" u="none" strike="noStrike" cap="none" spc="0" normalizeH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1pPr>
          </a:lstStyle>
          <a:p>
            <a:pPr marL="0" marR="0" lvl="0" indent="0" defTabSz="685800" fontAlgn="auto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</a:pPr>
            <a:r>
              <a:rPr lang="en-US" dirty="0"/>
              <a:t>Click to add emphasis part of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32376" y="237762"/>
            <a:ext cx="6725791" cy="369332"/>
          </a:xfrm>
        </p:spPr>
        <p:txBody>
          <a:bodyPr vert="horz" wrap="square" lIns="162000" tIns="45720" rIns="162000" bIns="45720" rtlCol="0" anchor="b">
            <a:spAutoFit/>
          </a:bodyPr>
          <a:lstStyle>
            <a:lvl1pPr>
              <a:defRPr lang="en-GB" sz="2000" b="1" spc="-75" dirty="0">
                <a:solidFill>
                  <a:srgbClr val="7F7F7F"/>
                </a:solidFill>
                <a:ea typeface="+mj-ea"/>
                <a:cs typeface="+mj-cs"/>
              </a:defRPr>
            </a:lvl1pPr>
          </a:lstStyle>
          <a:p>
            <a:pPr lvl="0" defTabSz="68580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CLICK TO ADD TAG LINE OR BEGINNING OF TITLE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247650" y="1388443"/>
            <a:ext cx="7870391" cy="264300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5213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4000" y="636987"/>
            <a:ext cx="7589520" cy="276999"/>
          </a:xfrm>
          <a:noFill/>
        </p:spPr>
        <p:txBody>
          <a:bodyPr vert="horz" wrap="square" lIns="0" tIns="45720" rIns="0" bIns="0" rtlCol="0" anchor="t">
            <a:spAutoFit/>
          </a:bodyPr>
          <a:lstStyle>
            <a:lvl1pPr>
              <a:defRPr kumimoji="0" lang="en-US" sz="1500" b="0" i="0" u="none" strike="noStrike" cap="none" spc="0" normalizeH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1pPr>
          </a:lstStyle>
          <a:p>
            <a:pPr marL="0" marR="0" lvl="0" indent="0" defTabSz="685800" fontAlgn="auto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</a:pPr>
            <a:r>
              <a:rPr lang="en-US" dirty="0"/>
              <a:t>Click to add emphasis part of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34000" y="229373"/>
            <a:ext cx="6710396" cy="369332"/>
          </a:xfrm>
        </p:spPr>
        <p:txBody>
          <a:bodyPr vert="horz" wrap="square" lIns="162000" tIns="45720" rIns="162000" bIns="45720" rtlCol="0" anchor="b">
            <a:spAutoFit/>
          </a:bodyPr>
          <a:lstStyle>
            <a:lvl1pPr>
              <a:defRPr lang="en-GB" sz="2000" b="1" spc="-75" dirty="0">
                <a:solidFill>
                  <a:srgbClr val="7F7F7F"/>
                </a:solidFill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ts val="408"/>
              </a:spcBef>
              <a:tabLst/>
            </a:pPr>
            <a:r>
              <a:rPr lang="en-US" dirty="0"/>
              <a:t>CLICK TO ADD TAG LINE OR BEGINNING OF TITLE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233363" y="1399203"/>
            <a:ext cx="8288337" cy="2639397"/>
          </a:xfrm>
        </p:spPr>
        <p:txBody>
          <a:bodyPr/>
          <a:lstStyle>
            <a:lvl1pPr marL="176213" indent="-176213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cap="none">
                <a:solidFill>
                  <a:schemeClr val="bg1">
                    <a:lumMod val="50000"/>
                  </a:schemeClr>
                </a:solidFill>
              </a:defRPr>
            </a:lvl1pPr>
            <a:lvl2pPr marL="476250" indent="-166688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tabLst/>
              <a:defRPr sz="1200">
                <a:solidFill>
                  <a:schemeClr val="bg1">
                    <a:lumMod val="50000"/>
                  </a:schemeClr>
                </a:solidFill>
              </a:defRPr>
            </a:lvl2pPr>
            <a:lvl3pPr marL="692150" indent="-1778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5pPr marL="968375" indent="-174625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-"/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First level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5050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4000" y="595042"/>
            <a:ext cx="7498080" cy="276999"/>
          </a:xfrm>
          <a:noFill/>
        </p:spPr>
        <p:txBody>
          <a:bodyPr vert="horz" wrap="square" lIns="0" tIns="45720" rIns="0" bIns="0" rtlCol="0" anchor="t">
            <a:spAutoFit/>
          </a:bodyPr>
          <a:lstStyle>
            <a:lvl1pPr>
              <a:defRPr kumimoji="0" lang="en-US" sz="1500" b="0" i="0" u="none" strike="noStrike" cap="none" spc="0" normalizeH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1pPr>
          </a:lstStyle>
          <a:p>
            <a:pPr marL="0" marR="0" lvl="0" indent="0" defTabSz="685800" fontAlgn="auto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</a:pPr>
            <a:r>
              <a:rPr lang="en-US" dirty="0"/>
              <a:t>Click to add emphasis part of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34000" y="195817"/>
            <a:ext cx="6710517" cy="369332"/>
          </a:xfrm>
        </p:spPr>
        <p:txBody>
          <a:bodyPr vert="horz" wrap="square" lIns="162000" tIns="45720" rIns="162000" bIns="45720" rtlCol="0" anchor="b">
            <a:spAutoFit/>
          </a:bodyPr>
          <a:lstStyle>
            <a:lvl1pPr>
              <a:defRPr lang="en-GB" sz="2000" b="1" spc="-75" dirty="0">
                <a:solidFill>
                  <a:srgbClr val="7F7F7F"/>
                </a:solidFill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ts val="408"/>
              </a:spcBef>
              <a:tabLst/>
            </a:pPr>
            <a:r>
              <a:rPr lang="en-US" dirty="0"/>
              <a:t>CLICK TO ADD TAG LINE OR BEGINNING OF TITLE</a:t>
            </a:r>
            <a:endParaRPr lang="en-GB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242687" y="1388443"/>
            <a:ext cx="3864347" cy="442661"/>
          </a:xfrm>
          <a:solidFill>
            <a:schemeClr val="tx2"/>
          </a:solidFill>
        </p:spPr>
        <p:txBody>
          <a:bodyPr lIns="73459" rIns="24486" anchor="ctr">
            <a:normAutofit/>
          </a:bodyPr>
          <a:lstStyle>
            <a:lvl1pPr>
              <a:lnSpc>
                <a:spcPct val="80000"/>
              </a:lnSpc>
              <a:spcBef>
                <a:spcPts val="816"/>
              </a:spcBef>
              <a:defRPr lang="en-US" sz="1600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97599" indent="-137132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5012927" y="1388443"/>
            <a:ext cx="3873898" cy="442661"/>
          </a:xfrm>
          <a:solidFill>
            <a:schemeClr val="accent2"/>
          </a:solidFill>
        </p:spPr>
        <p:txBody>
          <a:bodyPr lIns="73459" rIns="24486" anchor="ctr">
            <a:normAutofit/>
          </a:bodyPr>
          <a:lstStyle>
            <a:lvl1pPr>
              <a:lnSpc>
                <a:spcPct val="80000"/>
              </a:lnSpc>
              <a:spcBef>
                <a:spcPts val="816"/>
              </a:spcBef>
              <a:defRPr lang="en-US" sz="1600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97599" indent="-137132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242687" y="2001691"/>
            <a:ext cx="3864347" cy="2029761"/>
          </a:xfrm>
        </p:spPr>
        <p:txBody>
          <a:bodyPr lIns="73459" rIns="24486"/>
          <a:lstStyle>
            <a:lvl1pPr>
              <a:defRPr sz="15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5012927" y="2001691"/>
            <a:ext cx="3873898" cy="2029761"/>
          </a:xfrm>
        </p:spPr>
        <p:txBody>
          <a:bodyPr lIns="73459" rIns="24486"/>
          <a:lstStyle>
            <a:lvl1pPr>
              <a:defRPr sz="15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224598" y="4432026"/>
            <a:ext cx="6718075" cy="318287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00" cap="none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Question and Base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7825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- wide image [Red]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89050" y="2208976"/>
            <a:ext cx="1982834" cy="535531"/>
          </a:xfrm>
        </p:spPr>
        <p:txBody>
          <a:bodyPr anchor="ctr"/>
          <a:lstStyle>
            <a:lvl1pPr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E4BFAF-5001-4B6C-88FF-30FA1D8EB640}"/>
              </a:ext>
            </a:extLst>
          </p:cNvPr>
          <p:cNvSpPr txBox="1"/>
          <p:nvPr userDrawn="1"/>
        </p:nvSpPr>
        <p:spPr>
          <a:xfrm>
            <a:off x="339024" y="4733604"/>
            <a:ext cx="307188" cy="274320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pPr marL="0" algn="l" defTabSz="924282" rtl="0" eaLnBrk="1" latinLnBrk="0" hangingPunct="1">
              <a:lnSpc>
                <a:spcPct val="85000"/>
              </a:lnSpc>
              <a:spcBef>
                <a:spcPts val="204"/>
              </a:spcBef>
            </a:pPr>
            <a:fld id="{01990C03-C3A3-48FE-AF6D-3AE397C89625}" type="slidenum">
              <a:rPr lang="en-GB" sz="8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pPr marL="0" algn="l" defTabSz="924282" rtl="0" eaLnBrk="1" latinLnBrk="0" hangingPunct="1">
                <a:lnSpc>
                  <a:spcPct val="85000"/>
                </a:lnSpc>
                <a:spcBef>
                  <a:spcPts val="204"/>
                </a:spcBef>
              </a:pPr>
              <a:t>‹#›</a:t>
            </a:fld>
            <a:endParaRPr lang="en-GB" sz="8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B0FB99-5F85-4972-9B28-479E590D754D}"/>
              </a:ext>
            </a:extLst>
          </p:cNvPr>
          <p:cNvSpPr txBox="1"/>
          <p:nvPr userDrawn="1"/>
        </p:nvSpPr>
        <p:spPr>
          <a:xfrm>
            <a:off x="629736" y="4733604"/>
            <a:ext cx="691172" cy="274320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pPr marL="0" marR="0" indent="0" algn="l" defTabSz="924282" rtl="0" eaLnBrk="1" fontAlgn="auto" latinLnBrk="0" hangingPunct="1">
              <a:lnSpc>
                <a:spcPct val="85000"/>
              </a:lnSpc>
              <a:spcBef>
                <a:spcPts val="20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2024 Ipsos B&amp;A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5B44EE-A3ED-4B8E-A47D-2273E41FC200}"/>
              </a:ext>
            </a:extLst>
          </p:cNvPr>
          <p:cNvSpPr txBox="1"/>
          <p:nvPr userDrawn="1"/>
        </p:nvSpPr>
        <p:spPr>
          <a:xfrm>
            <a:off x="1610685" y="4733604"/>
            <a:ext cx="2491531" cy="274320"/>
          </a:xfrm>
          <a:prstGeom prst="rect">
            <a:avLst/>
          </a:prstGeom>
        </p:spPr>
        <p:txBody>
          <a:bodyPr vert="horz" lIns="0" tIns="34290" rIns="0" bIns="34290" rtlCol="0" anchor="ctr"/>
          <a:lstStyle>
            <a:defPPr>
              <a:defRPr lang="fr-FR"/>
            </a:defPPr>
            <a:lvl1pPr defTabSz="914400">
              <a:defRPr sz="675" b="0">
                <a:solidFill>
                  <a:schemeClr val="bg2">
                    <a:lumMod val="75000"/>
                  </a:schemeClr>
                </a:solidFill>
              </a:defRPr>
            </a:lvl1pPr>
            <a:lvl2pPr marL="457200" defTabSz="914400"/>
            <a:lvl3pPr marL="914400" defTabSz="914400"/>
            <a:lvl4pPr marL="1371600" defTabSz="914400"/>
            <a:lvl5pPr marL="1828800" defTabSz="914400"/>
            <a:lvl6pPr marL="2286000" defTabSz="914400"/>
            <a:lvl7pPr marL="2743200" defTabSz="914400"/>
            <a:lvl8pPr marL="3200400" defTabSz="914400"/>
            <a:lvl9pPr marL="3657600" defTabSz="914400"/>
          </a:lstStyle>
          <a:p>
            <a:pPr lvl="0"/>
            <a:r>
              <a:rPr lang="en-GB" dirty="0">
                <a:solidFill>
                  <a:schemeClr val="bg1"/>
                </a:solidFill>
              </a:rPr>
              <a:t>JNLR Sales House Report – 2023-4</a:t>
            </a:r>
          </a:p>
        </p:txBody>
      </p:sp>
      <p:pic>
        <p:nvPicPr>
          <p:cNvPr id="4" name="Ipsos Logo">
            <a:extLst>
              <a:ext uri="{FF2B5EF4-FFF2-40B4-BE49-F238E27FC236}">
                <a16:creationId xmlns:a16="http://schemas.microsoft.com/office/drawing/2014/main" id="{8CE337B9-5E35-3FA8-4130-70717B9D9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68971" y="4564137"/>
            <a:ext cx="730294" cy="34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218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pt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F956F2-4544-4FDB-A666-5792004964B0}"/>
              </a:ext>
            </a:extLst>
          </p:cNvPr>
          <p:cNvSpPr/>
          <p:nvPr userDrawn="1"/>
        </p:nvSpPr>
        <p:spPr>
          <a:xfrm>
            <a:off x="0" y="4383157"/>
            <a:ext cx="9144000" cy="760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pic>
        <p:nvPicPr>
          <p:cNvPr id="3" name="Graphique 9">
            <a:extLst>
              <a:ext uri="{FF2B5EF4-FFF2-40B4-BE49-F238E27FC236}">
                <a16:creationId xmlns:a16="http://schemas.microsoft.com/office/drawing/2014/main" id="{E9CE3D45-5E8E-3AAE-EABF-AB345D3605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67321" y="4561793"/>
            <a:ext cx="731520" cy="34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4196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3963">
          <p15:clr>
            <a:srgbClr val="F26B43"/>
          </p15:clr>
        </p15:guide>
        <p15:guide id="2" orient="horz" pos="4194">
          <p15:clr>
            <a:srgbClr val="F26B43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 hidden="1">
            <a:extLst>
              <a:ext uri="{FF2B5EF4-FFF2-40B4-BE49-F238E27FC236}">
                <a16:creationId xmlns:a16="http://schemas.microsoft.com/office/drawing/2014/main" id="{5CF9A8CD-44E6-43DE-97D8-919ABD05CE1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97277375"/>
              </p:ext>
            </p:ext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4" imgW="532" imgH="530" progId="TCLayout.ActiveDocument.1">
                  <p:embed/>
                </p:oleObj>
              </mc:Choice>
              <mc:Fallback>
                <p:oleObj name="Diapositive think-cell" r:id="rId4" imgW="532" imgH="530" progId="TCLayout.ActiveDocument.1">
                  <p:embed/>
                  <p:pic>
                    <p:nvPicPr>
                      <p:cNvPr id="4" name="Objet 3" hidden="1">
                        <a:extLst>
                          <a:ext uri="{FF2B5EF4-FFF2-40B4-BE49-F238E27FC236}">
                            <a16:creationId xmlns:a16="http://schemas.microsoft.com/office/drawing/2014/main" id="{5CF9A8CD-44E6-43DE-97D8-919ABD05CE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7C1DD757-038C-457E-9D36-3DDC777DAD6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GB" sz="2100" b="1" i="0" baseline="0" dirty="0">
              <a:latin typeface="Arial Black" panose="020B0A04020102020204" pitchFamily="34" charset="0"/>
              <a:ea typeface="+mj-ea"/>
              <a:cs typeface="+mj-cs"/>
              <a:sym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3231E-4063-4D72-A4F3-5BF19050C3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03589" y="1356615"/>
            <a:ext cx="4133396" cy="2901060"/>
          </a:xfrm>
          <a:prstGeom prst="rect">
            <a:avLst/>
          </a:prstGeom>
        </p:spPr>
        <p:txBody>
          <a:bodyPr>
            <a:normAutofit/>
          </a:bodyPr>
          <a:lstStyle>
            <a:lvl1pPr marL="214313" indent="-214313">
              <a:spcBef>
                <a:spcPts val="1350"/>
              </a:spcBef>
              <a:buSzPct val="80000"/>
              <a:buFont typeface="Wingdings" panose="05000000000000000000" pitchFamily="2" charset="2"/>
              <a:buChar char="l"/>
              <a:defRPr sz="1350">
                <a:solidFill>
                  <a:schemeClr val="bg1">
                    <a:lumMod val="50000"/>
                  </a:schemeClr>
                </a:solidFill>
              </a:defRPr>
            </a:lvl1pPr>
            <a:lvl2pPr marL="466725" indent="-235744">
              <a:defRPr sz="12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Click to add text 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9268312D-3189-4A3C-983A-806700EB87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8EBDB8A-A132-411F-B6B9-59DC085B79E1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707016" y="1356615"/>
            <a:ext cx="4133396" cy="2901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GB" dirty="0"/>
            </a:lvl1pPr>
            <a:lvl2pPr>
              <a:defRPr lang="en-GB" dirty="0"/>
            </a:lvl2pPr>
            <a:lvl3pPr>
              <a:defRPr lang="en-GB" dirty="0"/>
            </a:lvl3pPr>
          </a:lstStyle>
          <a:p>
            <a:pPr marL="214313" lvl="0" indent="-214313">
              <a:buSzPct val="80000"/>
              <a:buFont typeface="Wingdings" panose="05000000000000000000" pitchFamily="2" charset="2"/>
              <a:buChar char="l"/>
            </a:pPr>
            <a:r>
              <a:rPr lang="en-GB" dirty="0"/>
              <a:t>Click to add text </a:t>
            </a:r>
          </a:p>
          <a:p>
            <a:pPr marL="466725"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cxnSp>
        <p:nvCxnSpPr>
          <p:cNvPr id="15" name="Straight Connector 35">
            <a:extLst>
              <a:ext uri="{FF2B5EF4-FFF2-40B4-BE49-F238E27FC236}">
                <a16:creationId xmlns:a16="http://schemas.microsoft.com/office/drawing/2014/main" id="{C36AA8F6-3282-4008-B363-606EF79D5A92}"/>
              </a:ext>
            </a:extLst>
          </p:cNvPr>
          <p:cNvCxnSpPr>
            <a:cxnSpLocks/>
          </p:cNvCxnSpPr>
          <p:nvPr/>
        </p:nvCxnSpPr>
        <p:spPr>
          <a:xfrm flipV="1">
            <a:off x="4571954" y="1356615"/>
            <a:ext cx="0" cy="2901060"/>
          </a:xfrm>
          <a:prstGeom prst="line">
            <a:avLst/>
          </a:prstGeom>
          <a:ln w="12700">
            <a:gradFill>
              <a:gsLst>
                <a:gs pos="0">
                  <a:schemeClr val="tx2">
                    <a:alpha val="0"/>
                  </a:schemeClr>
                </a:gs>
                <a:gs pos="55000">
                  <a:schemeClr val="tx2"/>
                </a:gs>
                <a:gs pos="100000">
                  <a:schemeClr val="tx2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E289381D-000C-4698-9886-87BDE2F423F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3834" y="563769"/>
            <a:ext cx="1954213" cy="276999"/>
          </a:xfrm>
          <a:prstGeom prst="rect">
            <a:avLst/>
          </a:prstGeom>
          <a:noFill/>
        </p:spPr>
        <p:txBody>
          <a:bodyPr vert="horz" wrap="square" lIns="0" tIns="45720" rIns="0" bIns="0" rtlCol="0" anchor="t">
            <a:spAutoFit/>
          </a:bodyPr>
          <a:lstStyle>
            <a:lvl1pPr>
              <a:defRPr kumimoji="0" lang="en-GB" sz="1500" b="0" i="0" u="none" strike="noStrike" cap="none" spc="0" normalizeH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cs typeface="+mn-cs"/>
              </a:defRPr>
            </a:lvl1pPr>
          </a:lstStyle>
          <a:p>
            <a:pPr marR="0" lvl="0" defTabSz="685800" fontAlgn="auto"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/>
            </a:pPr>
            <a:r>
              <a:rPr lang="en-GB" dirty="0"/>
              <a:t>Subtitle of the slide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1902F3D7-536F-4C93-A1A5-2968C2FE37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3590" y="4374420"/>
            <a:ext cx="6515100" cy="223138"/>
          </a:xfrm>
          <a:prstGeom prst="rect">
            <a:avLst/>
          </a:prstGeom>
        </p:spPr>
        <p:txBody>
          <a:bodyPr wrap="square" lIns="180000" anchor="b">
            <a:sp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buNone/>
              <a:defRPr sz="600" b="0" i="1" cap="none">
                <a:solidFill>
                  <a:schemeClr val="bg1">
                    <a:lumMod val="50000"/>
                  </a:schemeClr>
                </a:solidFill>
              </a:defRPr>
            </a:lvl1pPr>
            <a:lvl2pPr marL="100013" indent="0">
              <a:buNone/>
              <a:defRPr/>
            </a:lvl2pPr>
            <a:lvl3pPr marL="407194" indent="0">
              <a:buNone/>
              <a:defRPr/>
            </a:lvl3pPr>
            <a:lvl4pPr marL="569119" indent="0">
              <a:buNone/>
              <a:defRPr/>
            </a:lvl4pPr>
            <a:lvl5pPr marL="775097" indent="0">
              <a:buNone/>
              <a:defRPr/>
            </a:lvl5pPr>
          </a:lstStyle>
          <a:p>
            <a:pPr lvl="0"/>
            <a:r>
              <a:rPr lang="en-GB" dirty="0"/>
              <a:t>Q.		</a:t>
            </a:r>
          </a:p>
          <a:p>
            <a:pPr lvl="0"/>
            <a:r>
              <a:rPr lang="en-GB" dirty="0"/>
              <a:t>Base:</a:t>
            </a:r>
          </a:p>
        </p:txBody>
      </p:sp>
    </p:spTree>
    <p:extLst>
      <p:ext uri="{BB962C8B-B14F-4D97-AF65-F5344CB8AC3E}">
        <p14:creationId xmlns:p14="http://schemas.microsoft.com/office/powerpoint/2010/main" val="318093427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pos="248">
          <p15:clr>
            <a:srgbClr val="F26B43"/>
          </p15:clr>
        </p15:guide>
        <p15:guide id="2" pos="7425">
          <p15:clr>
            <a:srgbClr val="F26B43"/>
          </p15:clr>
        </p15:guide>
        <p15:guide id="3" orient="horz" pos="296">
          <p15:clr>
            <a:srgbClr val="F26B43"/>
          </p15:clr>
        </p15:guide>
        <p15:guide id="5" orient="horz" pos="1136">
          <p15:clr>
            <a:srgbClr val="F26B43"/>
          </p15:clr>
        </p15:guide>
        <p15:guide id="6" orient="horz" pos="3584">
          <p15:clr>
            <a:srgbClr val="F26B43"/>
          </p15:clr>
        </p15:guide>
        <p15:guide id="7" orient="horz" pos="3963">
          <p15:clr>
            <a:srgbClr val="F26B43"/>
          </p15:clr>
        </p15:guide>
        <p15:guide id="8" orient="horz" pos="4194">
          <p15:clr>
            <a:srgbClr val="F26B43"/>
          </p15:clr>
        </p15:guide>
        <p15:guide id="9" pos="366">
          <p15:clr>
            <a:srgbClr val="A4A3A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mpt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39476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1" orient="horz" pos="3963">
          <p15:clr>
            <a:srgbClr val="F26B43"/>
          </p15:clr>
        </p15:guide>
        <p15:guide id="2" orient="horz" pos="4194">
          <p15:clr>
            <a:srgbClr val="F26B43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Main Title - 1/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560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2376" y="202631"/>
            <a:ext cx="7589520" cy="369332"/>
          </a:xfrm>
          <a:prstGeom prst="rect">
            <a:avLst/>
          </a:prstGeom>
        </p:spPr>
        <p:txBody>
          <a:bodyPr vert="horz" wrap="square" lIns="162000" tIns="45720" rIns="162000" bIns="45720" rtlCol="0" anchor="b">
            <a:spAutoFit/>
          </a:bodyPr>
          <a:lstStyle/>
          <a:p>
            <a:pPr marL="0" lvl="0" indent="0" defTabSz="68580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</a:pPr>
            <a:r>
              <a:rPr lang="en-US" dirty="0"/>
              <a:t>Click to add emphasis part of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650" y="1388443"/>
            <a:ext cx="8651621" cy="26430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339024" y="4733604"/>
            <a:ext cx="307188" cy="274320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pPr marL="0" algn="l" defTabSz="924282" rtl="0" eaLnBrk="1" latinLnBrk="0" hangingPunct="1">
              <a:lnSpc>
                <a:spcPct val="85000"/>
              </a:lnSpc>
              <a:spcBef>
                <a:spcPts val="204"/>
              </a:spcBef>
            </a:pPr>
            <a:fld id="{01990C03-C3A3-48FE-AF6D-3AE397C89625}" type="slidenum">
              <a:rPr lang="en-GB" sz="8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pPr marL="0" algn="l" defTabSz="924282" rtl="0" eaLnBrk="1" latinLnBrk="0" hangingPunct="1">
                <a:lnSpc>
                  <a:spcPct val="85000"/>
                </a:lnSpc>
                <a:spcBef>
                  <a:spcPts val="204"/>
                </a:spcBef>
              </a:pPr>
              <a:t>‹#›</a:t>
            </a:fld>
            <a:endParaRPr lang="en-GB" sz="8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9736" y="4733604"/>
            <a:ext cx="914400" cy="274320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pPr marL="0" marR="0" indent="0" algn="l" defTabSz="924282" rtl="0" eaLnBrk="1" fontAlgn="auto" latinLnBrk="0" hangingPunct="1">
              <a:lnSpc>
                <a:spcPct val="85000"/>
              </a:lnSpc>
              <a:spcBef>
                <a:spcPts val="20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 kern="12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© 2024 Ipsos B&amp;A</a:t>
            </a:r>
            <a:endParaRPr lang="en-GB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0685" y="4733604"/>
            <a:ext cx="2491531" cy="274320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>
            <a:defPPr>
              <a:defRPr lang="en-US"/>
            </a:defPPr>
            <a:lvl1pPr marR="0" indent="0" fontAlgn="auto">
              <a:lnSpc>
                <a:spcPct val="85000"/>
              </a:lnSpc>
              <a:spcBef>
                <a:spcPts val="204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defTabSz="914400"/>
            <a:lvl3pPr marL="914400" defTabSz="914400"/>
            <a:lvl4pPr marL="1371600" defTabSz="914400"/>
            <a:lvl5pPr marL="1828800" defTabSz="914400"/>
            <a:lvl6pPr marL="2286000" defTabSz="914400"/>
            <a:lvl7pPr marL="2743200" defTabSz="914400"/>
            <a:lvl8pPr marL="3200400" defTabSz="914400"/>
            <a:lvl9pPr marL="3657600" defTabSz="914400"/>
          </a:lstStyle>
          <a:p>
            <a:pPr lvl="0"/>
            <a:r>
              <a:rPr lang="en-GB" dirty="0"/>
              <a:t>JNLR Sales House Report – 2023-4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5C55879-5644-4A51-8560-CD52F297020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94230" y="77981"/>
            <a:ext cx="914400" cy="675323"/>
          </a:xfrm>
          <a:prstGeom prst="rect">
            <a:avLst/>
          </a:prstGeom>
        </p:spPr>
      </p:pic>
      <p:pic>
        <p:nvPicPr>
          <p:cNvPr id="4" name="Graphique 9">
            <a:extLst>
              <a:ext uri="{FF2B5EF4-FFF2-40B4-BE49-F238E27FC236}">
                <a16:creationId xmlns:a16="http://schemas.microsoft.com/office/drawing/2014/main" id="{0273C8B5-1D2D-D638-DB39-E77EA77FDFB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67321" y="4561793"/>
            <a:ext cx="731520" cy="34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34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318" r:id="rId1"/>
    <p:sldLayoutId id="2147493383" r:id="rId2"/>
    <p:sldLayoutId id="2147493319" r:id="rId3"/>
    <p:sldLayoutId id="2147493334" r:id="rId4"/>
    <p:sldLayoutId id="2147493395" r:id="rId5"/>
    <p:sldLayoutId id="2147493424" r:id="rId6"/>
    <p:sldLayoutId id="2147493442" r:id="rId7"/>
    <p:sldLayoutId id="2147493446" r:id="rId8"/>
    <p:sldLayoutId id="2147493447" r:id="rId9"/>
    <p:sldLayoutId id="2147493448" r:id="rId10"/>
    <p:sldLayoutId id="2147493540" r:id="rId11"/>
    <p:sldLayoutId id="2147493553" r:id="rId12"/>
  </p:sldLayoutIdLst>
  <p:hf hdr="0"/>
  <p:txStyles>
    <p:titleStyle>
      <a:lvl1pPr algn="l" defTabSz="924282" rtl="0" eaLnBrk="1" latinLnBrk="0" hangingPunct="1">
        <a:lnSpc>
          <a:spcPct val="90000"/>
        </a:lnSpc>
        <a:spcBef>
          <a:spcPts val="408"/>
        </a:spcBef>
        <a:buNone/>
        <a:tabLst/>
        <a:defRPr lang="en-US" sz="2000" b="1" kern="1200" cap="all" spc="-75" baseline="0" dirty="0">
          <a:solidFill>
            <a:srgbClr val="7F7F7F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24282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kern="1200" cap="all" baseline="0">
          <a:solidFill>
            <a:schemeClr val="bg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240" indent="0" algn="l" defTabSz="924282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200" kern="1200">
          <a:solidFill>
            <a:schemeClr val="bg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6802" indent="-186802" algn="l" defTabSz="924282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200" kern="1200">
          <a:solidFill>
            <a:schemeClr val="bg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431911" indent="-191121" algn="l" defTabSz="924282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–"/>
        <a:defRPr sz="1200" kern="1200">
          <a:solidFill>
            <a:schemeClr val="bg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606834" indent="-176004" algn="l" defTabSz="924282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SzPct val="85000"/>
        <a:buFont typeface="Arial" panose="020B0604020202020204" pitchFamily="34" charset="0"/>
        <a:buChar char="•"/>
        <a:defRPr sz="1200" kern="1200">
          <a:solidFill>
            <a:schemeClr val="bg1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41775" indent="-231070" algn="l" defTabSz="9242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03916" indent="-231070" algn="l" defTabSz="9242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66056" indent="-231070" algn="l" defTabSz="9242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28198" indent="-231070" algn="l" defTabSz="9242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242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2140" algn="l" defTabSz="9242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24282" algn="l" defTabSz="9242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86422" algn="l" defTabSz="9242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48564" algn="l" defTabSz="9242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10704" algn="l" defTabSz="9242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72846" algn="l" defTabSz="9242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34986" algn="l" defTabSz="9242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97126" algn="l" defTabSz="9242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22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9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3.xml"/><Relationship Id="rId5" Type="http://schemas.openxmlformats.org/officeDocument/2006/relationships/chart" Target="../charts/chart22.xml"/><Relationship Id="rId4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7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1.xml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5.xml"/><Relationship Id="rId5" Type="http://schemas.openxmlformats.org/officeDocument/2006/relationships/chart" Target="../charts/chart34.xml"/><Relationship Id="rId4" Type="http://schemas.openxmlformats.org/officeDocument/2006/relationships/chart" Target="../charts/chart3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9.xml"/><Relationship Id="rId5" Type="http://schemas.openxmlformats.org/officeDocument/2006/relationships/chart" Target="../charts/chart38.xml"/><Relationship Id="rId4" Type="http://schemas.openxmlformats.org/officeDocument/2006/relationships/chart" Target="../charts/chart3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chart" Target="../charts/chart43.xml"/><Relationship Id="rId4" Type="http://schemas.openxmlformats.org/officeDocument/2006/relationships/chart" Target="../charts/chart4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7.xml"/><Relationship Id="rId5" Type="http://schemas.openxmlformats.org/officeDocument/2006/relationships/chart" Target="../charts/chart46.xml"/><Relationship Id="rId4" Type="http://schemas.openxmlformats.org/officeDocument/2006/relationships/chart" Target="../charts/chart4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8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1.xml"/><Relationship Id="rId5" Type="http://schemas.openxmlformats.org/officeDocument/2006/relationships/chart" Target="../charts/chart50.xml"/><Relationship Id="rId4" Type="http://schemas.openxmlformats.org/officeDocument/2006/relationships/chart" Target="../charts/char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2.xml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5.xml"/><Relationship Id="rId5" Type="http://schemas.openxmlformats.org/officeDocument/2006/relationships/chart" Target="../charts/chart54.xml"/><Relationship Id="rId4" Type="http://schemas.openxmlformats.org/officeDocument/2006/relationships/chart" Target="../charts/chart5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chart" Target="../charts/chart5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8.xml"/><Relationship Id="rId5" Type="http://schemas.openxmlformats.org/officeDocument/2006/relationships/chart" Target="../charts/chart57.xml"/><Relationship Id="rId4" Type="http://schemas.openxmlformats.org/officeDocument/2006/relationships/chart" Target="../charts/chart5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chart" Target="../charts/chart6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62.xml"/><Relationship Id="rId5" Type="http://schemas.openxmlformats.org/officeDocument/2006/relationships/chart" Target="../charts/chart61.xml"/><Relationship Id="rId4" Type="http://schemas.openxmlformats.org/officeDocument/2006/relationships/chart" Target="../charts/chart6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5.xml"/><Relationship Id="rId2" Type="http://schemas.openxmlformats.org/officeDocument/2006/relationships/chart" Target="../charts/chart6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67.xml"/><Relationship Id="rId5" Type="http://schemas.openxmlformats.org/officeDocument/2006/relationships/chart" Target="../charts/chart66.xml"/><Relationship Id="rId4" Type="http://schemas.openxmlformats.org/officeDocument/2006/relationships/image" Target="../media/image8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8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1.xml"/><Relationship Id="rId5" Type="http://schemas.openxmlformats.org/officeDocument/2006/relationships/chart" Target="../charts/chart70.xml"/><Relationship Id="rId4" Type="http://schemas.openxmlformats.org/officeDocument/2006/relationships/chart" Target="../charts/chart6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3.xml"/><Relationship Id="rId2" Type="http://schemas.openxmlformats.org/officeDocument/2006/relationships/chart" Target="../charts/chart7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chart" Target="../charts/chart75.xml"/><Relationship Id="rId4" Type="http://schemas.openxmlformats.org/officeDocument/2006/relationships/chart" Target="../charts/chart7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8.xml"/><Relationship Id="rId7" Type="http://schemas.openxmlformats.org/officeDocument/2006/relationships/chart" Target="../charts/chart82.xml"/><Relationship Id="rId2" Type="http://schemas.openxmlformats.org/officeDocument/2006/relationships/chart" Target="../charts/chart7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81.xml"/><Relationship Id="rId5" Type="http://schemas.openxmlformats.org/officeDocument/2006/relationships/chart" Target="../charts/chart80.xml"/><Relationship Id="rId4" Type="http://schemas.openxmlformats.org/officeDocument/2006/relationships/chart" Target="../charts/chart7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0.xml"/><Relationship Id="rId3" Type="http://schemas.openxmlformats.org/officeDocument/2006/relationships/chart" Target="../charts/chart85.xml"/><Relationship Id="rId7" Type="http://schemas.openxmlformats.org/officeDocument/2006/relationships/chart" Target="../charts/chart8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chart" Target="../charts/chart88.xml"/><Relationship Id="rId11" Type="http://schemas.openxmlformats.org/officeDocument/2006/relationships/image" Target="../media/image10.png"/><Relationship Id="rId5" Type="http://schemas.openxmlformats.org/officeDocument/2006/relationships/chart" Target="../charts/chart87.xml"/><Relationship Id="rId10" Type="http://schemas.openxmlformats.org/officeDocument/2006/relationships/chart" Target="../charts/chart92.xml"/><Relationship Id="rId4" Type="http://schemas.openxmlformats.org/officeDocument/2006/relationships/chart" Target="../charts/chart86.xml"/><Relationship Id="rId9" Type="http://schemas.openxmlformats.org/officeDocument/2006/relationships/chart" Target="../charts/chart9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8.xml"/><Relationship Id="rId3" Type="http://schemas.openxmlformats.org/officeDocument/2006/relationships/chart" Target="../charts/chart93.xml"/><Relationship Id="rId7" Type="http://schemas.openxmlformats.org/officeDocument/2006/relationships/chart" Target="../charts/chart97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chart" Target="../charts/chart96.xml"/><Relationship Id="rId11" Type="http://schemas.openxmlformats.org/officeDocument/2006/relationships/chart" Target="../charts/chart101.xml"/><Relationship Id="rId5" Type="http://schemas.openxmlformats.org/officeDocument/2006/relationships/chart" Target="../charts/chart95.xml"/><Relationship Id="rId10" Type="http://schemas.openxmlformats.org/officeDocument/2006/relationships/chart" Target="../charts/chart100.xml"/><Relationship Id="rId4" Type="http://schemas.openxmlformats.org/officeDocument/2006/relationships/chart" Target="../charts/chart94.xml"/><Relationship Id="rId9" Type="http://schemas.openxmlformats.org/officeDocument/2006/relationships/chart" Target="../charts/chart99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7.xml"/><Relationship Id="rId3" Type="http://schemas.openxmlformats.org/officeDocument/2006/relationships/chart" Target="../charts/chart102.xml"/><Relationship Id="rId7" Type="http://schemas.openxmlformats.org/officeDocument/2006/relationships/chart" Target="../charts/chart10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6" Type="http://schemas.openxmlformats.org/officeDocument/2006/relationships/chart" Target="../charts/chart105.xml"/><Relationship Id="rId11" Type="http://schemas.openxmlformats.org/officeDocument/2006/relationships/image" Target="../media/image10.png"/><Relationship Id="rId5" Type="http://schemas.openxmlformats.org/officeDocument/2006/relationships/chart" Target="../charts/chart104.xml"/><Relationship Id="rId10" Type="http://schemas.openxmlformats.org/officeDocument/2006/relationships/chart" Target="../charts/chart109.xml"/><Relationship Id="rId4" Type="http://schemas.openxmlformats.org/officeDocument/2006/relationships/chart" Target="../charts/chart103.xml"/><Relationship Id="rId9" Type="http://schemas.openxmlformats.org/officeDocument/2006/relationships/chart" Target="../charts/chart10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15.xml"/><Relationship Id="rId3" Type="http://schemas.openxmlformats.org/officeDocument/2006/relationships/chart" Target="../charts/chart110.xml"/><Relationship Id="rId7" Type="http://schemas.openxmlformats.org/officeDocument/2006/relationships/chart" Target="../charts/chart114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6" Type="http://schemas.openxmlformats.org/officeDocument/2006/relationships/chart" Target="../charts/chart113.xml"/><Relationship Id="rId11" Type="http://schemas.openxmlformats.org/officeDocument/2006/relationships/chart" Target="../charts/chart118.xml"/><Relationship Id="rId5" Type="http://schemas.openxmlformats.org/officeDocument/2006/relationships/chart" Target="../charts/chart112.xml"/><Relationship Id="rId10" Type="http://schemas.openxmlformats.org/officeDocument/2006/relationships/chart" Target="../charts/chart117.xml"/><Relationship Id="rId4" Type="http://schemas.openxmlformats.org/officeDocument/2006/relationships/chart" Target="../charts/chart111.xml"/><Relationship Id="rId9" Type="http://schemas.openxmlformats.org/officeDocument/2006/relationships/chart" Target="../charts/chart1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chart" Target="../charts/chart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chart" Target="../charts/chart1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4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347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Content Placeholder 11">
            <a:extLst>
              <a:ext uri="{FF2B5EF4-FFF2-40B4-BE49-F238E27FC236}">
                <a16:creationId xmlns:a16="http://schemas.microsoft.com/office/drawing/2014/main" id="{85D0F197-510C-29D7-B8CF-886376DEF2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9730367"/>
              </p:ext>
            </p:extLst>
          </p:nvPr>
        </p:nvGraphicFramePr>
        <p:xfrm>
          <a:off x="95039" y="646614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2" name="Straight Connector 35">
            <a:extLst>
              <a:ext uri="{FF2B5EF4-FFF2-40B4-BE49-F238E27FC236}">
                <a16:creationId xmlns:a16="http://schemas.microsoft.com/office/drawing/2014/main" id="{F5D5D833-8051-45B2-83F4-BAAB7B5B3EF9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2000" y="-2487930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000" y="0"/>
            <a:ext cx="8646971" cy="45704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PT Market Share National &amp; Sales Houses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94513" y="615423"/>
            <a:ext cx="1199367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All Adults 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74457" y="610737"/>
            <a:ext cx="944489" cy="3077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SHWK 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94513" y="2659919"/>
            <a:ext cx="1199367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All Adults 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74456" y="2668258"/>
            <a:ext cx="944490" cy="3077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SHWK %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ED7FBFB-A672-4745-B898-FB269853F329}"/>
              </a:ext>
            </a:extLst>
          </p:cNvPr>
          <p:cNvSpPr/>
          <p:nvPr/>
        </p:nvSpPr>
        <p:spPr>
          <a:xfrm>
            <a:off x="3659932" y="597006"/>
            <a:ext cx="1824137" cy="307777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National Stations</a:t>
            </a:r>
          </a:p>
        </p:txBody>
      </p:sp>
      <p:cxnSp>
        <p:nvCxnSpPr>
          <p:cNvPr id="27" name="Straight Connector 35">
            <a:extLst>
              <a:ext uri="{FF2B5EF4-FFF2-40B4-BE49-F238E27FC236}">
                <a16:creationId xmlns:a16="http://schemas.microsoft.com/office/drawing/2014/main" id="{A90A7071-6244-47A6-B3E3-DF37DC44ADF7}"/>
              </a:ext>
            </a:extLst>
          </p:cNvPr>
          <p:cNvCxnSpPr>
            <a:cxnSpLocks/>
          </p:cNvCxnSpPr>
          <p:nvPr/>
        </p:nvCxnSpPr>
        <p:spPr>
          <a:xfrm flipV="1">
            <a:off x="4571954" y="1048393"/>
            <a:ext cx="0" cy="33832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3659932" y="2659919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Sales Houses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02F0968A-3129-D2AB-0913-8DD8CC2D6B61}"/>
              </a:ext>
            </a:extLst>
          </p:cNvPr>
          <p:cNvSpPr txBox="1">
            <a:spLocks/>
          </p:cNvSpPr>
          <p:nvPr/>
        </p:nvSpPr>
        <p:spPr>
          <a:xfrm>
            <a:off x="224598" y="4581916"/>
            <a:ext cx="2143045" cy="184666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91440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9,861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DEB4EA50-EC92-47B7-7CC5-6D24F94BDAE8}"/>
              </a:ext>
            </a:extLst>
          </p:cNvPr>
          <p:cNvSpPr txBox="1">
            <a:spLocks/>
          </p:cNvSpPr>
          <p:nvPr/>
        </p:nvSpPr>
        <p:spPr>
          <a:xfrm>
            <a:off x="4627029" y="4576934"/>
            <a:ext cx="2143045" cy="184666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91440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2,895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8F3F49AE-8268-AD42-9FBE-3978DDBF86CD}"/>
              </a:ext>
            </a:extLst>
          </p:cNvPr>
          <p:cNvSpPr txBox="1">
            <a:spLocks/>
          </p:cNvSpPr>
          <p:nvPr/>
        </p:nvSpPr>
        <p:spPr>
          <a:xfrm>
            <a:off x="2142450" y="4705317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3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r>
              <a:rPr lang="en-IE" dirty="0"/>
              <a:t>	  * Media Central Group 2023 now includes Red FM</a:t>
            </a:r>
            <a:endParaRPr lang="en-IE" sz="800" dirty="0"/>
          </a:p>
        </p:txBody>
      </p:sp>
      <p:graphicFrame>
        <p:nvGraphicFramePr>
          <p:cNvPr id="4" name="Content Placeholder 11">
            <a:extLst>
              <a:ext uri="{FF2B5EF4-FFF2-40B4-BE49-F238E27FC236}">
                <a16:creationId xmlns:a16="http://schemas.microsoft.com/office/drawing/2014/main" id="{E825BEFF-EF2F-1729-7056-59D2C7C0CB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9256245"/>
              </p:ext>
            </p:extLst>
          </p:nvPr>
        </p:nvGraphicFramePr>
        <p:xfrm>
          <a:off x="4667085" y="646614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ontent Placeholder 11">
            <a:extLst>
              <a:ext uri="{FF2B5EF4-FFF2-40B4-BE49-F238E27FC236}">
                <a16:creationId xmlns:a16="http://schemas.microsoft.com/office/drawing/2014/main" id="{C12516D4-F75D-2035-487A-953781D441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358203"/>
              </p:ext>
            </p:extLst>
          </p:nvPr>
        </p:nvGraphicFramePr>
        <p:xfrm>
          <a:off x="86365" y="2740033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ontent Placeholder 11">
            <a:extLst>
              <a:ext uri="{FF2B5EF4-FFF2-40B4-BE49-F238E27FC236}">
                <a16:creationId xmlns:a16="http://schemas.microsoft.com/office/drawing/2014/main" id="{F0223BAE-76BC-1A47-B4BD-114CAB018C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8046467"/>
              </p:ext>
            </p:extLst>
          </p:nvPr>
        </p:nvGraphicFramePr>
        <p:xfrm>
          <a:off x="4667085" y="2765879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40603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11">
            <a:extLst>
              <a:ext uri="{FF2B5EF4-FFF2-40B4-BE49-F238E27FC236}">
                <a16:creationId xmlns:a16="http://schemas.microsoft.com/office/drawing/2014/main" id="{BFB5FA31-DE0D-A804-BB15-B47F5D9731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8056659"/>
              </p:ext>
            </p:extLst>
          </p:nvPr>
        </p:nvGraphicFramePr>
        <p:xfrm>
          <a:off x="95039" y="638994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11">
            <a:extLst>
              <a:ext uri="{FF2B5EF4-FFF2-40B4-BE49-F238E27FC236}">
                <a16:creationId xmlns:a16="http://schemas.microsoft.com/office/drawing/2014/main" id="{6C17134E-0E05-32FA-7242-80715F6C5E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6757368"/>
              </p:ext>
            </p:extLst>
          </p:nvPr>
        </p:nvGraphicFramePr>
        <p:xfrm>
          <a:off x="4667085" y="638994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8" name="Straight Connector 35">
            <a:extLst>
              <a:ext uri="{FF2B5EF4-FFF2-40B4-BE49-F238E27FC236}">
                <a16:creationId xmlns:a16="http://schemas.microsoft.com/office/drawing/2014/main" id="{1B1AA1DC-41E3-484B-BF5D-361956316474}"/>
              </a:ext>
            </a:extLst>
          </p:cNvPr>
          <p:cNvCxnSpPr>
            <a:cxnSpLocks/>
          </p:cNvCxnSpPr>
          <p:nvPr/>
        </p:nvCxnSpPr>
        <p:spPr>
          <a:xfrm flipV="1">
            <a:off x="4571954" y="1048393"/>
            <a:ext cx="0" cy="33832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35">
            <a:extLst>
              <a:ext uri="{FF2B5EF4-FFF2-40B4-BE49-F238E27FC236}">
                <a16:creationId xmlns:a16="http://schemas.microsoft.com/office/drawing/2014/main" id="{2CBB8D87-DA6B-4595-BE4F-44DBEA3CBDD1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2000" y="-2426970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000" y="0"/>
            <a:ext cx="8646971" cy="45704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PT Market Share National &amp; Sales Houses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64432" y="615423"/>
            <a:ext cx="859531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15-34 %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16936" y="610737"/>
            <a:ext cx="859531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GB" dirty="0"/>
              <a:t>25-44 %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659932" y="597006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National Stations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59932" y="2659919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Sales Houses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64432" y="2692343"/>
            <a:ext cx="859531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15-34 %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16936" y="2687657"/>
            <a:ext cx="859531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25-44 %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02A57B92-1798-3E11-4AF9-F63DD868F1D8}"/>
              </a:ext>
            </a:extLst>
          </p:cNvPr>
          <p:cNvSpPr txBox="1">
            <a:spLocks/>
          </p:cNvSpPr>
          <p:nvPr/>
        </p:nvSpPr>
        <p:spPr>
          <a:xfrm>
            <a:off x="224598" y="4581916"/>
            <a:ext cx="2143045" cy="184666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91440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2,594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DABC73DF-DA1C-CAE9-CC89-A6DFAD8C829B}"/>
              </a:ext>
            </a:extLst>
          </p:cNvPr>
          <p:cNvSpPr txBox="1">
            <a:spLocks/>
          </p:cNvSpPr>
          <p:nvPr/>
        </p:nvSpPr>
        <p:spPr>
          <a:xfrm>
            <a:off x="4627029" y="4576934"/>
            <a:ext cx="2143045" cy="184666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91440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3,367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A0B5DF07-A5DB-AC3A-AFDE-7C81E179777B}"/>
              </a:ext>
            </a:extLst>
          </p:cNvPr>
          <p:cNvSpPr txBox="1">
            <a:spLocks/>
          </p:cNvSpPr>
          <p:nvPr/>
        </p:nvSpPr>
        <p:spPr>
          <a:xfrm>
            <a:off x="2077902" y="4700987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4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r>
              <a:rPr lang="en-IE" dirty="0"/>
              <a:t>	  * Media Central Group 2023 now includes Red FM</a:t>
            </a:r>
            <a:endParaRPr lang="en-IE" sz="800" dirty="0"/>
          </a:p>
        </p:txBody>
      </p:sp>
      <p:graphicFrame>
        <p:nvGraphicFramePr>
          <p:cNvPr id="7" name="Content Placeholder 11">
            <a:extLst>
              <a:ext uri="{FF2B5EF4-FFF2-40B4-BE49-F238E27FC236}">
                <a16:creationId xmlns:a16="http://schemas.microsoft.com/office/drawing/2014/main" id="{D4B767F5-80C8-1EFB-979E-034E4D50D1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7195116"/>
              </p:ext>
            </p:extLst>
          </p:nvPr>
        </p:nvGraphicFramePr>
        <p:xfrm>
          <a:off x="95039" y="2760092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ontent Placeholder 11">
            <a:extLst>
              <a:ext uri="{FF2B5EF4-FFF2-40B4-BE49-F238E27FC236}">
                <a16:creationId xmlns:a16="http://schemas.microsoft.com/office/drawing/2014/main" id="{98A5375F-681C-287A-BDF4-5A6134C79C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5863374"/>
              </p:ext>
            </p:extLst>
          </p:nvPr>
        </p:nvGraphicFramePr>
        <p:xfrm>
          <a:off x="4667085" y="2760092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55535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35">
            <a:extLst>
              <a:ext uri="{FF2B5EF4-FFF2-40B4-BE49-F238E27FC236}">
                <a16:creationId xmlns:a16="http://schemas.microsoft.com/office/drawing/2014/main" id="{A7B3055D-9F8F-4D35-82C2-C6B84BBB887E}"/>
              </a:ext>
            </a:extLst>
          </p:cNvPr>
          <p:cNvCxnSpPr>
            <a:cxnSpLocks/>
          </p:cNvCxnSpPr>
          <p:nvPr/>
        </p:nvCxnSpPr>
        <p:spPr>
          <a:xfrm flipV="1">
            <a:off x="4571954" y="1048393"/>
            <a:ext cx="0" cy="33832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35">
            <a:extLst>
              <a:ext uri="{FF2B5EF4-FFF2-40B4-BE49-F238E27FC236}">
                <a16:creationId xmlns:a16="http://schemas.microsoft.com/office/drawing/2014/main" id="{26767C58-E49B-451F-A10D-CD5AEE42FAB0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2000" y="-2487930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000" y="0"/>
            <a:ext cx="8646971" cy="45704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PT Market Share National &amp; Sales Houses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659932" y="2630423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Sales Houses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64431" y="615423"/>
            <a:ext cx="859531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35-54 %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01094" y="610737"/>
            <a:ext cx="691216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45+ %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659932" y="597006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National Stations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64431" y="2671686"/>
            <a:ext cx="859531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35-54 %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01094" y="2667000"/>
            <a:ext cx="691216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45+ %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697CCE54-B1BC-9CA9-9426-3C2695DDBE41}"/>
              </a:ext>
            </a:extLst>
          </p:cNvPr>
          <p:cNvSpPr txBox="1">
            <a:spLocks/>
          </p:cNvSpPr>
          <p:nvPr/>
        </p:nvSpPr>
        <p:spPr>
          <a:xfrm>
            <a:off x="224598" y="4581916"/>
            <a:ext cx="2143045" cy="184666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91440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3,529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EC62689C-32C2-95AA-76DD-87D52C7C3006}"/>
              </a:ext>
            </a:extLst>
          </p:cNvPr>
          <p:cNvSpPr txBox="1">
            <a:spLocks/>
          </p:cNvSpPr>
          <p:nvPr/>
        </p:nvSpPr>
        <p:spPr>
          <a:xfrm>
            <a:off x="4635123" y="4581916"/>
            <a:ext cx="2143045" cy="184666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91440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5,354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CDCD8C02-FF01-504C-6C6B-BC66BD499E87}"/>
              </a:ext>
            </a:extLst>
          </p:cNvPr>
          <p:cNvSpPr txBox="1">
            <a:spLocks/>
          </p:cNvSpPr>
          <p:nvPr/>
        </p:nvSpPr>
        <p:spPr>
          <a:xfrm>
            <a:off x="2082610" y="4719217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2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r>
              <a:rPr lang="en-IE" dirty="0"/>
              <a:t>	  * Media Central Group 2023 now includes Red FM</a:t>
            </a:r>
            <a:endParaRPr lang="en-IE" sz="800" dirty="0"/>
          </a:p>
        </p:txBody>
      </p:sp>
      <p:graphicFrame>
        <p:nvGraphicFramePr>
          <p:cNvPr id="4" name="Content Placeholder 11">
            <a:extLst>
              <a:ext uri="{FF2B5EF4-FFF2-40B4-BE49-F238E27FC236}">
                <a16:creationId xmlns:a16="http://schemas.microsoft.com/office/drawing/2014/main" id="{049F96EB-4A82-1662-3D7B-BB1A8F7529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1200303"/>
              </p:ext>
            </p:extLst>
          </p:nvPr>
        </p:nvGraphicFramePr>
        <p:xfrm>
          <a:off x="95039" y="638994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ontent Placeholder 11">
            <a:extLst>
              <a:ext uri="{FF2B5EF4-FFF2-40B4-BE49-F238E27FC236}">
                <a16:creationId xmlns:a16="http://schemas.microsoft.com/office/drawing/2014/main" id="{A73C4FE5-771A-14FF-9EFA-1F2ED9E0F8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1690520"/>
              </p:ext>
            </p:extLst>
          </p:nvPr>
        </p:nvGraphicFramePr>
        <p:xfrm>
          <a:off x="4667085" y="638994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ontent Placeholder 11">
            <a:extLst>
              <a:ext uri="{FF2B5EF4-FFF2-40B4-BE49-F238E27FC236}">
                <a16:creationId xmlns:a16="http://schemas.microsoft.com/office/drawing/2014/main" id="{72B7182A-EDC2-9B5D-3EDD-7697CB574A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6306361"/>
              </p:ext>
            </p:extLst>
          </p:nvPr>
        </p:nvGraphicFramePr>
        <p:xfrm>
          <a:off x="95039" y="2765879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ontent Placeholder 11">
            <a:extLst>
              <a:ext uri="{FF2B5EF4-FFF2-40B4-BE49-F238E27FC236}">
                <a16:creationId xmlns:a16="http://schemas.microsoft.com/office/drawing/2014/main" id="{50C4440C-175B-A6D8-F0E8-DCCE84B530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7698344"/>
              </p:ext>
            </p:extLst>
          </p:nvPr>
        </p:nvGraphicFramePr>
        <p:xfrm>
          <a:off x="4667085" y="2760092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34661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3038B-61B7-0772-67F4-CF5976C7C751}"/>
              </a:ext>
            </a:extLst>
          </p:cNvPr>
          <p:cNvSpPr txBox="1">
            <a:spLocks/>
          </p:cNvSpPr>
          <p:nvPr/>
        </p:nvSpPr>
        <p:spPr>
          <a:xfrm>
            <a:off x="5073444" y="902502"/>
            <a:ext cx="1828800" cy="1828800"/>
          </a:xfrm>
          <a:prstGeom prst="ellipse">
            <a:avLst/>
          </a:prstGeom>
          <a:solidFill>
            <a:schemeClr val="accent1"/>
          </a:solidFill>
          <a:ln w="174625" cmpd="thinThick">
            <a:solidFill>
              <a:srgbClr val="FFFFFF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21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Dublin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D88A10-4D1F-0C79-F0FD-0A3ECD48D0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30820" y="332658"/>
            <a:ext cx="914400" cy="43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1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35">
            <a:extLst>
              <a:ext uri="{FF2B5EF4-FFF2-40B4-BE49-F238E27FC236}">
                <a16:creationId xmlns:a16="http://schemas.microsoft.com/office/drawing/2014/main" id="{CD514DC3-1EA9-47E1-8AEC-D3424B8DB1FB}"/>
              </a:ext>
            </a:extLst>
          </p:cNvPr>
          <p:cNvCxnSpPr>
            <a:cxnSpLocks/>
          </p:cNvCxnSpPr>
          <p:nvPr/>
        </p:nvCxnSpPr>
        <p:spPr>
          <a:xfrm flipV="1">
            <a:off x="4571954" y="1048393"/>
            <a:ext cx="0" cy="33832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id="{8C303265-0C5F-4B75-BCFB-5C581D558315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2000" y="-2487930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34000" y="0"/>
            <a:ext cx="8646971" cy="44319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Weekly Reach – Dublin &amp; Dublin Sales Houses</a:t>
            </a:r>
            <a:endParaRPr lang="en-GB" sz="2000" b="1" cap="all" spc="-75" dirty="0">
              <a:solidFill>
                <a:srgbClr val="7F7F7F"/>
              </a:solidFill>
              <a:ea typeface="+mj-ea"/>
              <a:cs typeface="+mj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30151" y="597006"/>
            <a:ext cx="1506824" cy="3077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All Adults 000’s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1409" y="597006"/>
            <a:ext cx="944489" cy="3077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SHWK %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659932" y="597006"/>
            <a:ext cx="1824137" cy="307777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Dublin Stations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659932" y="2630423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Sales Houses</a:t>
            </a:r>
          </a:p>
        </p:txBody>
      </p:sp>
      <p:graphicFrame>
        <p:nvGraphicFramePr>
          <p:cNvPr id="2" name="Content Placeholder 7">
            <a:extLst>
              <a:ext uri="{FF2B5EF4-FFF2-40B4-BE49-F238E27FC236}">
                <a16:creationId xmlns:a16="http://schemas.microsoft.com/office/drawing/2014/main" id="{17AA973E-FF2F-F244-9415-3578C01C12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956458"/>
              </p:ext>
            </p:extLst>
          </p:nvPr>
        </p:nvGraphicFramePr>
        <p:xfrm>
          <a:off x="278305" y="904783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ontent Placeholder 7">
            <a:extLst>
              <a:ext uri="{FF2B5EF4-FFF2-40B4-BE49-F238E27FC236}">
                <a16:creationId xmlns:a16="http://schemas.microsoft.com/office/drawing/2014/main" id="{E3E1276A-0D25-5705-7A49-45C0DF57AD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0523864"/>
              </p:ext>
            </p:extLst>
          </p:nvPr>
        </p:nvGraphicFramePr>
        <p:xfrm>
          <a:off x="411522" y="2855809"/>
          <a:ext cx="3733537" cy="1627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C995D04A-645B-5B1E-B6BB-79A70FC53A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6499653"/>
              </p:ext>
            </p:extLst>
          </p:nvPr>
        </p:nvGraphicFramePr>
        <p:xfrm>
          <a:off x="5112903" y="913075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ontent Placeholder 7">
            <a:extLst>
              <a:ext uri="{FF2B5EF4-FFF2-40B4-BE49-F238E27FC236}">
                <a16:creationId xmlns:a16="http://schemas.microsoft.com/office/drawing/2014/main" id="{9E0A2C8F-A6CF-3EAA-5C35-8F46AC551E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6906733"/>
              </p:ext>
            </p:extLst>
          </p:nvPr>
        </p:nvGraphicFramePr>
        <p:xfrm>
          <a:off x="5112903" y="2855809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FCCF6B82-590D-4C42-9E18-6B8EF777EE5B}"/>
              </a:ext>
            </a:extLst>
          </p:cNvPr>
          <p:cNvSpPr txBox="1">
            <a:spLocks/>
          </p:cNvSpPr>
          <p:nvPr/>
        </p:nvSpPr>
        <p:spPr>
          <a:xfrm>
            <a:off x="234000" y="4465371"/>
            <a:ext cx="2143045" cy="276999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Universe:	1,212	 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	2,944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79423E5-4711-2022-DDE6-70C01D01C4DA}"/>
              </a:ext>
            </a:extLst>
          </p:cNvPr>
          <p:cNvSpPr txBox="1">
            <a:spLocks/>
          </p:cNvSpPr>
          <p:nvPr/>
        </p:nvSpPr>
        <p:spPr>
          <a:xfrm>
            <a:off x="4944983" y="4471634"/>
            <a:ext cx="2143045" cy="276999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Universe:	 </a:t>
            </a:r>
            <a:r>
              <a:rPr lang="en-GB" sz="600" i="1" dirty="0">
                <a:solidFill>
                  <a:sysClr val="window" lastClr="FFFFFF">
                    <a:lumMod val="50000"/>
                  </a:sysClr>
                </a:solidFill>
                <a:latin typeface="Arial"/>
              </a:rPr>
              <a:t>318</a:t>
            </a:r>
            <a:endParaRPr kumimoji="0" lang="en-GB" sz="600" b="0" i="1" u="none" strike="noStrike" kern="1200" cap="none" spc="0" normalizeH="0" baseline="0" noProof="0" dirty="0">
              <a:ln>
                <a:noFill/>
              </a:ln>
              <a:solidFill>
                <a:sysClr val="window" lastClr="FFFFFF">
                  <a:lumMod val="50000"/>
                </a:sysClr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	753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8D725C6D-8F8A-9DF0-7D4C-140225F87DDF}"/>
              </a:ext>
            </a:extLst>
          </p:cNvPr>
          <p:cNvSpPr txBox="1">
            <a:spLocks/>
          </p:cNvSpPr>
          <p:nvPr/>
        </p:nvSpPr>
        <p:spPr>
          <a:xfrm>
            <a:off x="2077902" y="4700987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7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r>
              <a:rPr lang="en-IE" dirty="0"/>
              <a:t>	</a:t>
            </a:r>
            <a:endParaRPr lang="en-IE" sz="800" dirty="0"/>
          </a:p>
        </p:txBody>
      </p:sp>
    </p:spTree>
    <p:extLst>
      <p:ext uri="{BB962C8B-B14F-4D97-AF65-F5344CB8AC3E}">
        <p14:creationId xmlns:p14="http://schemas.microsoft.com/office/powerpoint/2010/main" val="201586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35">
            <a:extLst>
              <a:ext uri="{FF2B5EF4-FFF2-40B4-BE49-F238E27FC236}">
                <a16:creationId xmlns:a16="http://schemas.microsoft.com/office/drawing/2014/main" id="{56B22F36-25ED-4292-81BB-CED7BAC8F908}"/>
              </a:ext>
            </a:extLst>
          </p:cNvPr>
          <p:cNvCxnSpPr>
            <a:cxnSpLocks/>
          </p:cNvCxnSpPr>
          <p:nvPr/>
        </p:nvCxnSpPr>
        <p:spPr>
          <a:xfrm flipV="1">
            <a:off x="4571954" y="1048393"/>
            <a:ext cx="0" cy="33832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35">
            <a:extLst>
              <a:ext uri="{FF2B5EF4-FFF2-40B4-BE49-F238E27FC236}">
                <a16:creationId xmlns:a16="http://schemas.microsoft.com/office/drawing/2014/main" id="{A30C598F-5488-41A8-96F0-1C0E3EE7403E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2000" y="-2487930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34000" y="0"/>
            <a:ext cx="8646971" cy="44319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Weekly Reach – Dublin &amp; Dublin Sales Houses</a:t>
            </a:r>
            <a:endParaRPr lang="en-GB" sz="2000" b="1" cap="all" spc="-75" dirty="0">
              <a:solidFill>
                <a:srgbClr val="7F7F7F"/>
              </a:solidFill>
              <a:ea typeface="+mj-ea"/>
              <a:cs typeface="+mj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10041" y="597006"/>
            <a:ext cx="1147045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15-34 000’s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90131" y="597006"/>
            <a:ext cx="1147045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25-44 000’s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659932" y="597006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Dublin Stations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659932" y="2630423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Sales Houses</a:t>
            </a:r>
          </a:p>
        </p:txBody>
      </p:sp>
      <p:graphicFrame>
        <p:nvGraphicFramePr>
          <p:cNvPr id="2" name="Content Placeholder 7">
            <a:extLst>
              <a:ext uri="{FF2B5EF4-FFF2-40B4-BE49-F238E27FC236}">
                <a16:creationId xmlns:a16="http://schemas.microsoft.com/office/drawing/2014/main" id="{D3E1CD66-DBDD-B530-F8F3-02EAE9CB9A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9880397"/>
              </p:ext>
            </p:extLst>
          </p:nvPr>
        </p:nvGraphicFramePr>
        <p:xfrm>
          <a:off x="278305" y="913075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ontent Placeholder 7">
            <a:extLst>
              <a:ext uri="{FF2B5EF4-FFF2-40B4-BE49-F238E27FC236}">
                <a16:creationId xmlns:a16="http://schemas.microsoft.com/office/drawing/2014/main" id="{4F144CC6-C5F0-EA50-C392-EFE541E900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6877896"/>
              </p:ext>
            </p:extLst>
          </p:nvPr>
        </p:nvGraphicFramePr>
        <p:xfrm>
          <a:off x="278305" y="2895557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52F6B6E7-196E-74E5-688F-F4C02786F4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7720712"/>
              </p:ext>
            </p:extLst>
          </p:nvPr>
        </p:nvGraphicFramePr>
        <p:xfrm>
          <a:off x="5112903" y="913075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ontent Placeholder 7">
            <a:extLst>
              <a:ext uri="{FF2B5EF4-FFF2-40B4-BE49-F238E27FC236}">
                <a16:creationId xmlns:a16="http://schemas.microsoft.com/office/drawing/2014/main" id="{70676CF8-2008-4D73-7CAC-5BEBEF8865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906177"/>
              </p:ext>
            </p:extLst>
          </p:nvPr>
        </p:nvGraphicFramePr>
        <p:xfrm>
          <a:off x="5112903" y="2895557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CFC055E-071A-D903-82EE-0E40F95C6378}"/>
              </a:ext>
            </a:extLst>
          </p:cNvPr>
          <p:cNvSpPr txBox="1">
            <a:spLocks/>
          </p:cNvSpPr>
          <p:nvPr/>
        </p:nvSpPr>
        <p:spPr>
          <a:xfrm>
            <a:off x="234000" y="4465371"/>
            <a:ext cx="2143045" cy="276999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Universe:408 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	933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05A457-0E85-38E0-5AD7-74A38B7F8741}"/>
              </a:ext>
            </a:extLst>
          </p:cNvPr>
          <p:cNvSpPr txBox="1">
            <a:spLocks/>
          </p:cNvSpPr>
          <p:nvPr/>
        </p:nvSpPr>
        <p:spPr>
          <a:xfrm>
            <a:off x="4944983" y="4471634"/>
            <a:ext cx="2143045" cy="276999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Universe:	476 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	1.118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5634CC2C-E562-7C93-87AC-87AE268386F1}"/>
              </a:ext>
            </a:extLst>
          </p:cNvPr>
          <p:cNvSpPr txBox="1">
            <a:spLocks/>
          </p:cNvSpPr>
          <p:nvPr/>
        </p:nvSpPr>
        <p:spPr>
          <a:xfrm>
            <a:off x="2077902" y="4700987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7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r>
              <a:rPr lang="en-IE" dirty="0"/>
              <a:t>	</a:t>
            </a:r>
            <a:endParaRPr lang="en-IE" sz="800" dirty="0"/>
          </a:p>
        </p:txBody>
      </p:sp>
    </p:spTree>
    <p:extLst>
      <p:ext uri="{BB962C8B-B14F-4D97-AF65-F5344CB8AC3E}">
        <p14:creationId xmlns:p14="http://schemas.microsoft.com/office/powerpoint/2010/main" val="364282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35">
            <a:extLst>
              <a:ext uri="{FF2B5EF4-FFF2-40B4-BE49-F238E27FC236}">
                <a16:creationId xmlns:a16="http://schemas.microsoft.com/office/drawing/2014/main" id="{34269F17-7B47-44D1-A51F-A71470B17993}"/>
              </a:ext>
            </a:extLst>
          </p:cNvPr>
          <p:cNvCxnSpPr>
            <a:cxnSpLocks/>
          </p:cNvCxnSpPr>
          <p:nvPr/>
        </p:nvCxnSpPr>
        <p:spPr>
          <a:xfrm flipV="1">
            <a:off x="4571954" y="1048393"/>
            <a:ext cx="0" cy="33832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35">
            <a:extLst>
              <a:ext uri="{FF2B5EF4-FFF2-40B4-BE49-F238E27FC236}">
                <a16:creationId xmlns:a16="http://schemas.microsoft.com/office/drawing/2014/main" id="{81AFB0B5-8B60-40AF-A493-38EC013F514D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2000" y="-2487930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34000" y="0"/>
            <a:ext cx="8646971" cy="44319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Weekly Reach – Dublin &amp; Dublin Sales Houses</a:t>
            </a:r>
            <a:endParaRPr lang="en-GB" sz="2000" b="1" cap="all" spc="-75" dirty="0">
              <a:solidFill>
                <a:srgbClr val="7F7F7F"/>
              </a:solidFill>
              <a:ea typeface="+mj-ea"/>
              <a:cs typeface="+mj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10040" y="597006"/>
            <a:ext cx="1147045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35-54 000’s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4289" y="597006"/>
            <a:ext cx="978730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45+ 000’s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659932" y="597006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Dublin Stations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659932" y="2630423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Sales Houses</a:t>
            </a:r>
          </a:p>
        </p:txBody>
      </p:sp>
      <p:graphicFrame>
        <p:nvGraphicFramePr>
          <p:cNvPr id="2" name="Content Placeholder 7">
            <a:extLst>
              <a:ext uri="{FF2B5EF4-FFF2-40B4-BE49-F238E27FC236}">
                <a16:creationId xmlns:a16="http://schemas.microsoft.com/office/drawing/2014/main" id="{CE3C8C21-9A2C-FB30-1675-88D9317D94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1885121"/>
              </p:ext>
            </p:extLst>
          </p:nvPr>
        </p:nvGraphicFramePr>
        <p:xfrm>
          <a:off x="278305" y="913075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ontent Placeholder 7">
            <a:extLst>
              <a:ext uri="{FF2B5EF4-FFF2-40B4-BE49-F238E27FC236}">
                <a16:creationId xmlns:a16="http://schemas.microsoft.com/office/drawing/2014/main" id="{C562D7E9-067C-5508-40F1-DE07A06E85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4393834"/>
              </p:ext>
            </p:extLst>
          </p:nvPr>
        </p:nvGraphicFramePr>
        <p:xfrm>
          <a:off x="278305" y="2895557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925EBF2D-85CC-C7B7-3609-71B40CA451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288430"/>
              </p:ext>
            </p:extLst>
          </p:nvPr>
        </p:nvGraphicFramePr>
        <p:xfrm>
          <a:off x="5112903" y="913075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ontent Placeholder 7">
            <a:extLst>
              <a:ext uri="{FF2B5EF4-FFF2-40B4-BE49-F238E27FC236}">
                <a16:creationId xmlns:a16="http://schemas.microsoft.com/office/drawing/2014/main" id="{BD58B7C6-8B9B-709F-52FA-65E40A695E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6100248"/>
              </p:ext>
            </p:extLst>
          </p:nvPr>
        </p:nvGraphicFramePr>
        <p:xfrm>
          <a:off x="5112903" y="2895557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F94B691C-9519-1804-65B6-22515BA801AA}"/>
              </a:ext>
            </a:extLst>
          </p:cNvPr>
          <p:cNvSpPr txBox="1">
            <a:spLocks/>
          </p:cNvSpPr>
          <p:nvPr/>
        </p:nvSpPr>
        <p:spPr>
          <a:xfrm>
            <a:off x="234000" y="4465371"/>
            <a:ext cx="2143045" cy="276999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Universe:	454 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	1,059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94BC9E-DDE6-B678-19FF-B72141C5D779}"/>
              </a:ext>
            </a:extLst>
          </p:cNvPr>
          <p:cNvSpPr txBox="1">
            <a:spLocks/>
          </p:cNvSpPr>
          <p:nvPr/>
        </p:nvSpPr>
        <p:spPr>
          <a:xfrm>
            <a:off x="4944983" y="4471634"/>
            <a:ext cx="2143045" cy="276999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Universe:	550 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	1,392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F85F795D-09E3-61EE-E250-4E7DC532C4B9}"/>
              </a:ext>
            </a:extLst>
          </p:cNvPr>
          <p:cNvSpPr txBox="1">
            <a:spLocks/>
          </p:cNvSpPr>
          <p:nvPr/>
        </p:nvSpPr>
        <p:spPr>
          <a:xfrm>
            <a:off x="2077902" y="4700987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7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r>
              <a:rPr lang="en-IE" dirty="0"/>
              <a:t>	</a:t>
            </a:r>
            <a:endParaRPr lang="en-IE" sz="800" dirty="0"/>
          </a:p>
        </p:txBody>
      </p:sp>
    </p:spTree>
    <p:extLst>
      <p:ext uri="{BB962C8B-B14F-4D97-AF65-F5344CB8AC3E}">
        <p14:creationId xmlns:p14="http://schemas.microsoft.com/office/powerpoint/2010/main" val="35538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11">
            <a:extLst>
              <a:ext uri="{FF2B5EF4-FFF2-40B4-BE49-F238E27FC236}">
                <a16:creationId xmlns:a16="http://schemas.microsoft.com/office/drawing/2014/main" id="{B342471A-C7CB-1DC6-6FFA-B8E96A0379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9588760"/>
              </p:ext>
            </p:extLst>
          </p:nvPr>
        </p:nvGraphicFramePr>
        <p:xfrm>
          <a:off x="95039" y="638994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11">
            <a:extLst>
              <a:ext uri="{FF2B5EF4-FFF2-40B4-BE49-F238E27FC236}">
                <a16:creationId xmlns:a16="http://schemas.microsoft.com/office/drawing/2014/main" id="{42D37527-C99A-E483-0F03-92D3902461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2197666"/>
              </p:ext>
            </p:extLst>
          </p:nvPr>
        </p:nvGraphicFramePr>
        <p:xfrm>
          <a:off x="4667085" y="638994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ontent Placeholder 11">
            <a:extLst>
              <a:ext uri="{FF2B5EF4-FFF2-40B4-BE49-F238E27FC236}">
                <a16:creationId xmlns:a16="http://schemas.microsoft.com/office/drawing/2014/main" id="{05DE50AD-53EE-D3E2-A2A9-0BE3606B96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2721178"/>
              </p:ext>
            </p:extLst>
          </p:nvPr>
        </p:nvGraphicFramePr>
        <p:xfrm>
          <a:off x="95039" y="2760092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ontent Placeholder 11">
            <a:extLst>
              <a:ext uri="{FF2B5EF4-FFF2-40B4-BE49-F238E27FC236}">
                <a16:creationId xmlns:a16="http://schemas.microsoft.com/office/drawing/2014/main" id="{6655C7A9-4847-A9EB-35E6-10B0CBE59A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226330"/>
              </p:ext>
            </p:extLst>
          </p:nvPr>
        </p:nvGraphicFramePr>
        <p:xfrm>
          <a:off x="4667085" y="2760092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5" name="Straight Connector 35">
            <a:extLst>
              <a:ext uri="{FF2B5EF4-FFF2-40B4-BE49-F238E27FC236}">
                <a16:creationId xmlns:a16="http://schemas.microsoft.com/office/drawing/2014/main" id="{2FE87F78-2171-4984-9237-43E9FA75EE79}"/>
              </a:ext>
            </a:extLst>
          </p:cNvPr>
          <p:cNvCxnSpPr>
            <a:cxnSpLocks/>
          </p:cNvCxnSpPr>
          <p:nvPr/>
        </p:nvCxnSpPr>
        <p:spPr>
          <a:xfrm flipV="1">
            <a:off x="4571954" y="1048393"/>
            <a:ext cx="0" cy="33832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35">
            <a:extLst>
              <a:ext uri="{FF2B5EF4-FFF2-40B4-BE49-F238E27FC236}">
                <a16:creationId xmlns:a16="http://schemas.microsoft.com/office/drawing/2014/main" id="{A70CF12B-6F6D-4C50-BD1D-C252C06291AC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2000" y="-2487930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000" y="0"/>
            <a:ext cx="8646971" cy="45704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PT Market Share Dublin &amp; Sales Houses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94513" y="615423"/>
            <a:ext cx="1199367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All Adults %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659932" y="597006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Dublin Stations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659932" y="2630423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Sales Houses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94513" y="2630423"/>
            <a:ext cx="1199367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All Adults %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591D3126-72ED-BF0D-90AC-371DA1A21155}"/>
              </a:ext>
            </a:extLst>
          </p:cNvPr>
          <p:cNvSpPr txBox="1">
            <a:spLocks/>
          </p:cNvSpPr>
          <p:nvPr/>
        </p:nvSpPr>
        <p:spPr>
          <a:xfrm>
            <a:off x="224598" y="4581916"/>
            <a:ext cx="2143045" cy="184666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defTabSz="685800">
              <a:buSzPct val="50000"/>
              <a:buFont typeface="HelveticaNeueLT Std Lt Cn" panose="020B0406020202030204" pitchFamily="34" charset="0"/>
              <a:buNone/>
              <a:tabLst>
                <a:tab pos="914400" algn="l"/>
              </a:tabLst>
            </a:pPr>
            <a:r>
              <a:rPr lang="en-GB" sz="600" i="1" cap="none" dirty="0">
                <a:latin typeface="+mn-lt"/>
                <a:cs typeface="+mn-cs"/>
              </a:rPr>
              <a:t>Sample: 2,166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8A6AE117-4209-8DB1-7B28-40801F5A945D}"/>
              </a:ext>
            </a:extLst>
          </p:cNvPr>
          <p:cNvSpPr txBox="1">
            <a:spLocks/>
          </p:cNvSpPr>
          <p:nvPr/>
        </p:nvSpPr>
        <p:spPr>
          <a:xfrm>
            <a:off x="4627029" y="4576934"/>
            <a:ext cx="2143045" cy="184666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defTabSz="685800">
              <a:buSzPct val="50000"/>
              <a:buFont typeface="HelveticaNeueLT Std Lt Cn" panose="020B0406020202030204" pitchFamily="34" charset="0"/>
              <a:buNone/>
              <a:tabLst>
                <a:tab pos="914400" algn="l"/>
              </a:tabLst>
            </a:pPr>
            <a:r>
              <a:rPr lang="en-GB" sz="600" i="1" cap="none" dirty="0">
                <a:latin typeface="+mn-lt"/>
                <a:cs typeface="+mn-cs"/>
              </a:rPr>
              <a:t>Sample: 560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D3EBA312-FFE4-27C8-5422-3EEF892F0FE9}"/>
              </a:ext>
            </a:extLst>
          </p:cNvPr>
          <p:cNvSpPr txBox="1">
            <a:spLocks/>
          </p:cNvSpPr>
          <p:nvPr/>
        </p:nvSpPr>
        <p:spPr>
          <a:xfrm>
            <a:off x="2077902" y="4700987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6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r>
              <a:rPr lang="en-IE" dirty="0"/>
              <a:t>	</a:t>
            </a:r>
            <a:endParaRPr lang="en-IE" sz="800" dirty="0"/>
          </a:p>
        </p:txBody>
      </p:sp>
      <p:sp>
        <p:nvSpPr>
          <p:cNvPr id="19" name="TextBox 18"/>
          <p:cNvSpPr txBox="1"/>
          <p:nvPr/>
        </p:nvSpPr>
        <p:spPr>
          <a:xfrm>
            <a:off x="6374457" y="610737"/>
            <a:ext cx="944490" cy="3077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SHWK 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74457" y="2630423"/>
            <a:ext cx="944490" cy="3077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SHWK %</a:t>
            </a:r>
          </a:p>
        </p:txBody>
      </p:sp>
    </p:spTree>
    <p:extLst>
      <p:ext uri="{BB962C8B-B14F-4D97-AF65-F5344CB8AC3E}">
        <p14:creationId xmlns:p14="http://schemas.microsoft.com/office/powerpoint/2010/main" val="84198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35">
            <a:extLst>
              <a:ext uri="{FF2B5EF4-FFF2-40B4-BE49-F238E27FC236}">
                <a16:creationId xmlns:a16="http://schemas.microsoft.com/office/drawing/2014/main" id="{D5D21BC4-91B1-4DF1-B836-B17563ADC8EA}"/>
              </a:ext>
            </a:extLst>
          </p:cNvPr>
          <p:cNvCxnSpPr>
            <a:cxnSpLocks/>
          </p:cNvCxnSpPr>
          <p:nvPr/>
        </p:nvCxnSpPr>
        <p:spPr>
          <a:xfrm flipV="1">
            <a:off x="4571954" y="1048393"/>
            <a:ext cx="0" cy="33832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5">
            <a:extLst>
              <a:ext uri="{FF2B5EF4-FFF2-40B4-BE49-F238E27FC236}">
                <a16:creationId xmlns:a16="http://schemas.microsoft.com/office/drawing/2014/main" id="{5F3DE5F8-6EE7-4A00-B1AB-7BB1A7D50B08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2000" y="-2437130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000" y="0"/>
            <a:ext cx="8646971" cy="45704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PT Market Share Dublin &amp; Sales Houses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659932" y="2630423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Sales Houses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16470" y="597006"/>
            <a:ext cx="859531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ctr" defTabSz="92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15-34 %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16936" y="597006"/>
            <a:ext cx="859531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ctr" defTabSz="92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25-44 %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659932" y="597006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Dublin Stations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23904" y="2652306"/>
            <a:ext cx="859531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ctr" defTabSz="92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15-34 %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16936" y="2652306"/>
            <a:ext cx="859531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ctr" defTabSz="9242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25-44 %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D2E92B17-906D-3640-DA6D-75B41DA0370F}"/>
              </a:ext>
            </a:extLst>
          </p:cNvPr>
          <p:cNvSpPr txBox="1">
            <a:spLocks/>
          </p:cNvSpPr>
          <p:nvPr/>
        </p:nvSpPr>
        <p:spPr>
          <a:xfrm>
            <a:off x="4627029" y="4576934"/>
            <a:ext cx="2143045" cy="184666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91440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789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9D5DF746-94CB-7F8F-B044-B7A52F14F11A}"/>
              </a:ext>
            </a:extLst>
          </p:cNvPr>
          <p:cNvSpPr txBox="1">
            <a:spLocks/>
          </p:cNvSpPr>
          <p:nvPr/>
        </p:nvSpPr>
        <p:spPr>
          <a:xfrm>
            <a:off x="224598" y="4581916"/>
            <a:ext cx="2143045" cy="184666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91440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580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93246E97-9765-49D3-C3CD-234A0A725E4A}"/>
              </a:ext>
            </a:extLst>
          </p:cNvPr>
          <p:cNvSpPr txBox="1">
            <a:spLocks/>
          </p:cNvSpPr>
          <p:nvPr/>
        </p:nvSpPr>
        <p:spPr>
          <a:xfrm>
            <a:off x="2077902" y="4700987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2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r>
              <a:rPr lang="en-IE" dirty="0"/>
              <a:t>	</a:t>
            </a:r>
          </a:p>
          <a:p>
            <a:pPr algn="r">
              <a:spcBef>
                <a:spcPts val="0"/>
              </a:spcBef>
              <a:tabLst/>
            </a:pPr>
            <a:endParaRPr lang="en-IE" sz="800" dirty="0"/>
          </a:p>
        </p:txBody>
      </p:sp>
      <p:graphicFrame>
        <p:nvGraphicFramePr>
          <p:cNvPr id="5" name="Content Placeholder 11">
            <a:extLst>
              <a:ext uri="{FF2B5EF4-FFF2-40B4-BE49-F238E27FC236}">
                <a16:creationId xmlns:a16="http://schemas.microsoft.com/office/drawing/2014/main" id="{A04C5DD5-76FE-BE64-2DBB-2B6119A645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7686201"/>
              </p:ext>
            </p:extLst>
          </p:nvPr>
        </p:nvGraphicFramePr>
        <p:xfrm>
          <a:off x="95039" y="638994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ontent Placeholder 11">
            <a:extLst>
              <a:ext uri="{FF2B5EF4-FFF2-40B4-BE49-F238E27FC236}">
                <a16:creationId xmlns:a16="http://schemas.microsoft.com/office/drawing/2014/main" id="{4A6BA71F-6905-0A29-30F0-20D16F6FE5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0301165"/>
              </p:ext>
            </p:extLst>
          </p:nvPr>
        </p:nvGraphicFramePr>
        <p:xfrm>
          <a:off x="4667085" y="638994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ontent Placeholder 11">
            <a:extLst>
              <a:ext uri="{FF2B5EF4-FFF2-40B4-BE49-F238E27FC236}">
                <a16:creationId xmlns:a16="http://schemas.microsoft.com/office/drawing/2014/main" id="{7CB0BFE8-F5D9-98CF-1B9B-C884D4CABB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541773"/>
              </p:ext>
            </p:extLst>
          </p:nvPr>
        </p:nvGraphicFramePr>
        <p:xfrm>
          <a:off x="95039" y="2760092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ontent Placeholder 11">
            <a:extLst>
              <a:ext uri="{FF2B5EF4-FFF2-40B4-BE49-F238E27FC236}">
                <a16:creationId xmlns:a16="http://schemas.microsoft.com/office/drawing/2014/main" id="{B7BAE10F-5F59-4B09-49DA-2A88C4856B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1333798"/>
              </p:ext>
            </p:extLst>
          </p:nvPr>
        </p:nvGraphicFramePr>
        <p:xfrm>
          <a:off x="4667085" y="2760092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62231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35">
            <a:extLst>
              <a:ext uri="{FF2B5EF4-FFF2-40B4-BE49-F238E27FC236}">
                <a16:creationId xmlns:a16="http://schemas.microsoft.com/office/drawing/2014/main" id="{FC53FB99-77CA-4B25-8C3F-BF3A6A4CA2E2}"/>
              </a:ext>
            </a:extLst>
          </p:cNvPr>
          <p:cNvCxnSpPr>
            <a:cxnSpLocks/>
          </p:cNvCxnSpPr>
          <p:nvPr/>
        </p:nvCxnSpPr>
        <p:spPr>
          <a:xfrm flipV="1">
            <a:off x="4571954" y="1048393"/>
            <a:ext cx="0" cy="33832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5">
            <a:extLst>
              <a:ext uri="{FF2B5EF4-FFF2-40B4-BE49-F238E27FC236}">
                <a16:creationId xmlns:a16="http://schemas.microsoft.com/office/drawing/2014/main" id="{F20D272C-17CC-4A14-92BF-FCA298F08213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2000" y="-2447290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000" y="0"/>
            <a:ext cx="8646971" cy="45704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PT Market Share Dublin &amp; Sales Houses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659932" y="2630423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Sales Houses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64431" y="615423"/>
            <a:ext cx="859531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35-54 %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01094" y="610737"/>
            <a:ext cx="691216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45+ %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659932" y="597006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Dublin Stations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01094" y="2658016"/>
            <a:ext cx="691216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45+ 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F96F53A-BF79-446E-95C1-B51DC570E6C5}"/>
              </a:ext>
            </a:extLst>
          </p:cNvPr>
          <p:cNvSpPr txBox="1"/>
          <p:nvPr/>
        </p:nvSpPr>
        <p:spPr>
          <a:xfrm>
            <a:off x="1764432" y="2652306"/>
            <a:ext cx="859531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35-54 %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A3950F59-8076-F1F7-2A92-AF496CFCCE1C}"/>
              </a:ext>
            </a:extLst>
          </p:cNvPr>
          <p:cNvSpPr txBox="1">
            <a:spLocks/>
          </p:cNvSpPr>
          <p:nvPr/>
        </p:nvSpPr>
        <p:spPr>
          <a:xfrm>
            <a:off x="224598" y="4581916"/>
            <a:ext cx="2143045" cy="184666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91440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790		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44DEEB37-2E74-84F2-982A-15434A1DF220}"/>
              </a:ext>
            </a:extLst>
          </p:cNvPr>
          <p:cNvSpPr txBox="1">
            <a:spLocks/>
          </p:cNvSpPr>
          <p:nvPr/>
        </p:nvSpPr>
        <p:spPr>
          <a:xfrm>
            <a:off x="4627029" y="4576934"/>
            <a:ext cx="2143045" cy="184666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91440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1,141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FA4BB040-BC3C-6892-E556-6654D24E9C29}"/>
              </a:ext>
            </a:extLst>
          </p:cNvPr>
          <p:cNvSpPr txBox="1">
            <a:spLocks/>
          </p:cNvSpPr>
          <p:nvPr/>
        </p:nvSpPr>
        <p:spPr>
          <a:xfrm>
            <a:off x="2077902" y="4700987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2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endParaRPr lang="en-IE" sz="800" dirty="0"/>
          </a:p>
        </p:txBody>
      </p:sp>
      <p:graphicFrame>
        <p:nvGraphicFramePr>
          <p:cNvPr id="4" name="Content Placeholder 11">
            <a:extLst>
              <a:ext uri="{FF2B5EF4-FFF2-40B4-BE49-F238E27FC236}">
                <a16:creationId xmlns:a16="http://schemas.microsoft.com/office/drawing/2014/main" id="{3BE37C6F-261D-618F-103D-DCE7856D28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7115084"/>
              </p:ext>
            </p:extLst>
          </p:nvPr>
        </p:nvGraphicFramePr>
        <p:xfrm>
          <a:off x="95039" y="638994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ontent Placeholder 11">
            <a:extLst>
              <a:ext uri="{FF2B5EF4-FFF2-40B4-BE49-F238E27FC236}">
                <a16:creationId xmlns:a16="http://schemas.microsoft.com/office/drawing/2014/main" id="{BA056242-0690-61C3-285C-924576B652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6494108"/>
              </p:ext>
            </p:extLst>
          </p:nvPr>
        </p:nvGraphicFramePr>
        <p:xfrm>
          <a:off x="4667085" y="638994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ontent Placeholder 11">
            <a:extLst>
              <a:ext uri="{FF2B5EF4-FFF2-40B4-BE49-F238E27FC236}">
                <a16:creationId xmlns:a16="http://schemas.microsoft.com/office/drawing/2014/main" id="{6CD01127-9322-2F13-F9BF-762BB6A24E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6921140"/>
              </p:ext>
            </p:extLst>
          </p:nvPr>
        </p:nvGraphicFramePr>
        <p:xfrm>
          <a:off x="95039" y="2760092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ontent Placeholder 11">
            <a:extLst>
              <a:ext uri="{FF2B5EF4-FFF2-40B4-BE49-F238E27FC236}">
                <a16:creationId xmlns:a16="http://schemas.microsoft.com/office/drawing/2014/main" id="{381F3777-496F-1FE4-D4D1-78A6C5FE4A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8852610"/>
              </p:ext>
            </p:extLst>
          </p:nvPr>
        </p:nvGraphicFramePr>
        <p:xfrm>
          <a:off x="4667085" y="2760092"/>
          <a:ext cx="4392385" cy="188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16520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4001" y="231033"/>
            <a:ext cx="8646971" cy="46154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GB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Note to the Reader … 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7BB446B-4032-6661-CCB5-0CD0B40B27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6960798"/>
              </p:ext>
            </p:extLst>
          </p:nvPr>
        </p:nvGraphicFramePr>
        <p:xfrm>
          <a:off x="395163" y="809522"/>
          <a:ext cx="8324645" cy="37116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782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9C21804-FC43-9B10-D796-FF6F59257500}"/>
              </a:ext>
            </a:extLst>
          </p:cNvPr>
          <p:cNvSpPr txBox="1">
            <a:spLocks/>
          </p:cNvSpPr>
          <p:nvPr/>
        </p:nvSpPr>
        <p:spPr>
          <a:xfrm>
            <a:off x="5073444" y="902502"/>
            <a:ext cx="1828800" cy="1828800"/>
          </a:xfrm>
          <a:prstGeom prst="ellipse">
            <a:avLst/>
          </a:prstGeom>
          <a:solidFill>
            <a:schemeClr val="accent1"/>
          </a:solidFill>
          <a:ln w="174625" cmpd="thinThick">
            <a:solidFill>
              <a:srgbClr val="FFFFFF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2B7116-2EAC-C1EB-9F59-379EFB2E5B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30820" y="332658"/>
            <a:ext cx="914400" cy="43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92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35">
            <a:extLst>
              <a:ext uri="{FF2B5EF4-FFF2-40B4-BE49-F238E27FC236}">
                <a16:creationId xmlns:a16="http://schemas.microsoft.com/office/drawing/2014/main" id="{2C5B3097-7C70-4B6B-9E0E-96418775BD32}"/>
              </a:ext>
            </a:extLst>
          </p:cNvPr>
          <p:cNvCxnSpPr>
            <a:cxnSpLocks/>
          </p:cNvCxnSpPr>
          <p:nvPr/>
        </p:nvCxnSpPr>
        <p:spPr>
          <a:xfrm flipV="1">
            <a:off x="4571954" y="1048393"/>
            <a:ext cx="0" cy="33832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35">
            <a:extLst>
              <a:ext uri="{FF2B5EF4-FFF2-40B4-BE49-F238E27FC236}">
                <a16:creationId xmlns:a16="http://schemas.microsoft.com/office/drawing/2014/main" id="{D1C491E1-4216-43B5-AB53-558E33179376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2000" y="-2447290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34000" y="-10160"/>
            <a:ext cx="8646971" cy="44319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Weekly Reach – Cork &amp; Cork Sales Houses</a:t>
            </a:r>
            <a:endParaRPr lang="en-GB" sz="2000" b="1" cap="all" spc="-75" dirty="0">
              <a:solidFill>
                <a:srgbClr val="7F7F7F"/>
              </a:solidFill>
              <a:ea typeface="+mj-ea"/>
              <a:cs typeface="+mj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40122" y="597006"/>
            <a:ext cx="1486882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All Adults 000’s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1409" y="597006"/>
            <a:ext cx="944489" cy="3077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SHWK %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659932" y="597006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Cork Stations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659932" y="2630423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Sales Houses</a:t>
            </a:r>
          </a:p>
        </p:txBody>
      </p:sp>
      <p:graphicFrame>
        <p:nvGraphicFramePr>
          <p:cNvPr id="2" name="Content Placeholder 7">
            <a:extLst>
              <a:ext uri="{FF2B5EF4-FFF2-40B4-BE49-F238E27FC236}">
                <a16:creationId xmlns:a16="http://schemas.microsoft.com/office/drawing/2014/main" id="{9794A8CC-61CA-88D8-95F3-6088FBE5F5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2119907"/>
              </p:ext>
            </p:extLst>
          </p:nvPr>
        </p:nvGraphicFramePr>
        <p:xfrm>
          <a:off x="5147434" y="2945456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731585B8-3ED3-2A0F-2626-A0246BCB5F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713489"/>
              </p:ext>
            </p:extLst>
          </p:nvPr>
        </p:nvGraphicFramePr>
        <p:xfrm>
          <a:off x="465236" y="2945456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ontent Placeholder 7">
            <a:extLst>
              <a:ext uri="{FF2B5EF4-FFF2-40B4-BE49-F238E27FC236}">
                <a16:creationId xmlns:a16="http://schemas.microsoft.com/office/drawing/2014/main" id="{C493A885-6DF3-82E8-E271-FE770C6825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2081347"/>
              </p:ext>
            </p:extLst>
          </p:nvPr>
        </p:nvGraphicFramePr>
        <p:xfrm>
          <a:off x="278305" y="913075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ontent Placeholder 7">
            <a:extLst>
              <a:ext uri="{FF2B5EF4-FFF2-40B4-BE49-F238E27FC236}">
                <a16:creationId xmlns:a16="http://schemas.microsoft.com/office/drawing/2014/main" id="{D50FFFC9-7FD1-84E4-80AA-A629DF917C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9793525"/>
              </p:ext>
            </p:extLst>
          </p:nvPr>
        </p:nvGraphicFramePr>
        <p:xfrm>
          <a:off x="5112903" y="913075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45D51CB4-460E-1976-5F52-29AB39548D70}"/>
              </a:ext>
            </a:extLst>
          </p:cNvPr>
          <p:cNvSpPr txBox="1">
            <a:spLocks/>
          </p:cNvSpPr>
          <p:nvPr/>
        </p:nvSpPr>
        <p:spPr>
          <a:xfrm>
            <a:off x="2145073" y="4686301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7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r>
              <a:rPr lang="en-IE" dirty="0"/>
              <a:t>	  * Media Central Group 2023 now includes Red FM</a:t>
            </a:r>
            <a:endParaRPr lang="en-IE" sz="8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48848B-579B-0C18-32F9-1FED6CF20911}"/>
              </a:ext>
            </a:extLst>
          </p:cNvPr>
          <p:cNvSpPr txBox="1">
            <a:spLocks/>
          </p:cNvSpPr>
          <p:nvPr/>
        </p:nvSpPr>
        <p:spPr>
          <a:xfrm>
            <a:off x="234000" y="4465371"/>
            <a:ext cx="2143045" cy="276999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Universe:	476 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	1,003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99B7902-8A9E-8F2B-BDB9-585F93AF91D8}"/>
              </a:ext>
            </a:extLst>
          </p:cNvPr>
          <p:cNvSpPr txBox="1">
            <a:spLocks/>
          </p:cNvSpPr>
          <p:nvPr/>
        </p:nvSpPr>
        <p:spPr>
          <a:xfrm>
            <a:off x="4944983" y="4471634"/>
            <a:ext cx="2143045" cy="276999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Universe:	132 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	293</a:t>
            </a:r>
          </a:p>
        </p:txBody>
      </p:sp>
    </p:spTree>
    <p:extLst>
      <p:ext uri="{BB962C8B-B14F-4D97-AF65-F5344CB8AC3E}">
        <p14:creationId xmlns:p14="http://schemas.microsoft.com/office/powerpoint/2010/main" val="10026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35">
            <a:extLst>
              <a:ext uri="{FF2B5EF4-FFF2-40B4-BE49-F238E27FC236}">
                <a16:creationId xmlns:a16="http://schemas.microsoft.com/office/drawing/2014/main" id="{0D75C9BB-2B16-4323-AFF9-D13A5204542E}"/>
              </a:ext>
            </a:extLst>
          </p:cNvPr>
          <p:cNvCxnSpPr>
            <a:cxnSpLocks/>
          </p:cNvCxnSpPr>
          <p:nvPr/>
        </p:nvCxnSpPr>
        <p:spPr>
          <a:xfrm flipV="1">
            <a:off x="4571954" y="1048393"/>
            <a:ext cx="0" cy="33832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35">
            <a:extLst>
              <a:ext uri="{FF2B5EF4-FFF2-40B4-BE49-F238E27FC236}">
                <a16:creationId xmlns:a16="http://schemas.microsoft.com/office/drawing/2014/main" id="{7FAD9A3A-D95F-4D41-B1D9-2A34350F4825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2000" y="-2447290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34000" y="0"/>
            <a:ext cx="8646971" cy="44319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Weekly Reach – Cork &amp; Cork Sales Houses</a:t>
            </a:r>
            <a:endParaRPr lang="en-GB" sz="2000" b="1" cap="all" spc="-75" dirty="0">
              <a:solidFill>
                <a:srgbClr val="7F7F7F"/>
              </a:solidFill>
              <a:ea typeface="+mj-ea"/>
              <a:cs typeface="+mj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10041" y="597006"/>
            <a:ext cx="1147045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15-34 000’s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90131" y="597006"/>
            <a:ext cx="1147045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25-44 000’s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659932" y="597006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Cork Stations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659932" y="2630423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Sales Houses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D5B0E5B2-E7F7-3859-B289-2B74BAB57873}"/>
              </a:ext>
            </a:extLst>
          </p:cNvPr>
          <p:cNvSpPr txBox="1">
            <a:spLocks/>
          </p:cNvSpPr>
          <p:nvPr/>
        </p:nvSpPr>
        <p:spPr>
          <a:xfrm>
            <a:off x="2145073" y="4700694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3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r>
              <a:rPr lang="en-IE" dirty="0"/>
              <a:t>	  * Media Central Group 2023 now includes Red FM</a:t>
            </a:r>
            <a:endParaRPr lang="en-IE" sz="800" dirty="0"/>
          </a:p>
        </p:txBody>
      </p:sp>
      <p:graphicFrame>
        <p:nvGraphicFramePr>
          <p:cNvPr id="2" name="Content Placeholder 7">
            <a:extLst>
              <a:ext uri="{FF2B5EF4-FFF2-40B4-BE49-F238E27FC236}">
                <a16:creationId xmlns:a16="http://schemas.microsoft.com/office/drawing/2014/main" id="{50936864-F3A0-338E-1408-86B3B4EF2C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3120210"/>
              </p:ext>
            </p:extLst>
          </p:nvPr>
        </p:nvGraphicFramePr>
        <p:xfrm>
          <a:off x="278305" y="2895557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3AF8EEC7-1A73-B242-4EE6-F7221BAAE5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4635135"/>
              </p:ext>
            </p:extLst>
          </p:nvPr>
        </p:nvGraphicFramePr>
        <p:xfrm>
          <a:off x="5112903" y="2895557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ontent Placeholder 7">
            <a:extLst>
              <a:ext uri="{FF2B5EF4-FFF2-40B4-BE49-F238E27FC236}">
                <a16:creationId xmlns:a16="http://schemas.microsoft.com/office/drawing/2014/main" id="{1AE5160D-0DB8-E7F3-EEC6-0F3DC5075D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4199259"/>
              </p:ext>
            </p:extLst>
          </p:nvPr>
        </p:nvGraphicFramePr>
        <p:xfrm>
          <a:off x="278305" y="913075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Content Placeholder 7">
            <a:extLst>
              <a:ext uri="{FF2B5EF4-FFF2-40B4-BE49-F238E27FC236}">
                <a16:creationId xmlns:a16="http://schemas.microsoft.com/office/drawing/2014/main" id="{C07B0DB2-9C56-098C-B2BB-371203B334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8827788"/>
              </p:ext>
            </p:extLst>
          </p:nvPr>
        </p:nvGraphicFramePr>
        <p:xfrm>
          <a:off x="5152361" y="904783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63DBE49-3203-2E9B-C8BB-E1E8B67FBEE2}"/>
              </a:ext>
            </a:extLst>
          </p:cNvPr>
          <p:cNvSpPr txBox="1">
            <a:spLocks/>
          </p:cNvSpPr>
          <p:nvPr/>
        </p:nvSpPr>
        <p:spPr>
          <a:xfrm>
            <a:off x="234000" y="4465371"/>
            <a:ext cx="2143045" cy="276999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Universe:	 145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	277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F236CC0-BCBF-4BDD-6CD1-C4630526F5CC}"/>
              </a:ext>
            </a:extLst>
          </p:cNvPr>
          <p:cNvSpPr txBox="1">
            <a:spLocks/>
          </p:cNvSpPr>
          <p:nvPr/>
        </p:nvSpPr>
        <p:spPr>
          <a:xfrm>
            <a:off x="4944983" y="4471634"/>
            <a:ext cx="2143045" cy="276999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Universe:	 159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	353</a:t>
            </a:r>
          </a:p>
        </p:txBody>
      </p:sp>
    </p:spTree>
    <p:extLst>
      <p:ext uri="{BB962C8B-B14F-4D97-AF65-F5344CB8AC3E}">
        <p14:creationId xmlns:p14="http://schemas.microsoft.com/office/powerpoint/2010/main" val="331093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35">
            <a:extLst>
              <a:ext uri="{FF2B5EF4-FFF2-40B4-BE49-F238E27FC236}">
                <a16:creationId xmlns:a16="http://schemas.microsoft.com/office/drawing/2014/main" id="{D77ECD44-9639-483C-B152-523A3A4AC69E}"/>
              </a:ext>
            </a:extLst>
          </p:cNvPr>
          <p:cNvCxnSpPr>
            <a:cxnSpLocks/>
          </p:cNvCxnSpPr>
          <p:nvPr/>
        </p:nvCxnSpPr>
        <p:spPr>
          <a:xfrm flipV="1">
            <a:off x="4571954" y="1048393"/>
            <a:ext cx="0" cy="33832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35">
            <a:extLst>
              <a:ext uri="{FF2B5EF4-FFF2-40B4-BE49-F238E27FC236}">
                <a16:creationId xmlns:a16="http://schemas.microsoft.com/office/drawing/2014/main" id="{E46CF14E-948B-4494-AD12-246A682D63E5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2000" y="-2447290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34000" y="0"/>
            <a:ext cx="8646971" cy="44319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Weekly Reach – Cork &amp; Cork Sales Houses</a:t>
            </a:r>
            <a:endParaRPr lang="en-GB" sz="2000" b="1" cap="all" spc="-75" dirty="0">
              <a:solidFill>
                <a:srgbClr val="7F7F7F"/>
              </a:solidFill>
              <a:ea typeface="+mj-ea"/>
              <a:cs typeface="+mj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10040" y="597006"/>
            <a:ext cx="1147045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35-54 000’s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4289" y="597006"/>
            <a:ext cx="978730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45+ 000’s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659932" y="597006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Cork Stations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659932" y="2630423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Sales Houses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E57E5BF5-D051-B1A1-6F94-965C445BEF00}"/>
              </a:ext>
            </a:extLst>
          </p:cNvPr>
          <p:cNvSpPr txBox="1">
            <a:spLocks/>
          </p:cNvSpPr>
          <p:nvPr/>
        </p:nvSpPr>
        <p:spPr>
          <a:xfrm>
            <a:off x="2145073" y="4682095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3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r>
              <a:rPr lang="en-IE" dirty="0"/>
              <a:t>	  * Media Central Group 2023 now includes Red FM</a:t>
            </a:r>
            <a:endParaRPr lang="en-IE" sz="800" dirty="0"/>
          </a:p>
        </p:txBody>
      </p:sp>
      <p:graphicFrame>
        <p:nvGraphicFramePr>
          <p:cNvPr id="2" name="Content Placeholder 7">
            <a:extLst>
              <a:ext uri="{FF2B5EF4-FFF2-40B4-BE49-F238E27FC236}">
                <a16:creationId xmlns:a16="http://schemas.microsoft.com/office/drawing/2014/main" id="{EB9D642C-BCB9-2514-09DA-7C2EF06010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4495088"/>
              </p:ext>
            </p:extLst>
          </p:nvPr>
        </p:nvGraphicFramePr>
        <p:xfrm>
          <a:off x="278305" y="2895557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42BDE0EC-394A-22A8-FB21-97FB504C37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1406269"/>
              </p:ext>
            </p:extLst>
          </p:nvPr>
        </p:nvGraphicFramePr>
        <p:xfrm>
          <a:off x="5112903" y="2895557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ontent Placeholder 7">
            <a:extLst>
              <a:ext uri="{FF2B5EF4-FFF2-40B4-BE49-F238E27FC236}">
                <a16:creationId xmlns:a16="http://schemas.microsoft.com/office/drawing/2014/main" id="{474F82B8-A15A-6863-1031-5D1D8F0D8E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2383556"/>
              </p:ext>
            </p:extLst>
          </p:nvPr>
        </p:nvGraphicFramePr>
        <p:xfrm>
          <a:off x="278305" y="913075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Content Placeholder 7">
            <a:extLst>
              <a:ext uri="{FF2B5EF4-FFF2-40B4-BE49-F238E27FC236}">
                <a16:creationId xmlns:a16="http://schemas.microsoft.com/office/drawing/2014/main" id="{B38B74BF-C197-E888-56CF-6CBEDAA515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28475"/>
              </p:ext>
            </p:extLst>
          </p:nvPr>
        </p:nvGraphicFramePr>
        <p:xfrm>
          <a:off x="5112903" y="913075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86A063B-6D1B-3296-2B4D-23C9DC0C24EE}"/>
              </a:ext>
            </a:extLst>
          </p:cNvPr>
          <p:cNvSpPr txBox="1">
            <a:spLocks/>
          </p:cNvSpPr>
          <p:nvPr/>
        </p:nvSpPr>
        <p:spPr>
          <a:xfrm>
            <a:off x="234000" y="4465371"/>
            <a:ext cx="2143045" cy="276999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Universe:	 170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	381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D80D0B18-6E44-450F-287C-20EFA17DFEFC}"/>
              </a:ext>
            </a:extLst>
          </p:cNvPr>
          <p:cNvSpPr txBox="1">
            <a:spLocks/>
          </p:cNvSpPr>
          <p:nvPr/>
        </p:nvSpPr>
        <p:spPr>
          <a:xfrm>
            <a:off x="4944983" y="4471634"/>
            <a:ext cx="2143045" cy="276999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Universe:	 243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	523</a:t>
            </a:r>
          </a:p>
        </p:txBody>
      </p:sp>
    </p:spTree>
    <p:extLst>
      <p:ext uri="{BB962C8B-B14F-4D97-AF65-F5344CB8AC3E}">
        <p14:creationId xmlns:p14="http://schemas.microsoft.com/office/powerpoint/2010/main" val="359544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Content Placeholder 11">
            <a:extLst>
              <a:ext uri="{FF2B5EF4-FFF2-40B4-BE49-F238E27FC236}">
                <a16:creationId xmlns:a16="http://schemas.microsoft.com/office/drawing/2014/main" id="{94283E25-D7C1-B51D-9110-3F401DAE38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9258776"/>
              </p:ext>
            </p:extLst>
          </p:nvPr>
        </p:nvGraphicFramePr>
        <p:xfrm>
          <a:off x="4663828" y="669370"/>
          <a:ext cx="4392385" cy="1874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8" name="Content Placeholder 11">
            <a:extLst>
              <a:ext uri="{FF2B5EF4-FFF2-40B4-BE49-F238E27FC236}">
                <a16:creationId xmlns:a16="http://schemas.microsoft.com/office/drawing/2014/main" id="{B370FB43-64B7-4105-2A63-E4460720A6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2768010"/>
              </p:ext>
            </p:extLst>
          </p:nvPr>
        </p:nvGraphicFramePr>
        <p:xfrm>
          <a:off x="20655" y="2525153"/>
          <a:ext cx="4559577" cy="1874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5" name="Straight Connector 35">
            <a:extLst>
              <a:ext uri="{FF2B5EF4-FFF2-40B4-BE49-F238E27FC236}">
                <a16:creationId xmlns:a16="http://schemas.microsoft.com/office/drawing/2014/main" id="{E1E7979E-AD4B-468E-A736-B315DC05D198}"/>
              </a:ext>
            </a:extLst>
          </p:cNvPr>
          <p:cNvCxnSpPr>
            <a:cxnSpLocks/>
          </p:cNvCxnSpPr>
          <p:nvPr/>
        </p:nvCxnSpPr>
        <p:spPr>
          <a:xfrm flipV="1">
            <a:off x="4571954" y="1048393"/>
            <a:ext cx="0" cy="33832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35">
            <a:extLst>
              <a:ext uri="{FF2B5EF4-FFF2-40B4-BE49-F238E27FC236}">
                <a16:creationId xmlns:a16="http://schemas.microsoft.com/office/drawing/2014/main" id="{15BEF9E5-6827-46D9-8CBD-DBB425D4CD0F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2000" y="-2447290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374457" y="2630423"/>
            <a:ext cx="944490" cy="3077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SHWK 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94513" y="2630423"/>
            <a:ext cx="1199367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All Adults %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000" y="0"/>
            <a:ext cx="8646971" cy="45704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PT Market Share Cork &amp; Sales Houses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94513" y="597006"/>
            <a:ext cx="1199367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All Adults %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659932" y="597006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Cork Stations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659932" y="2630423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Sales Houses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0D17CBC2-3C93-CDE7-913E-6C19E173332C}"/>
              </a:ext>
            </a:extLst>
          </p:cNvPr>
          <p:cNvSpPr txBox="1">
            <a:spLocks/>
          </p:cNvSpPr>
          <p:nvPr/>
        </p:nvSpPr>
        <p:spPr>
          <a:xfrm>
            <a:off x="224598" y="4581916"/>
            <a:ext cx="2143045" cy="184666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defPPr>
              <a:defRPr lang="en-US"/>
            </a:defPPr>
            <a:lvl1pPr marL="342900" marR="0" lvl="0" indent="-342900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914400" algn="l"/>
              </a:tabLst>
              <a:defRPr kumimoji="0" sz="600" b="0" i="1" u="none" strike="noStrike" cap="none" spc="0" normalizeH="0" baseline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cs typeface="Arial" panose="020B0604020202020204" pitchFamily="34" charset="0"/>
              </a:defRPr>
            </a:lvl1pPr>
            <a:lvl2pPr marL="324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6802" indent="-186802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31911" indent="-19112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06834" indent="-176004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41775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3003916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66056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928198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GB" dirty="0"/>
              <a:t>Sample:  	805</a:t>
            </a:r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89A3DFCE-EBFA-6D50-A01E-9F9CD890B538}"/>
              </a:ext>
            </a:extLst>
          </p:cNvPr>
          <p:cNvSpPr txBox="1">
            <a:spLocks/>
          </p:cNvSpPr>
          <p:nvPr/>
        </p:nvSpPr>
        <p:spPr>
          <a:xfrm>
            <a:off x="4627029" y="4576934"/>
            <a:ext cx="2143045" cy="184666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defPPr>
              <a:defRPr lang="en-US"/>
            </a:defPPr>
            <a:lvl1pPr marL="342900" marR="0" lvl="0" indent="-342900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914400" algn="l"/>
              </a:tabLst>
              <a:defRPr kumimoji="0" sz="600" b="0" i="1" u="none" strike="noStrike" cap="none" spc="0" normalizeH="0" baseline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cs typeface="Arial" panose="020B0604020202020204" pitchFamily="34" charset="0"/>
              </a:defRPr>
            </a:lvl1pPr>
            <a:lvl2pPr marL="324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6802" indent="-186802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31911" indent="-19112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06834" indent="-176004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41775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3003916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66056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928198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GB" dirty="0"/>
              <a:t>Sample:  243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7ECCBEB8-A64B-DCFE-9D3F-14A1A171CE1E}"/>
              </a:ext>
            </a:extLst>
          </p:cNvPr>
          <p:cNvSpPr txBox="1">
            <a:spLocks/>
          </p:cNvSpPr>
          <p:nvPr/>
        </p:nvSpPr>
        <p:spPr>
          <a:xfrm>
            <a:off x="2071531" y="4717918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4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r>
              <a:rPr lang="en-IE" dirty="0"/>
              <a:t>	  * Media Central Group 2023 now includes Red FM</a:t>
            </a:r>
            <a:endParaRPr lang="en-IE" sz="800" dirty="0"/>
          </a:p>
        </p:txBody>
      </p:sp>
      <p:sp>
        <p:nvSpPr>
          <p:cNvPr id="19" name="TextBox 18"/>
          <p:cNvSpPr txBox="1"/>
          <p:nvPr/>
        </p:nvSpPr>
        <p:spPr>
          <a:xfrm>
            <a:off x="6374458" y="597006"/>
            <a:ext cx="944489" cy="3077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SHWK %</a:t>
            </a:r>
          </a:p>
        </p:txBody>
      </p:sp>
      <p:graphicFrame>
        <p:nvGraphicFramePr>
          <p:cNvPr id="4" name="Content Placeholder 11">
            <a:extLst>
              <a:ext uri="{FF2B5EF4-FFF2-40B4-BE49-F238E27FC236}">
                <a16:creationId xmlns:a16="http://schemas.microsoft.com/office/drawing/2014/main" id="{EF19CF54-B09D-1647-4D4D-C6C9536BF7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0115926"/>
              </p:ext>
            </p:extLst>
          </p:nvPr>
        </p:nvGraphicFramePr>
        <p:xfrm>
          <a:off x="10907" y="669370"/>
          <a:ext cx="4392385" cy="1874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ontent Placeholder 11">
            <a:extLst>
              <a:ext uri="{FF2B5EF4-FFF2-40B4-BE49-F238E27FC236}">
                <a16:creationId xmlns:a16="http://schemas.microsoft.com/office/drawing/2014/main" id="{F3B8302A-5F2B-95A6-507F-19D0D23D20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2819932"/>
              </p:ext>
            </p:extLst>
          </p:nvPr>
        </p:nvGraphicFramePr>
        <p:xfrm>
          <a:off x="4580232" y="2525153"/>
          <a:ext cx="4559577" cy="1874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96319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F3CFEB4-6692-41B8-805C-FF890A07DDA7}"/>
              </a:ext>
            </a:extLst>
          </p:cNvPr>
          <p:cNvCxnSpPr>
            <a:cxnSpLocks/>
          </p:cNvCxnSpPr>
          <p:nvPr/>
        </p:nvCxnSpPr>
        <p:spPr>
          <a:xfrm flipV="1">
            <a:off x="4571954" y="1048393"/>
            <a:ext cx="0" cy="33832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35">
            <a:extLst>
              <a:ext uri="{FF2B5EF4-FFF2-40B4-BE49-F238E27FC236}">
                <a16:creationId xmlns:a16="http://schemas.microsoft.com/office/drawing/2014/main" id="{3D1D3189-64EF-4D30-A604-472C47EE9065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2000" y="-2447290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416936" y="2630423"/>
            <a:ext cx="859531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25-44 %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64432" y="2630423"/>
            <a:ext cx="859531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15-34 %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746" y="0"/>
            <a:ext cx="8646971" cy="45704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PT Market Share Cork &amp; Sales Houses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64432" y="597006"/>
            <a:ext cx="859531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15-34 %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16936" y="597006"/>
            <a:ext cx="859531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25-44 %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659932" y="597006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Cork Stations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659932" y="2630423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Sales Houses</a:t>
            </a:r>
          </a:p>
        </p:txBody>
      </p:sp>
      <p:sp>
        <p:nvSpPr>
          <p:cNvPr id="47" name="Text Placeholder 7">
            <a:extLst>
              <a:ext uri="{FF2B5EF4-FFF2-40B4-BE49-F238E27FC236}">
                <a16:creationId xmlns:a16="http://schemas.microsoft.com/office/drawing/2014/main" id="{76B2C5C5-D7C9-EC7C-922D-C16D2448BCC3}"/>
              </a:ext>
            </a:extLst>
          </p:cNvPr>
          <p:cNvSpPr txBox="1">
            <a:spLocks/>
          </p:cNvSpPr>
          <p:nvPr/>
        </p:nvSpPr>
        <p:spPr>
          <a:xfrm>
            <a:off x="224598" y="4581916"/>
            <a:ext cx="2143045" cy="184666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defPPr>
              <a:defRPr lang="en-US"/>
            </a:defPPr>
            <a:lvl1pPr marL="342900" marR="0" lvl="0" indent="-342900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914400" algn="l"/>
              </a:tabLst>
              <a:defRPr kumimoji="0" sz="600" b="0" i="1" u="none" strike="noStrike" cap="none" spc="0" normalizeH="0" baseline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cs typeface="Arial" panose="020B0604020202020204" pitchFamily="34" charset="0"/>
              </a:defRPr>
            </a:lvl1pPr>
            <a:lvl2pPr marL="324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6802" indent="-186802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31911" indent="-19112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06834" indent="-176004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41775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3003916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66056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928198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GB" dirty="0"/>
              <a:t>Sample:  	202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04D28FE3-B2BD-00C8-EC09-D44146A50CA5}"/>
              </a:ext>
            </a:extLst>
          </p:cNvPr>
          <p:cNvSpPr txBox="1">
            <a:spLocks/>
          </p:cNvSpPr>
          <p:nvPr/>
        </p:nvSpPr>
        <p:spPr>
          <a:xfrm>
            <a:off x="4627029" y="4576934"/>
            <a:ext cx="2143045" cy="184666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defPPr>
              <a:defRPr lang="en-US"/>
            </a:defPPr>
            <a:lvl1pPr marL="342900" marR="0" lvl="0" indent="-342900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914400" algn="l"/>
              </a:tabLst>
              <a:defRPr kumimoji="0" sz="600" b="0" i="1" u="none" strike="noStrike" cap="none" spc="0" normalizeH="0" baseline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cs typeface="Arial" panose="020B0604020202020204" pitchFamily="34" charset="0"/>
              </a:defRPr>
            </a:lvl1pPr>
            <a:lvl2pPr marL="324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6802" indent="-186802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31911" indent="-19112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06834" indent="-176004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41775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3003916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66056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928198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GB" dirty="0"/>
              <a:t>Sample:  	271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0D92004F-E7C8-41AF-AE32-D3067E5CA49D}"/>
              </a:ext>
            </a:extLst>
          </p:cNvPr>
          <p:cNvSpPr txBox="1">
            <a:spLocks/>
          </p:cNvSpPr>
          <p:nvPr/>
        </p:nvSpPr>
        <p:spPr>
          <a:xfrm>
            <a:off x="2077902" y="4709034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2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r>
              <a:rPr lang="en-IE" dirty="0"/>
              <a:t>	  * Media Central Group 2023 now includes Red FM</a:t>
            </a:r>
            <a:endParaRPr lang="en-IE" sz="800" dirty="0"/>
          </a:p>
        </p:txBody>
      </p:sp>
      <p:graphicFrame>
        <p:nvGraphicFramePr>
          <p:cNvPr id="3" name="Content Placeholder 11">
            <a:extLst>
              <a:ext uri="{FF2B5EF4-FFF2-40B4-BE49-F238E27FC236}">
                <a16:creationId xmlns:a16="http://schemas.microsoft.com/office/drawing/2014/main" id="{FC76E409-3FF5-C7F0-CA4C-F158F4C564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1289617"/>
              </p:ext>
            </p:extLst>
          </p:nvPr>
        </p:nvGraphicFramePr>
        <p:xfrm>
          <a:off x="4663828" y="669370"/>
          <a:ext cx="4392385" cy="1874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ontent Placeholder 11">
            <a:extLst>
              <a:ext uri="{FF2B5EF4-FFF2-40B4-BE49-F238E27FC236}">
                <a16:creationId xmlns:a16="http://schemas.microsoft.com/office/drawing/2014/main" id="{F54AA0B1-56CB-51A8-0786-39BCCD6D9E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8127917"/>
              </p:ext>
            </p:extLst>
          </p:nvPr>
        </p:nvGraphicFramePr>
        <p:xfrm>
          <a:off x="20655" y="2525153"/>
          <a:ext cx="4559577" cy="1874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ontent Placeholder 11">
            <a:extLst>
              <a:ext uri="{FF2B5EF4-FFF2-40B4-BE49-F238E27FC236}">
                <a16:creationId xmlns:a16="http://schemas.microsoft.com/office/drawing/2014/main" id="{CD49B8BF-EE6D-390D-8620-7C1A09DA4F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0310039"/>
              </p:ext>
            </p:extLst>
          </p:nvPr>
        </p:nvGraphicFramePr>
        <p:xfrm>
          <a:off x="10907" y="669370"/>
          <a:ext cx="4392385" cy="1874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ontent Placeholder 11">
            <a:extLst>
              <a:ext uri="{FF2B5EF4-FFF2-40B4-BE49-F238E27FC236}">
                <a16:creationId xmlns:a16="http://schemas.microsoft.com/office/drawing/2014/main" id="{4B15A0ED-F845-AC19-26BE-3AA0056A09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9010076"/>
              </p:ext>
            </p:extLst>
          </p:nvPr>
        </p:nvGraphicFramePr>
        <p:xfrm>
          <a:off x="4580232" y="2525153"/>
          <a:ext cx="4559577" cy="1874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60053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11">
            <a:extLst>
              <a:ext uri="{FF2B5EF4-FFF2-40B4-BE49-F238E27FC236}">
                <a16:creationId xmlns:a16="http://schemas.microsoft.com/office/drawing/2014/main" id="{DF40EC17-856A-E007-763A-1B7CBFE398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5118722"/>
              </p:ext>
            </p:extLst>
          </p:nvPr>
        </p:nvGraphicFramePr>
        <p:xfrm>
          <a:off x="4663828" y="669370"/>
          <a:ext cx="4392385" cy="1874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11">
            <a:extLst>
              <a:ext uri="{FF2B5EF4-FFF2-40B4-BE49-F238E27FC236}">
                <a16:creationId xmlns:a16="http://schemas.microsoft.com/office/drawing/2014/main" id="{59767A52-21C3-AE5E-0015-90D8F5979E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719185"/>
              </p:ext>
            </p:extLst>
          </p:nvPr>
        </p:nvGraphicFramePr>
        <p:xfrm>
          <a:off x="20655" y="2525153"/>
          <a:ext cx="4559577" cy="1874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ontent Placeholder 11">
            <a:extLst>
              <a:ext uri="{FF2B5EF4-FFF2-40B4-BE49-F238E27FC236}">
                <a16:creationId xmlns:a16="http://schemas.microsoft.com/office/drawing/2014/main" id="{9A761A6A-BD63-FB74-A288-CC7F7AC0D5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9725328"/>
              </p:ext>
            </p:extLst>
          </p:nvPr>
        </p:nvGraphicFramePr>
        <p:xfrm>
          <a:off x="10907" y="669370"/>
          <a:ext cx="4392385" cy="1874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ontent Placeholder 11">
            <a:extLst>
              <a:ext uri="{FF2B5EF4-FFF2-40B4-BE49-F238E27FC236}">
                <a16:creationId xmlns:a16="http://schemas.microsoft.com/office/drawing/2014/main" id="{E3DA1548-3453-4D35-6F3F-C3201E8DC8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36521"/>
              </p:ext>
            </p:extLst>
          </p:nvPr>
        </p:nvGraphicFramePr>
        <p:xfrm>
          <a:off x="4580232" y="2525153"/>
          <a:ext cx="4559577" cy="1874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34" name="Straight Connector 35">
            <a:extLst>
              <a:ext uri="{FF2B5EF4-FFF2-40B4-BE49-F238E27FC236}">
                <a16:creationId xmlns:a16="http://schemas.microsoft.com/office/drawing/2014/main" id="{161B3A6B-D11C-4826-88A3-DAFD202E9580}"/>
              </a:ext>
            </a:extLst>
          </p:cNvPr>
          <p:cNvCxnSpPr>
            <a:cxnSpLocks/>
          </p:cNvCxnSpPr>
          <p:nvPr/>
        </p:nvCxnSpPr>
        <p:spPr>
          <a:xfrm flipV="1">
            <a:off x="4571954" y="1048393"/>
            <a:ext cx="0" cy="33832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35">
            <a:extLst>
              <a:ext uri="{FF2B5EF4-FFF2-40B4-BE49-F238E27FC236}">
                <a16:creationId xmlns:a16="http://schemas.microsoft.com/office/drawing/2014/main" id="{A4436D95-F6D9-44C9-9FBA-515C743B100D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2000" y="-2447290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000" y="0"/>
            <a:ext cx="8646971" cy="45704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PT Market Share Cork &amp; Sales Houses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64431" y="597006"/>
            <a:ext cx="859531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35-54 %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01094" y="597006"/>
            <a:ext cx="691216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GB" dirty="0"/>
              <a:t>45+ %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659932" y="597006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Cork Stations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659932" y="2630423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Sales Houses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64431" y="2630423"/>
            <a:ext cx="859531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35-54 %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01094" y="2630423"/>
            <a:ext cx="691216" cy="33855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45+ %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19005A2A-3711-D709-3BE0-3FB89044C30D}"/>
              </a:ext>
            </a:extLst>
          </p:cNvPr>
          <p:cNvSpPr txBox="1">
            <a:spLocks/>
          </p:cNvSpPr>
          <p:nvPr/>
        </p:nvSpPr>
        <p:spPr>
          <a:xfrm>
            <a:off x="224598" y="4581916"/>
            <a:ext cx="2143045" cy="184666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defTabSz="685800">
              <a:buSzPct val="50000"/>
              <a:buFont typeface="HelveticaNeueLT Std Lt Cn" panose="020B0406020202030204" pitchFamily="34" charset="0"/>
              <a:buNone/>
              <a:tabLst>
                <a:tab pos="914400" algn="l"/>
              </a:tabLst>
            </a:pPr>
            <a:r>
              <a:rPr lang="en-GB" sz="600" i="1" cap="none" dirty="0">
                <a:latin typeface="+mn-lt"/>
                <a:cs typeface="+mn-cs"/>
              </a:rPr>
              <a:t>Sample:  	312</a:t>
            </a:r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96203425-C85D-A72A-0443-C8DEEDD4220F}"/>
              </a:ext>
            </a:extLst>
          </p:cNvPr>
          <p:cNvSpPr txBox="1">
            <a:spLocks/>
          </p:cNvSpPr>
          <p:nvPr/>
        </p:nvSpPr>
        <p:spPr>
          <a:xfrm>
            <a:off x="4627029" y="4576934"/>
            <a:ext cx="2143045" cy="184666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defTabSz="685800">
              <a:buSzPct val="50000"/>
              <a:buFont typeface="HelveticaNeueLT Std Lt Cn" panose="020B0406020202030204" pitchFamily="34" charset="0"/>
              <a:buNone/>
              <a:tabLst>
                <a:tab pos="914400" algn="l"/>
              </a:tabLst>
            </a:pPr>
            <a:r>
              <a:rPr lang="en-GB" sz="600" i="1" cap="none" dirty="0">
                <a:latin typeface="+mn-lt"/>
                <a:cs typeface="+mn-cs"/>
              </a:rPr>
              <a:t>Sample:  	440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44437799-2EF4-C0C4-9DBD-996286C716D0}"/>
              </a:ext>
            </a:extLst>
          </p:cNvPr>
          <p:cNvSpPr txBox="1">
            <a:spLocks/>
          </p:cNvSpPr>
          <p:nvPr/>
        </p:nvSpPr>
        <p:spPr>
          <a:xfrm>
            <a:off x="4453779" y="4649151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6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r>
              <a:rPr lang="en-IE" dirty="0"/>
              <a:t>	  * Media Central Group 2023 now Red FM</a:t>
            </a:r>
            <a:endParaRPr lang="en-IE" sz="800" dirty="0"/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BC6945B0-61F2-01C3-CB4A-EDBD1EC53AB3}"/>
              </a:ext>
            </a:extLst>
          </p:cNvPr>
          <p:cNvSpPr txBox="1">
            <a:spLocks/>
          </p:cNvSpPr>
          <p:nvPr/>
        </p:nvSpPr>
        <p:spPr>
          <a:xfrm>
            <a:off x="2077902" y="4700987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6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r>
              <a:rPr lang="en-IE" dirty="0"/>
              <a:t>	  * Media Central Group 2023 now includes Red FM</a:t>
            </a:r>
            <a:endParaRPr lang="en-IE" sz="800" dirty="0"/>
          </a:p>
        </p:txBody>
      </p:sp>
    </p:spTree>
    <p:extLst>
      <p:ext uri="{BB962C8B-B14F-4D97-AF65-F5344CB8AC3E}">
        <p14:creationId xmlns:p14="http://schemas.microsoft.com/office/powerpoint/2010/main" val="126786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05B740B-F806-2BB6-D491-71E0E7643312}"/>
              </a:ext>
            </a:extLst>
          </p:cNvPr>
          <p:cNvSpPr txBox="1">
            <a:spLocks/>
          </p:cNvSpPr>
          <p:nvPr/>
        </p:nvSpPr>
        <p:spPr>
          <a:xfrm>
            <a:off x="5073444" y="902502"/>
            <a:ext cx="1828800" cy="1828800"/>
          </a:xfrm>
          <a:prstGeom prst="ellipse">
            <a:avLst/>
          </a:prstGeom>
          <a:solidFill>
            <a:schemeClr val="accent1"/>
          </a:solidFill>
          <a:ln w="174625" cmpd="thinThick">
            <a:solidFill>
              <a:srgbClr val="FFFFFF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IE"/>
              <a:t>Regional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7CD124-5162-C95C-EC2C-6681B8DC3C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30820" y="332658"/>
            <a:ext cx="914400" cy="43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3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34000" y="0"/>
            <a:ext cx="8646971" cy="44319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Weekly Reach – Regional</a:t>
            </a:r>
            <a:endParaRPr lang="en-GB" sz="2000" b="1" cap="all" spc="-75" dirty="0">
              <a:solidFill>
                <a:srgbClr val="7F7F7F"/>
              </a:solidFill>
              <a:ea typeface="+mj-ea"/>
              <a:cs typeface="+mj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659932" y="941653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All Adults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444F494-F8E2-61AD-85B1-E24A0B2E45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060341"/>
              </p:ext>
            </p:extLst>
          </p:nvPr>
        </p:nvGraphicFramePr>
        <p:xfrm>
          <a:off x="532781" y="3611158"/>
          <a:ext cx="8180914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1548">
                  <a:extLst>
                    <a:ext uri="{9D8B030D-6E8A-4147-A177-3AD203B41FA5}">
                      <a16:colId xmlns:a16="http://schemas.microsoft.com/office/drawing/2014/main" val="2771843297"/>
                    </a:ext>
                  </a:extLst>
                </a:gridCol>
                <a:gridCol w="1341548">
                  <a:extLst>
                    <a:ext uri="{9D8B030D-6E8A-4147-A177-3AD203B41FA5}">
                      <a16:colId xmlns:a16="http://schemas.microsoft.com/office/drawing/2014/main" val="1285681004"/>
                    </a:ext>
                  </a:extLst>
                </a:gridCol>
                <a:gridCol w="1473174">
                  <a:extLst>
                    <a:ext uri="{9D8B030D-6E8A-4147-A177-3AD203B41FA5}">
                      <a16:colId xmlns:a16="http://schemas.microsoft.com/office/drawing/2014/main" val="1652566120"/>
                    </a:ext>
                  </a:extLst>
                </a:gridCol>
                <a:gridCol w="1341548">
                  <a:extLst>
                    <a:ext uri="{9D8B030D-6E8A-4147-A177-3AD203B41FA5}">
                      <a16:colId xmlns:a16="http://schemas.microsoft.com/office/drawing/2014/main" val="1865389424"/>
                    </a:ext>
                  </a:extLst>
                </a:gridCol>
                <a:gridCol w="1341548">
                  <a:extLst>
                    <a:ext uri="{9D8B030D-6E8A-4147-A177-3AD203B41FA5}">
                      <a16:colId xmlns:a16="http://schemas.microsoft.com/office/drawing/2014/main" val="1614092248"/>
                    </a:ext>
                  </a:extLst>
                </a:gridCol>
                <a:gridCol w="1341548">
                  <a:extLst>
                    <a:ext uri="{9D8B030D-6E8A-4147-A177-3AD203B41FA5}">
                      <a16:colId xmlns:a16="http://schemas.microsoft.com/office/drawing/2014/main" val="1279956011"/>
                    </a:ext>
                  </a:extLst>
                </a:gridCol>
              </a:tblGrid>
              <a:tr h="252136">
                <a:tc>
                  <a:txBody>
                    <a:bodyPr/>
                    <a:lstStyle/>
                    <a:p>
                      <a:pPr algn="ctr"/>
                      <a:r>
                        <a:rPr lang="en-IE" sz="900" b="1" dirty="0">
                          <a:solidFill>
                            <a:srgbClr val="7F7F7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Universe:  2,465</a:t>
                      </a:r>
                    </a:p>
                    <a:p>
                      <a:pPr algn="ctr"/>
                      <a:r>
                        <a:rPr lang="en-IE" sz="900" b="1" dirty="0">
                          <a:solidFill>
                            <a:srgbClr val="7F7F7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Sample:  6,088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Universe:  1,485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Sample:  3,629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Universe:  661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Sample:  2,399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Universe:  445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Sample:  1,845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Universe: 469 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Sample:  1,849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Universe:  809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Sample:  1,909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812510"/>
                  </a:ext>
                </a:extLst>
              </a:tr>
            </a:tbl>
          </a:graphicData>
        </a:graphic>
      </p:graphicFrame>
      <p:graphicFrame>
        <p:nvGraphicFramePr>
          <p:cNvPr id="2" name="Content Placeholder 7">
            <a:extLst>
              <a:ext uri="{FF2B5EF4-FFF2-40B4-BE49-F238E27FC236}">
                <a16:creationId xmlns:a16="http://schemas.microsoft.com/office/drawing/2014/main" id="{073127A7-C382-31F9-F300-BBEFFAB7B0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5797476"/>
              </p:ext>
            </p:extLst>
          </p:nvPr>
        </p:nvGraphicFramePr>
        <p:xfrm>
          <a:off x="270667" y="1414128"/>
          <a:ext cx="8602666" cy="2122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5508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000" y="87113"/>
            <a:ext cx="8646971" cy="369332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PT Market Share Regional – 2023-4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659932" y="642726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All Adults</a:t>
            </a:r>
          </a:p>
        </p:txBody>
      </p:sp>
      <p:cxnSp>
        <p:nvCxnSpPr>
          <p:cNvPr id="10" name="Straight Connector 35">
            <a:extLst>
              <a:ext uri="{FF2B5EF4-FFF2-40B4-BE49-F238E27FC236}">
                <a16:creationId xmlns:a16="http://schemas.microsoft.com/office/drawing/2014/main" id="{E6A302B2-18CC-4214-A5C3-70B9614B154D}"/>
              </a:ext>
            </a:extLst>
          </p:cNvPr>
          <p:cNvCxnSpPr>
            <a:cxnSpLocks/>
          </p:cNvCxnSpPr>
          <p:nvPr/>
        </p:nvCxnSpPr>
        <p:spPr>
          <a:xfrm flipV="1">
            <a:off x="2976880" y="560070"/>
            <a:ext cx="0" cy="420624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5">
            <a:extLst>
              <a:ext uri="{FF2B5EF4-FFF2-40B4-BE49-F238E27FC236}">
                <a16:creationId xmlns:a16="http://schemas.microsoft.com/office/drawing/2014/main" id="{4ACBD662-E777-43E5-9984-76011BFA2692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2000" y="-2233930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5">
            <a:extLst>
              <a:ext uri="{FF2B5EF4-FFF2-40B4-BE49-F238E27FC236}">
                <a16:creationId xmlns:a16="http://schemas.microsoft.com/office/drawing/2014/main" id="{8A86031A-322E-4A63-A41E-6326A8BA520E}"/>
              </a:ext>
            </a:extLst>
          </p:cNvPr>
          <p:cNvCxnSpPr>
            <a:cxnSpLocks/>
          </p:cNvCxnSpPr>
          <p:nvPr/>
        </p:nvCxnSpPr>
        <p:spPr>
          <a:xfrm flipV="1">
            <a:off x="6055360" y="560070"/>
            <a:ext cx="0" cy="420624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Content Placeholder 4">
            <a:extLst>
              <a:ext uri="{FF2B5EF4-FFF2-40B4-BE49-F238E27FC236}">
                <a16:creationId xmlns:a16="http://schemas.microsoft.com/office/drawing/2014/main" id="{ED335799-9198-3870-85C7-7A2DF4F0DA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2520337"/>
              </p:ext>
            </p:extLst>
          </p:nvPr>
        </p:nvGraphicFramePr>
        <p:xfrm>
          <a:off x="312344" y="1037039"/>
          <a:ext cx="2315355" cy="1758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3EAACD67-6354-1DF6-1ADA-E67C604EFA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9078254"/>
              </p:ext>
            </p:extLst>
          </p:nvPr>
        </p:nvGraphicFramePr>
        <p:xfrm>
          <a:off x="312344" y="2882086"/>
          <a:ext cx="2315355" cy="1758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3203D4A-BE7B-8BB4-D09C-6492BC8D70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1401548"/>
              </p:ext>
            </p:extLst>
          </p:nvPr>
        </p:nvGraphicFramePr>
        <p:xfrm>
          <a:off x="6518472" y="1037039"/>
          <a:ext cx="2315355" cy="1758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DBE2130E-C87E-5B53-B116-8EBCBB335F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3914513"/>
              </p:ext>
            </p:extLst>
          </p:nvPr>
        </p:nvGraphicFramePr>
        <p:xfrm>
          <a:off x="3367619" y="2895728"/>
          <a:ext cx="2315355" cy="1758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D05B9F18-4ECD-7B50-8E8F-90EFDD63C3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370891"/>
              </p:ext>
            </p:extLst>
          </p:nvPr>
        </p:nvGraphicFramePr>
        <p:xfrm>
          <a:off x="6516301" y="2895728"/>
          <a:ext cx="2315355" cy="1758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283D2D2E-7CB8-5629-924D-933FDDCED4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2150166"/>
              </p:ext>
            </p:extLst>
          </p:nvPr>
        </p:nvGraphicFramePr>
        <p:xfrm>
          <a:off x="3367619" y="1037039"/>
          <a:ext cx="2315355" cy="1758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96950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EC829-8390-AF79-7A68-A59A43A93F17}"/>
              </a:ext>
            </a:extLst>
          </p:cNvPr>
          <p:cNvSpPr txBox="1">
            <a:spLocks/>
          </p:cNvSpPr>
          <p:nvPr/>
        </p:nvSpPr>
        <p:spPr>
          <a:xfrm>
            <a:off x="5073444" y="902502"/>
            <a:ext cx="1828800" cy="1828800"/>
          </a:xfrm>
          <a:prstGeom prst="ellipse">
            <a:avLst/>
          </a:prstGeom>
          <a:solidFill>
            <a:schemeClr val="accent1"/>
          </a:solidFill>
          <a:ln w="174625" cmpd="thinThick">
            <a:solidFill>
              <a:srgbClr val="FFFFFF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  <a:defRPr kumimoji="0" sz="21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24282" rtl="0" eaLnBrk="1" fontAlgn="auto" latinLnBrk="0" hangingPunct="1">
              <a:lnSpc>
                <a:spcPct val="90000"/>
              </a:lnSpc>
              <a:spcBef>
                <a:spcPts val="40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Radio Today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B034CC-716A-36EC-2CD6-6039B544E6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30820" y="332658"/>
            <a:ext cx="914400" cy="43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51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85979F9-4974-CE48-F903-D0959C742C73}"/>
              </a:ext>
            </a:extLst>
          </p:cNvPr>
          <p:cNvSpPr txBox="1">
            <a:spLocks/>
          </p:cNvSpPr>
          <p:nvPr/>
        </p:nvSpPr>
        <p:spPr>
          <a:xfrm>
            <a:off x="5073444" y="902502"/>
            <a:ext cx="1828800" cy="1828800"/>
          </a:xfrm>
          <a:prstGeom prst="ellipse">
            <a:avLst/>
          </a:prstGeom>
          <a:solidFill>
            <a:schemeClr val="accent1"/>
          </a:solidFill>
          <a:ln w="174625" cmpd="thinThick">
            <a:solidFill>
              <a:srgbClr val="FFFFFF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Local Area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5F8C13-6A2A-8C63-8077-5A317DBEBC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30820" y="332658"/>
            <a:ext cx="914400" cy="43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96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34000" y="0"/>
            <a:ext cx="8646971" cy="44319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Weekly Reach – Local Areas </a:t>
            </a:r>
            <a:endParaRPr lang="en-GB" sz="2000" b="1" cap="all" spc="-75" dirty="0">
              <a:solidFill>
                <a:srgbClr val="7F7F7F"/>
              </a:solidFill>
              <a:ea typeface="+mj-ea"/>
              <a:cs typeface="+mj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659932" y="612469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All Adults</a:t>
            </a:r>
          </a:p>
        </p:txBody>
      </p:sp>
      <p:cxnSp>
        <p:nvCxnSpPr>
          <p:cNvPr id="9" name="Straight Connector 35">
            <a:extLst>
              <a:ext uri="{FF2B5EF4-FFF2-40B4-BE49-F238E27FC236}">
                <a16:creationId xmlns:a16="http://schemas.microsoft.com/office/drawing/2014/main" id="{009D0634-5C52-470B-969E-B0DD729C152C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2000" y="-2040890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Content Placeholder 7">
            <a:extLst>
              <a:ext uri="{FF2B5EF4-FFF2-40B4-BE49-F238E27FC236}">
                <a16:creationId xmlns:a16="http://schemas.microsoft.com/office/drawing/2014/main" id="{FBB33556-4E82-3E80-5A4A-FAC3588131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8048673"/>
              </p:ext>
            </p:extLst>
          </p:nvPr>
        </p:nvGraphicFramePr>
        <p:xfrm>
          <a:off x="270667" y="953734"/>
          <a:ext cx="8602666" cy="1457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ontent Placeholder 7">
            <a:extLst>
              <a:ext uri="{FF2B5EF4-FFF2-40B4-BE49-F238E27FC236}">
                <a16:creationId xmlns:a16="http://schemas.microsoft.com/office/drawing/2014/main" id="{8EE0DBF6-361E-A022-D604-E0E5D055E0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9030078"/>
              </p:ext>
            </p:extLst>
          </p:nvPr>
        </p:nvGraphicFramePr>
        <p:xfrm>
          <a:off x="256152" y="2712553"/>
          <a:ext cx="8602666" cy="1457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0EEA6E4-308C-607E-681A-977B7282BD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4266381"/>
              </p:ext>
            </p:extLst>
          </p:nvPr>
        </p:nvGraphicFramePr>
        <p:xfrm>
          <a:off x="503287" y="4169642"/>
          <a:ext cx="8399808" cy="335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3312">
                  <a:extLst>
                    <a:ext uri="{9D8B030D-6E8A-4147-A177-3AD203B41FA5}">
                      <a16:colId xmlns:a16="http://schemas.microsoft.com/office/drawing/2014/main" val="3282347139"/>
                    </a:ext>
                  </a:extLst>
                </a:gridCol>
                <a:gridCol w="1005659">
                  <a:extLst>
                    <a:ext uri="{9D8B030D-6E8A-4147-A177-3AD203B41FA5}">
                      <a16:colId xmlns:a16="http://schemas.microsoft.com/office/drawing/2014/main" val="2177340971"/>
                    </a:ext>
                  </a:extLst>
                </a:gridCol>
                <a:gridCol w="908613">
                  <a:extLst>
                    <a:ext uri="{9D8B030D-6E8A-4147-A177-3AD203B41FA5}">
                      <a16:colId xmlns:a16="http://schemas.microsoft.com/office/drawing/2014/main" val="4151618107"/>
                    </a:ext>
                  </a:extLst>
                </a:gridCol>
                <a:gridCol w="885664">
                  <a:extLst>
                    <a:ext uri="{9D8B030D-6E8A-4147-A177-3AD203B41FA5}">
                      <a16:colId xmlns:a16="http://schemas.microsoft.com/office/drawing/2014/main" val="3389550549"/>
                    </a:ext>
                  </a:extLst>
                </a:gridCol>
                <a:gridCol w="933312">
                  <a:extLst>
                    <a:ext uri="{9D8B030D-6E8A-4147-A177-3AD203B41FA5}">
                      <a16:colId xmlns:a16="http://schemas.microsoft.com/office/drawing/2014/main" val="1592343336"/>
                    </a:ext>
                  </a:extLst>
                </a:gridCol>
                <a:gridCol w="933312">
                  <a:extLst>
                    <a:ext uri="{9D8B030D-6E8A-4147-A177-3AD203B41FA5}">
                      <a16:colId xmlns:a16="http://schemas.microsoft.com/office/drawing/2014/main" val="1619640182"/>
                    </a:ext>
                  </a:extLst>
                </a:gridCol>
                <a:gridCol w="933312">
                  <a:extLst>
                    <a:ext uri="{9D8B030D-6E8A-4147-A177-3AD203B41FA5}">
                      <a16:colId xmlns:a16="http://schemas.microsoft.com/office/drawing/2014/main" val="3396405197"/>
                    </a:ext>
                  </a:extLst>
                </a:gridCol>
                <a:gridCol w="933312">
                  <a:extLst>
                    <a:ext uri="{9D8B030D-6E8A-4147-A177-3AD203B41FA5}">
                      <a16:colId xmlns:a16="http://schemas.microsoft.com/office/drawing/2014/main" val="3428610306"/>
                    </a:ext>
                  </a:extLst>
                </a:gridCol>
                <a:gridCol w="933312">
                  <a:extLst>
                    <a:ext uri="{9D8B030D-6E8A-4147-A177-3AD203B41FA5}">
                      <a16:colId xmlns:a16="http://schemas.microsoft.com/office/drawing/2014/main" val="3935254937"/>
                    </a:ext>
                  </a:extLst>
                </a:gridCol>
              </a:tblGrid>
              <a:tr h="324153"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Uni:  195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Sample:  479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Uni:  137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Sample:  801  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Uni:  118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Sample:  479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Uni:  134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Sample:  482  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Uni:  125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Sample:  473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Uni:  104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Sample:  483  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Uni:  113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Sample:  483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Uni:  104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Sample:  493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Uni:  92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Sample:  471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41579894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D10061B-2F78-4E8B-46BD-0FC39D4429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220933"/>
              </p:ext>
            </p:extLst>
          </p:nvPr>
        </p:nvGraphicFramePr>
        <p:xfrm>
          <a:off x="526057" y="2396257"/>
          <a:ext cx="8377032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7129">
                  <a:extLst>
                    <a:ext uri="{9D8B030D-6E8A-4147-A177-3AD203B41FA5}">
                      <a16:colId xmlns:a16="http://schemas.microsoft.com/office/drawing/2014/main" val="2177340971"/>
                    </a:ext>
                  </a:extLst>
                </a:gridCol>
                <a:gridCol w="1047129">
                  <a:extLst>
                    <a:ext uri="{9D8B030D-6E8A-4147-A177-3AD203B41FA5}">
                      <a16:colId xmlns:a16="http://schemas.microsoft.com/office/drawing/2014/main" val="4151618107"/>
                    </a:ext>
                  </a:extLst>
                </a:gridCol>
                <a:gridCol w="1047129">
                  <a:extLst>
                    <a:ext uri="{9D8B030D-6E8A-4147-A177-3AD203B41FA5}">
                      <a16:colId xmlns:a16="http://schemas.microsoft.com/office/drawing/2014/main" val="1592343336"/>
                    </a:ext>
                  </a:extLst>
                </a:gridCol>
                <a:gridCol w="1047129">
                  <a:extLst>
                    <a:ext uri="{9D8B030D-6E8A-4147-A177-3AD203B41FA5}">
                      <a16:colId xmlns:a16="http://schemas.microsoft.com/office/drawing/2014/main" val="1619640182"/>
                    </a:ext>
                  </a:extLst>
                </a:gridCol>
                <a:gridCol w="1047129">
                  <a:extLst>
                    <a:ext uri="{9D8B030D-6E8A-4147-A177-3AD203B41FA5}">
                      <a16:colId xmlns:a16="http://schemas.microsoft.com/office/drawing/2014/main" val="2002554319"/>
                    </a:ext>
                  </a:extLst>
                </a:gridCol>
                <a:gridCol w="1047129">
                  <a:extLst>
                    <a:ext uri="{9D8B030D-6E8A-4147-A177-3AD203B41FA5}">
                      <a16:colId xmlns:a16="http://schemas.microsoft.com/office/drawing/2014/main" val="3645492424"/>
                    </a:ext>
                  </a:extLst>
                </a:gridCol>
                <a:gridCol w="1047129">
                  <a:extLst>
                    <a:ext uri="{9D8B030D-6E8A-4147-A177-3AD203B41FA5}">
                      <a16:colId xmlns:a16="http://schemas.microsoft.com/office/drawing/2014/main" val="3428610306"/>
                    </a:ext>
                  </a:extLst>
                </a:gridCol>
                <a:gridCol w="1047129">
                  <a:extLst>
                    <a:ext uri="{9D8B030D-6E8A-4147-A177-3AD203B41FA5}">
                      <a16:colId xmlns:a16="http://schemas.microsoft.com/office/drawing/2014/main" val="27462989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E" sz="800" b="1" dirty="0">
                          <a:solidFill>
                            <a:srgbClr val="7F7F7F"/>
                          </a:solidFill>
                          <a:latin typeface="+mn-lt"/>
                        </a:rPr>
                        <a:t>Uni:  227</a:t>
                      </a:r>
                    </a:p>
                    <a:p>
                      <a:pPr algn="ctr"/>
                      <a:r>
                        <a:rPr lang="en-IE" sz="800" b="1" dirty="0">
                          <a:solidFill>
                            <a:srgbClr val="7F7F7F"/>
                          </a:solidFill>
                          <a:latin typeface="+mn-lt"/>
                        </a:rPr>
                        <a:t>Sample:  483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Uni:  282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Sample:  469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Uni:  214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Sample:  482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Uni:  173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Sample:  480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Uni:  115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Sample:  480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Uni:  130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Sample:  472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Uni:  114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Sample:  482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Uni:  132</a:t>
                      </a:r>
                    </a:p>
                    <a:p>
                      <a:pPr marL="0" marR="0" lvl="0" indent="0" algn="ctr" defTabSz="9242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F7F7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Sample:  483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57989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218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35">
            <a:extLst>
              <a:ext uri="{FF2B5EF4-FFF2-40B4-BE49-F238E27FC236}">
                <a16:creationId xmlns:a16="http://schemas.microsoft.com/office/drawing/2014/main" id="{0EF4E3A2-36E0-4AEA-951C-81FEC33666B8}"/>
              </a:ext>
            </a:extLst>
          </p:cNvPr>
          <p:cNvCxnSpPr>
            <a:cxnSpLocks/>
          </p:cNvCxnSpPr>
          <p:nvPr/>
        </p:nvCxnSpPr>
        <p:spPr>
          <a:xfrm rot="5400000" flipV="1">
            <a:off x="4572000" y="-2526537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85370" y="0"/>
            <a:ext cx="7406640" cy="448056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r>
              <a:rPr lang="en-IE" sz="2000" dirty="0"/>
              <a:t>PT Share Local Areas - All Adults</a:t>
            </a:r>
            <a:endParaRPr lang="en-GB" sz="2000" dirty="0"/>
          </a:p>
        </p:txBody>
      </p:sp>
      <p:cxnSp>
        <p:nvCxnSpPr>
          <p:cNvPr id="18" name="Straight Connector 35">
            <a:extLst>
              <a:ext uri="{FF2B5EF4-FFF2-40B4-BE49-F238E27FC236}">
                <a16:creationId xmlns:a16="http://schemas.microsoft.com/office/drawing/2014/main" id="{EA464187-DBE0-48E9-9809-D211EA8C9F80}"/>
              </a:ext>
            </a:extLst>
          </p:cNvPr>
          <p:cNvCxnSpPr>
            <a:cxnSpLocks/>
          </p:cNvCxnSpPr>
          <p:nvPr/>
        </p:nvCxnSpPr>
        <p:spPr>
          <a:xfrm flipV="1">
            <a:off x="2273786" y="480823"/>
            <a:ext cx="0" cy="38404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35">
            <a:extLst>
              <a:ext uri="{FF2B5EF4-FFF2-40B4-BE49-F238E27FC236}">
                <a16:creationId xmlns:a16="http://schemas.microsoft.com/office/drawing/2014/main" id="{F9559A7F-AFCE-4C14-9FFC-8955E415B510}"/>
              </a:ext>
            </a:extLst>
          </p:cNvPr>
          <p:cNvCxnSpPr>
            <a:cxnSpLocks/>
          </p:cNvCxnSpPr>
          <p:nvPr/>
        </p:nvCxnSpPr>
        <p:spPr>
          <a:xfrm flipV="1">
            <a:off x="4587366" y="480823"/>
            <a:ext cx="0" cy="38404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35">
            <a:extLst>
              <a:ext uri="{FF2B5EF4-FFF2-40B4-BE49-F238E27FC236}">
                <a16:creationId xmlns:a16="http://schemas.microsoft.com/office/drawing/2014/main" id="{6047E085-F20B-4809-B361-BCCF11DBFF80}"/>
              </a:ext>
            </a:extLst>
          </p:cNvPr>
          <p:cNvCxnSpPr>
            <a:cxnSpLocks/>
          </p:cNvCxnSpPr>
          <p:nvPr/>
        </p:nvCxnSpPr>
        <p:spPr>
          <a:xfrm flipV="1">
            <a:off x="6886688" y="480823"/>
            <a:ext cx="0" cy="38404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Content Placeholder 4">
            <a:extLst>
              <a:ext uri="{FF2B5EF4-FFF2-40B4-BE49-F238E27FC236}">
                <a16:creationId xmlns:a16="http://schemas.microsoft.com/office/drawing/2014/main" id="{7294BC76-2AB5-2357-57FB-FA72B63734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4169995"/>
              </p:ext>
            </p:extLst>
          </p:nvPr>
        </p:nvGraphicFramePr>
        <p:xfrm>
          <a:off x="4483408" y="72631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DC7908E8-94FC-43A7-C0EC-12C94E5278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8209838"/>
              </p:ext>
            </p:extLst>
          </p:nvPr>
        </p:nvGraphicFramePr>
        <p:xfrm>
          <a:off x="2237376" y="72631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D71AFDA-AAD4-AD0D-DAEF-485469F48958}"/>
              </a:ext>
            </a:extLst>
          </p:cNvPr>
          <p:cNvGraphicFramePr>
            <a:graphicFrameLocks/>
          </p:cNvGraphicFramePr>
          <p:nvPr/>
        </p:nvGraphicFramePr>
        <p:xfrm>
          <a:off x="-70441" y="252777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F678A902-FAC3-78E5-DE86-F5C19B0F5720}"/>
              </a:ext>
            </a:extLst>
          </p:cNvPr>
          <p:cNvGraphicFramePr>
            <a:graphicFrameLocks/>
          </p:cNvGraphicFramePr>
          <p:nvPr/>
        </p:nvGraphicFramePr>
        <p:xfrm>
          <a:off x="2272092" y="252777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16BDC821-EC5B-2305-191A-9029A13A8C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3194041"/>
              </p:ext>
            </p:extLst>
          </p:nvPr>
        </p:nvGraphicFramePr>
        <p:xfrm>
          <a:off x="4552840" y="252777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58031AA4-7F0F-F20A-E612-338710E022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6118006"/>
              </p:ext>
            </p:extLst>
          </p:nvPr>
        </p:nvGraphicFramePr>
        <p:xfrm>
          <a:off x="6869873" y="252777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0" name="Content Placeholder 4">
            <a:extLst>
              <a:ext uri="{FF2B5EF4-FFF2-40B4-BE49-F238E27FC236}">
                <a16:creationId xmlns:a16="http://schemas.microsoft.com/office/drawing/2014/main" id="{95D3FCC0-A127-F420-BE6C-32F9B61C4C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1867157"/>
              </p:ext>
            </p:extLst>
          </p:nvPr>
        </p:nvGraphicFramePr>
        <p:xfrm>
          <a:off x="6772987" y="720872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2" name="Content Placeholder 4">
            <a:extLst>
              <a:ext uri="{FF2B5EF4-FFF2-40B4-BE49-F238E27FC236}">
                <a16:creationId xmlns:a16="http://schemas.microsoft.com/office/drawing/2014/main" id="{7A19AADF-3664-4F65-2F15-57A83C9481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9925424"/>
              </p:ext>
            </p:extLst>
          </p:nvPr>
        </p:nvGraphicFramePr>
        <p:xfrm>
          <a:off x="-70441" y="72631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E048E70A-22A8-2482-9B8E-900C914BE63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5580" t="90923" r="5692" b="2598"/>
          <a:stretch/>
        </p:blipFill>
        <p:spPr>
          <a:xfrm>
            <a:off x="51112" y="4332301"/>
            <a:ext cx="9047447" cy="22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37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85370" y="0"/>
            <a:ext cx="7406640" cy="448056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r>
              <a:rPr lang="en-IE" sz="2000" dirty="0"/>
              <a:t>PT Share Local Areas - All Adults</a:t>
            </a:r>
            <a:endParaRPr lang="en-GB" sz="2000" dirty="0"/>
          </a:p>
        </p:txBody>
      </p:sp>
      <p:cxnSp>
        <p:nvCxnSpPr>
          <p:cNvPr id="18" name="Straight Connector 35">
            <a:extLst>
              <a:ext uri="{FF2B5EF4-FFF2-40B4-BE49-F238E27FC236}">
                <a16:creationId xmlns:a16="http://schemas.microsoft.com/office/drawing/2014/main" id="{EA464187-DBE0-48E9-9809-D211EA8C9F80}"/>
              </a:ext>
            </a:extLst>
          </p:cNvPr>
          <p:cNvCxnSpPr>
            <a:cxnSpLocks/>
          </p:cNvCxnSpPr>
          <p:nvPr/>
        </p:nvCxnSpPr>
        <p:spPr>
          <a:xfrm flipV="1">
            <a:off x="2273114" y="480823"/>
            <a:ext cx="0" cy="210312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35">
            <a:extLst>
              <a:ext uri="{FF2B5EF4-FFF2-40B4-BE49-F238E27FC236}">
                <a16:creationId xmlns:a16="http://schemas.microsoft.com/office/drawing/2014/main" id="{0EF4E3A2-36E0-4AEA-951C-81FEC33666B8}"/>
              </a:ext>
            </a:extLst>
          </p:cNvPr>
          <p:cNvCxnSpPr>
            <a:cxnSpLocks/>
          </p:cNvCxnSpPr>
          <p:nvPr/>
        </p:nvCxnSpPr>
        <p:spPr>
          <a:xfrm rot="5400000" flipV="1">
            <a:off x="4572000" y="-2526537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35">
            <a:extLst>
              <a:ext uri="{FF2B5EF4-FFF2-40B4-BE49-F238E27FC236}">
                <a16:creationId xmlns:a16="http://schemas.microsoft.com/office/drawing/2014/main" id="{3B3D5CEB-4D70-46E3-985B-2CCEB285E731}"/>
              </a:ext>
            </a:extLst>
          </p:cNvPr>
          <p:cNvCxnSpPr>
            <a:cxnSpLocks/>
          </p:cNvCxnSpPr>
          <p:nvPr/>
        </p:nvCxnSpPr>
        <p:spPr>
          <a:xfrm flipV="1">
            <a:off x="4680834" y="480823"/>
            <a:ext cx="0" cy="210312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35">
            <a:extLst>
              <a:ext uri="{FF2B5EF4-FFF2-40B4-BE49-F238E27FC236}">
                <a16:creationId xmlns:a16="http://schemas.microsoft.com/office/drawing/2014/main" id="{64F0FE9A-78A5-4EDD-8F66-90DB4E762C2B}"/>
              </a:ext>
            </a:extLst>
          </p:cNvPr>
          <p:cNvCxnSpPr>
            <a:cxnSpLocks/>
          </p:cNvCxnSpPr>
          <p:nvPr/>
        </p:nvCxnSpPr>
        <p:spPr>
          <a:xfrm flipV="1">
            <a:off x="6986673" y="480823"/>
            <a:ext cx="0" cy="210312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35">
            <a:extLst>
              <a:ext uri="{FF2B5EF4-FFF2-40B4-BE49-F238E27FC236}">
                <a16:creationId xmlns:a16="http://schemas.microsoft.com/office/drawing/2014/main" id="{ACCAD4FA-C640-4A55-9483-797145AB7700}"/>
              </a:ext>
            </a:extLst>
          </p:cNvPr>
          <p:cNvCxnSpPr>
            <a:cxnSpLocks/>
          </p:cNvCxnSpPr>
          <p:nvPr/>
        </p:nvCxnSpPr>
        <p:spPr>
          <a:xfrm flipV="1">
            <a:off x="1998797" y="2485565"/>
            <a:ext cx="0" cy="18288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35">
            <a:extLst>
              <a:ext uri="{FF2B5EF4-FFF2-40B4-BE49-F238E27FC236}">
                <a16:creationId xmlns:a16="http://schemas.microsoft.com/office/drawing/2014/main" id="{348077C9-19B3-4EC6-8709-390728F9BB4E}"/>
              </a:ext>
            </a:extLst>
          </p:cNvPr>
          <p:cNvCxnSpPr>
            <a:cxnSpLocks/>
          </p:cNvCxnSpPr>
          <p:nvPr/>
        </p:nvCxnSpPr>
        <p:spPr>
          <a:xfrm flipV="1">
            <a:off x="3740728" y="2485565"/>
            <a:ext cx="0" cy="18288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35">
            <a:extLst>
              <a:ext uri="{FF2B5EF4-FFF2-40B4-BE49-F238E27FC236}">
                <a16:creationId xmlns:a16="http://schemas.microsoft.com/office/drawing/2014/main" id="{F149CAF1-D396-47C3-98B6-F89C53F861DB}"/>
              </a:ext>
            </a:extLst>
          </p:cNvPr>
          <p:cNvCxnSpPr>
            <a:cxnSpLocks/>
          </p:cNvCxnSpPr>
          <p:nvPr/>
        </p:nvCxnSpPr>
        <p:spPr>
          <a:xfrm flipV="1">
            <a:off x="5503026" y="2485565"/>
            <a:ext cx="0" cy="18288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5">
            <a:extLst>
              <a:ext uri="{FF2B5EF4-FFF2-40B4-BE49-F238E27FC236}">
                <a16:creationId xmlns:a16="http://schemas.microsoft.com/office/drawing/2014/main" id="{3D070D92-DE40-44BF-A3B2-9A6D93039626}"/>
              </a:ext>
            </a:extLst>
          </p:cNvPr>
          <p:cNvCxnSpPr>
            <a:cxnSpLocks/>
          </p:cNvCxnSpPr>
          <p:nvPr/>
        </p:nvCxnSpPr>
        <p:spPr>
          <a:xfrm flipV="1">
            <a:off x="7298574" y="2485565"/>
            <a:ext cx="0" cy="18288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Content Placeholder 4">
            <a:extLst>
              <a:ext uri="{FF2B5EF4-FFF2-40B4-BE49-F238E27FC236}">
                <a16:creationId xmlns:a16="http://schemas.microsoft.com/office/drawing/2014/main" id="{386339C8-8E27-4CB7-2684-EBE0F38D7416}"/>
              </a:ext>
            </a:extLst>
          </p:cNvPr>
          <p:cNvGraphicFramePr>
            <a:graphicFrameLocks/>
          </p:cNvGraphicFramePr>
          <p:nvPr/>
        </p:nvGraphicFramePr>
        <p:xfrm>
          <a:off x="7247863" y="2561394"/>
          <a:ext cx="1920240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E4EC27CA-A27B-A2EB-388B-E51805ADCBE7}"/>
              </a:ext>
            </a:extLst>
          </p:cNvPr>
          <p:cNvGraphicFramePr>
            <a:graphicFrameLocks/>
          </p:cNvGraphicFramePr>
          <p:nvPr/>
        </p:nvGraphicFramePr>
        <p:xfrm>
          <a:off x="2234830" y="72631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03C687C-D3B0-0893-6F65-B61FEF3AD0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8047146"/>
              </p:ext>
            </p:extLst>
          </p:nvPr>
        </p:nvGraphicFramePr>
        <p:xfrm>
          <a:off x="6834814" y="72631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BBB33AFD-173F-CA24-59DB-C776522E14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742182"/>
              </p:ext>
            </p:extLst>
          </p:nvPr>
        </p:nvGraphicFramePr>
        <p:xfrm>
          <a:off x="-172941" y="66192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7B1AC3B8-40DE-E9C6-95FD-34DC4647FD62}"/>
              </a:ext>
            </a:extLst>
          </p:cNvPr>
          <p:cNvGraphicFramePr>
            <a:graphicFrameLocks/>
          </p:cNvGraphicFramePr>
          <p:nvPr/>
        </p:nvGraphicFramePr>
        <p:xfrm>
          <a:off x="123906" y="2561394"/>
          <a:ext cx="1920240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E43D057D-0E34-DE98-3DC8-49B189CCDD31}"/>
              </a:ext>
            </a:extLst>
          </p:cNvPr>
          <p:cNvGraphicFramePr>
            <a:graphicFrameLocks/>
          </p:cNvGraphicFramePr>
          <p:nvPr/>
        </p:nvGraphicFramePr>
        <p:xfrm>
          <a:off x="1906411" y="2510024"/>
          <a:ext cx="1920240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0" name="Content Placeholder 4">
            <a:extLst>
              <a:ext uri="{FF2B5EF4-FFF2-40B4-BE49-F238E27FC236}">
                <a16:creationId xmlns:a16="http://schemas.microsoft.com/office/drawing/2014/main" id="{F92BA00D-FB7C-DA82-FC83-12A14A2C65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888613"/>
              </p:ext>
            </p:extLst>
          </p:nvPr>
        </p:nvGraphicFramePr>
        <p:xfrm>
          <a:off x="3668368" y="2561394"/>
          <a:ext cx="1920240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1" name="Content Placeholder 4">
            <a:extLst>
              <a:ext uri="{FF2B5EF4-FFF2-40B4-BE49-F238E27FC236}">
                <a16:creationId xmlns:a16="http://schemas.microsoft.com/office/drawing/2014/main" id="{95D81323-8A52-5E0E-9BA0-7E94DEB7FDB2}"/>
              </a:ext>
            </a:extLst>
          </p:cNvPr>
          <p:cNvGraphicFramePr>
            <a:graphicFrameLocks/>
          </p:cNvGraphicFramePr>
          <p:nvPr/>
        </p:nvGraphicFramePr>
        <p:xfrm>
          <a:off x="5440599" y="2561394"/>
          <a:ext cx="1920240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2" name="Content Placeholder 4">
            <a:extLst>
              <a:ext uri="{FF2B5EF4-FFF2-40B4-BE49-F238E27FC236}">
                <a16:creationId xmlns:a16="http://schemas.microsoft.com/office/drawing/2014/main" id="{9CC2B3C5-E9CE-322A-D3DB-94736AB176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8191759"/>
              </p:ext>
            </p:extLst>
          </p:nvPr>
        </p:nvGraphicFramePr>
        <p:xfrm>
          <a:off x="4462501" y="72631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EDA6BE76-D6D4-27C6-719A-9B3710F1A4C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580" t="90923" r="5692" b="2598"/>
          <a:stretch/>
        </p:blipFill>
        <p:spPr>
          <a:xfrm>
            <a:off x="51112" y="4332301"/>
            <a:ext cx="9047447" cy="22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1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85370" y="78724"/>
            <a:ext cx="7406640" cy="369332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r>
              <a:rPr lang="en-IE" dirty="0"/>
              <a:t>PT Share Local Areas - shoppers &amp; Children</a:t>
            </a:r>
            <a:endParaRPr lang="en-GB" sz="2000" dirty="0"/>
          </a:p>
        </p:txBody>
      </p:sp>
      <p:cxnSp>
        <p:nvCxnSpPr>
          <p:cNvPr id="18" name="Straight Connector 35">
            <a:extLst>
              <a:ext uri="{FF2B5EF4-FFF2-40B4-BE49-F238E27FC236}">
                <a16:creationId xmlns:a16="http://schemas.microsoft.com/office/drawing/2014/main" id="{EA464187-DBE0-48E9-9809-D211EA8C9F80}"/>
              </a:ext>
            </a:extLst>
          </p:cNvPr>
          <p:cNvCxnSpPr>
            <a:cxnSpLocks/>
          </p:cNvCxnSpPr>
          <p:nvPr/>
        </p:nvCxnSpPr>
        <p:spPr>
          <a:xfrm flipV="1">
            <a:off x="2273786" y="480823"/>
            <a:ext cx="0" cy="38404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35">
            <a:extLst>
              <a:ext uri="{FF2B5EF4-FFF2-40B4-BE49-F238E27FC236}">
                <a16:creationId xmlns:a16="http://schemas.microsoft.com/office/drawing/2014/main" id="{F9559A7F-AFCE-4C14-9FFC-8955E415B510}"/>
              </a:ext>
            </a:extLst>
          </p:cNvPr>
          <p:cNvCxnSpPr>
            <a:cxnSpLocks/>
          </p:cNvCxnSpPr>
          <p:nvPr/>
        </p:nvCxnSpPr>
        <p:spPr>
          <a:xfrm flipV="1">
            <a:off x="4587366" y="480823"/>
            <a:ext cx="0" cy="38404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35">
            <a:extLst>
              <a:ext uri="{FF2B5EF4-FFF2-40B4-BE49-F238E27FC236}">
                <a16:creationId xmlns:a16="http://schemas.microsoft.com/office/drawing/2014/main" id="{6047E085-F20B-4809-B361-BCCF11DBFF80}"/>
              </a:ext>
            </a:extLst>
          </p:cNvPr>
          <p:cNvCxnSpPr>
            <a:cxnSpLocks/>
          </p:cNvCxnSpPr>
          <p:nvPr/>
        </p:nvCxnSpPr>
        <p:spPr>
          <a:xfrm flipV="1">
            <a:off x="6886688" y="480823"/>
            <a:ext cx="0" cy="38404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35">
            <a:extLst>
              <a:ext uri="{FF2B5EF4-FFF2-40B4-BE49-F238E27FC236}">
                <a16:creationId xmlns:a16="http://schemas.microsoft.com/office/drawing/2014/main" id="{0EF4E3A2-36E0-4AEA-951C-81FEC33666B8}"/>
              </a:ext>
            </a:extLst>
          </p:cNvPr>
          <p:cNvCxnSpPr>
            <a:cxnSpLocks/>
          </p:cNvCxnSpPr>
          <p:nvPr/>
        </p:nvCxnSpPr>
        <p:spPr>
          <a:xfrm rot="5400000" flipV="1">
            <a:off x="4572000" y="-2526537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D132E28D-8DE8-4CA4-BF9A-D1A067D5A29B}"/>
              </a:ext>
            </a:extLst>
          </p:cNvPr>
          <p:cNvSpPr/>
          <p:nvPr/>
        </p:nvSpPr>
        <p:spPr>
          <a:xfrm>
            <a:off x="3686767" y="4732233"/>
            <a:ext cx="144142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000" i="1" dirty="0">
                <a:solidFill>
                  <a:schemeClr val="bg1">
                    <a:lumMod val="50000"/>
                  </a:schemeClr>
                </a:solidFill>
              </a:rPr>
              <a:t>Small Sample Sizes</a:t>
            </a:r>
          </a:p>
        </p:txBody>
      </p:sp>
      <p:graphicFrame>
        <p:nvGraphicFramePr>
          <p:cNvPr id="3" name="Content Placeholder 4">
            <a:extLst>
              <a:ext uri="{FF2B5EF4-FFF2-40B4-BE49-F238E27FC236}">
                <a16:creationId xmlns:a16="http://schemas.microsoft.com/office/drawing/2014/main" id="{0F292509-135B-B8FE-B44B-5F73311D4605}"/>
              </a:ext>
            </a:extLst>
          </p:cNvPr>
          <p:cNvGraphicFramePr>
            <a:graphicFrameLocks/>
          </p:cNvGraphicFramePr>
          <p:nvPr/>
        </p:nvGraphicFramePr>
        <p:xfrm>
          <a:off x="2168044" y="70057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B2FFB42E-8544-A3DC-1F26-3948B5AB38B1}"/>
              </a:ext>
            </a:extLst>
          </p:cNvPr>
          <p:cNvGraphicFramePr>
            <a:graphicFrameLocks/>
          </p:cNvGraphicFramePr>
          <p:nvPr/>
        </p:nvGraphicFramePr>
        <p:xfrm>
          <a:off x="6729440" y="728318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B73ED58-7561-4D53-0D79-AB5EF91F7F31}"/>
              </a:ext>
            </a:extLst>
          </p:cNvPr>
          <p:cNvGraphicFramePr>
            <a:graphicFrameLocks/>
          </p:cNvGraphicFramePr>
          <p:nvPr/>
        </p:nvGraphicFramePr>
        <p:xfrm>
          <a:off x="4537775" y="70057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04C36550-2CF2-020C-13AD-F4F6068CF4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2772348"/>
              </p:ext>
            </p:extLst>
          </p:nvPr>
        </p:nvGraphicFramePr>
        <p:xfrm>
          <a:off x="-70441" y="252777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9F30F1EE-E9B2-15BB-DC12-D4D70AE2A091}"/>
              </a:ext>
            </a:extLst>
          </p:cNvPr>
          <p:cNvGraphicFramePr>
            <a:graphicFrameLocks/>
          </p:cNvGraphicFramePr>
          <p:nvPr/>
        </p:nvGraphicFramePr>
        <p:xfrm>
          <a:off x="2272092" y="252777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0A754691-90FE-F032-C49C-65BBFB799BA3}"/>
              </a:ext>
            </a:extLst>
          </p:cNvPr>
          <p:cNvGraphicFramePr>
            <a:graphicFrameLocks/>
          </p:cNvGraphicFramePr>
          <p:nvPr/>
        </p:nvGraphicFramePr>
        <p:xfrm>
          <a:off x="4552840" y="252777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0" name="Content Placeholder 4">
            <a:extLst>
              <a:ext uri="{FF2B5EF4-FFF2-40B4-BE49-F238E27FC236}">
                <a16:creationId xmlns:a16="http://schemas.microsoft.com/office/drawing/2014/main" id="{0BD00B09-E109-BF49-2FAA-3EE4CBD28966}"/>
              </a:ext>
            </a:extLst>
          </p:cNvPr>
          <p:cNvGraphicFramePr>
            <a:graphicFrameLocks/>
          </p:cNvGraphicFramePr>
          <p:nvPr/>
        </p:nvGraphicFramePr>
        <p:xfrm>
          <a:off x="6833588" y="252777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2" name="Content Placeholder 4">
            <a:extLst>
              <a:ext uri="{FF2B5EF4-FFF2-40B4-BE49-F238E27FC236}">
                <a16:creationId xmlns:a16="http://schemas.microsoft.com/office/drawing/2014/main" id="{014E0B1E-CEBF-9925-B111-336F33F79C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1790725"/>
              </p:ext>
            </p:extLst>
          </p:nvPr>
        </p:nvGraphicFramePr>
        <p:xfrm>
          <a:off x="-108502" y="728318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68624BB9-B9CC-0679-694F-30B3E6A0416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5580" t="90923" r="5692" b="2598"/>
          <a:stretch/>
        </p:blipFill>
        <p:spPr>
          <a:xfrm>
            <a:off x="51112" y="4332301"/>
            <a:ext cx="9047447" cy="22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1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85370" y="78724"/>
            <a:ext cx="7406640" cy="369332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r>
              <a:rPr lang="en-IE" dirty="0"/>
              <a:t>PT Share Local Areas - shoppers &amp; Children</a:t>
            </a:r>
            <a:endParaRPr lang="en-GB" sz="2000" dirty="0"/>
          </a:p>
        </p:txBody>
      </p:sp>
      <p:cxnSp>
        <p:nvCxnSpPr>
          <p:cNvPr id="18" name="Straight Connector 35">
            <a:extLst>
              <a:ext uri="{FF2B5EF4-FFF2-40B4-BE49-F238E27FC236}">
                <a16:creationId xmlns:a16="http://schemas.microsoft.com/office/drawing/2014/main" id="{EA464187-DBE0-48E9-9809-D211EA8C9F80}"/>
              </a:ext>
            </a:extLst>
          </p:cNvPr>
          <p:cNvCxnSpPr>
            <a:cxnSpLocks/>
          </p:cNvCxnSpPr>
          <p:nvPr/>
        </p:nvCxnSpPr>
        <p:spPr>
          <a:xfrm flipV="1">
            <a:off x="2191834" y="480823"/>
            <a:ext cx="0" cy="210312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35">
            <a:extLst>
              <a:ext uri="{FF2B5EF4-FFF2-40B4-BE49-F238E27FC236}">
                <a16:creationId xmlns:a16="http://schemas.microsoft.com/office/drawing/2014/main" id="{0EF4E3A2-36E0-4AEA-951C-81FEC33666B8}"/>
              </a:ext>
            </a:extLst>
          </p:cNvPr>
          <p:cNvCxnSpPr>
            <a:cxnSpLocks/>
          </p:cNvCxnSpPr>
          <p:nvPr/>
        </p:nvCxnSpPr>
        <p:spPr>
          <a:xfrm rot="5400000" flipV="1">
            <a:off x="4572000" y="-2526537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35">
            <a:extLst>
              <a:ext uri="{FF2B5EF4-FFF2-40B4-BE49-F238E27FC236}">
                <a16:creationId xmlns:a16="http://schemas.microsoft.com/office/drawing/2014/main" id="{3B3D5CEB-4D70-46E3-985B-2CCEB285E731}"/>
              </a:ext>
            </a:extLst>
          </p:cNvPr>
          <p:cNvCxnSpPr>
            <a:cxnSpLocks/>
          </p:cNvCxnSpPr>
          <p:nvPr/>
        </p:nvCxnSpPr>
        <p:spPr>
          <a:xfrm flipV="1">
            <a:off x="4528434" y="480823"/>
            <a:ext cx="0" cy="210312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35">
            <a:extLst>
              <a:ext uri="{FF2B5EF4-FFF2-40B4-BE49-F238E27FC236}">
                <a16:creationId xmlns:a16="http://schemas.microsoft.com/office/drawing/2014/main" id="{64F0FE9A-78A5-4EDD-8F66-90DB4E762C2B}"/>
              </a:ext>
            </a:extLst>
          </p:cNvPr>
          <p:cNvCxnSpPr>
            <a:cxnSpLocks/>
          </p:cNvCxnSpPr>
          <p:nvPr/>
        </p:nvCxnSpPr>
        <p:spPr>
          <a:xfrm flipV="1">
            <a:off x="7017153" y="480823"/>
            <a:ext cx="0" cy="210312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35">
            <a:extLst>
              <a:ext uri="{FF2B5EF4-FFF2-40B4-BE49-F238E27FC236}">
                <a16:creationId xmlns:a16="http://schemas.microsoft.com/office/drawing/2014/main" id="{ACCAD4FA-C640-4A55-9483-797145AB7700}"/>
              </a:ext>
            </a:extLst>
          </p:cNvPr>
          <p:cNvCxnSpPr>
            <a:cxnSpLocks/>
          </p:cNvCxnSpPr>
          <p:nvPr/>
        </p:nvCxnSpPr>
        <p:spPr>
          <a:xfrm flipV="1">
            <a:off x="1998797" y="2485565"/>
            <a:ext cx="0" cy="18288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35">
            <a:extLst>
              <a:ext uri="{FF2B5EF4-FFF2-40B4-BE49-F238E27FC236}">
                <a16:creationId xmlns:a16="http://schemas.microsoft.com/office/drawing/2014/main" id="{348077C9-19B3-4EC6-8709-390728F9BB4E}"/>
              </a:ext>
            </a:extLst>
          </p:cNvPr>
          <p:cNvCxnSpPr>
            <a:cxnSpLocks/>
          </p:cNvCxnSpPr>
          <p:nvPr/>
        </p:nvCxnSpPr>
        <p:spPr>
          <a:xfrm flipV="1">
            <a:off x="3740728" y="2485565"/>
            <a:ext cx="0" cy="18288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35">
            <a:extLst>
              <a:ext uri="{FF2B5EF4-FFF2-40B4-BE49-F238E27FC236}">
                <a16:creationId xmlns:a16="http://schemas.microsoft.com/office/drawing/2014/main" id="{F149CAF1-D396-47C3-98B6-F89C53F861DB}"/>
              </a:ext>
            </a:extLst>
          </p:cNvPr>
          <p:cNvCxnSpPr>
            <a:cxnSpLocks/>
          </p:cNvCxnSpPr>
          <p:nvPr/>
        </p:nvCxnSpPr>
        <p:spPr>
          <a:xfrm flipV="1">
            <a:off x="5503026" y="2485565"/>
            <a:ext cx="0" cy="18288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5">
            <a:extLst>
              <a:ext uri="{FF2B5EF4-FFF2-40B4-BE49-F238E27FC236}">
                <a16:creationId xmlns:a16="http://schemas.microsoft.com/office/drawing/2014/main" id="{3D070D92-DE40-44BF-A3B2-9A6D93039626}"/>
              </a:ext>
            </a:extLst>
          </p:cNvPr>
          <p:cNvCxnSpPr>
            <a:cxnSpLocks/>
          </p:cNvCxnSpPr>
          <p:nvPr/>
        </p:nvCxnSpPr>
        <p:spPr>
          <a:xfrm flipV="1">
            <a:off x="7298574" y="2485565"/>
            <a:ext cx="0" cy="18288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6FA170A6-E2FF-49F6-A556-F761D72CDDA1}"/>
              </a:ext>
            </a:extLst>
          </p:cNvPr>
          <p:cNvSpPr/>
          <p:nvPr/>
        </p:nvSpPr>
        <p:spPr>
          <a:xfrm>
            <a:off x="3686767" y="4748233"/>
            <a:ext cx="132119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000" i="1" dirty="0">
                <a:solidFill>
                  <a:schemeClr val="bg1">
                    <a:lumMod val="50000"/>
                  </a:schemeClr>
                </a:solidFill>
              </a:rPr>
              <a:t>Small Sample Sizes</a:t>
            </a:r>
            <a:endParaRPr lang="en-IE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3" name="Content Placeholder 4">
            <a:extLst>
              <a:ext uri="{FF2B5EF4-FFF2-40B4-BE49-F238E27FC236}">
                <a16:creationId xmlns:a16="http://schemas.microsoft.com/office/drawing/2014/main" id="{A35E7BC2-989B-0E2B-5FDE-DDCCFB588B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4205320"/>
              </p:ext>
            </p:extLst>
          </p:nvPr>
        </p:nvGraphicFramePr>
        <p:xfrm>
          <a:off x="7275696" y="2561394"/>
          <a:ext cx="1920240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CCC693FF-7BBF-E5AE-3B8F-359F8F195AFF}"/>
              </a:ext>
            </a:extLst>
          </p:cNvPr>
          <p:cNvGraphicFramePr>
            <a:graphicFrameLocks/>
          </p:cNvGraphicFramePr>
          <p:nvPr/>
        </p:nvGraphicFramePr>
        <p:xfrm>
          <a:off x="2193912" y="75806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D68BAE9-F1FF-9DE8-ABB8-5237FDB8AA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1723337"/>
              </p:ext>
            </p:extLst>
          </p:nvPr>
        </p:nvGraphicFramePr>
        <p:xfrm>
          <a:off x="6801640" y="72631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5E4AB25D-D838-EA02-825C-1B0903FA02B2}"/>
              </a:ext>
            </a:extLst>
          </p:cNvPr>
          <p:cNvGraphicFramePr>
            <a:graphicFrameLocks/>
          </p:cNvGraphicFramePr>
          <p:nvPr/>
        </p:nvGraphicFramePr>
        <p:xfrm>
          <a:off x="-135637" y="661924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199EF260-1736-E782-D597-5B44671F78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9463941"/>
              </p:ext>
            </p:extLst>
          </p:nvPr>
        </p:nvGraphicFramePr>
        <p:xfrm>
          <a:off x="42487" y="2561394"/>
          <a:ext cx="1920240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18C6DF33-8265-0352-97DA-E0BE86DC38D5}"/>
              </a:ext>
            </a:extLst>
          </p:cNvPr>
          <p:cNvGraphicFramePr>
            <a:graphicFrameLocks/>
          </p:cNvGraphicFramePr>
          <p:nvPr/>
        </p:nvGraphicFramePr>
        <p:xfrm>
          <a:off x="1896137" y="2561394"/>
          <a:ext cx="1920240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0" name="Content Placeholder 4">
            <a:extLst>
              <a:ext uri="{FF2B5EF4-FFF2-40B4-BE49-F238E27FC236}">
                <a16:creationId xmlns:a16="http://schemas.microsoft.com/office/drawing/2014/main" id="{B7AB88AE-3FB6-DA7B-5FF6-B1E7A487E7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9737116"/>
              </p:ext>
            </p:extLst>
          </p:nvPr>
        </p:nvGraphicFramePr>
        <p:xfrm>
          <a:off x="3683234" y="2583600"/>
          <a:ext cx="1920240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1" name="Content Placeholder 4">
            <a:extLst>
              <a:ext uri="{FF2B5EF4-FFF2-40B4-BE49-F238E27FC236}">
                <a16:creationId xmlns:a16="http://schemas.microsoft.com/office/drawing/2014/main" id="{CF9B9F50-AD89-5ED4-5AB6-3B1A4B069E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1252181"/>
              </p:ext>
            </p:extLst>
          </p:nvPr>
        </p:nvGraphicFramePr>
        <p:xfrm>
          <a:off x="5440599" y="2561394"/>
          <a:ext cx="1920240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2" name="Content Placeholder 4">
            <a:extLst>
              <a:ext uri="{FF2B5EF4-FFF2-40B4-BE49-F238E27FC236}">
                <a16:creationId xmlns:a16="http://schemas.microsoft.com/office/drawing/2014/main" id="{1148CE4E-1BB9-E9CD-58B9-0483349477D5}"/>
              </a:ext>
            </a:extLst>
          </p:cNvPr>
          <p:cNvGraphicFramePr>
            <a:graphicFrameLocks/>
          </p:cNvGraphicFramePr>
          <p:nvPr/>
        </p:nvGraphicFramePr>
        <p:xfrm>
          <a:off x="4559746" y="621588"/>
          <a:ext cx="2356986" cy="183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17B3CF0E-3B51-E1B7-6F88-E3F3B950D91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580" t="90923" r="5692" b="2598"/>
          <a:stretch/>
        </p:blipFill>
        <p:spPr>
          <a:xfrm>
            <a:off x="51112" y="4332301"/>
            <a:ext cx="9047447" cy="22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20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F4CF2AD-505A-532E-AC40-EF4C39A1BD47}"/>
              </a:ext>
            </a:extLst>
          </p:cNvPr>
          <p:cNvSpPr txBox="1">
            <a:spLocks/>
          </p:cNvSpPr>
          <p:nvPr/>
        </p:nvSpPr>
        <p:spPr>
          <a:xfrm>
            <a:off x="5073444" y="902502"/>
            <a:ext cx="1828800" cy="1828800"/>
          </a:xfrm>
          <a:prstGeom prst="ellipse">
            <a:avLst/>
          </a:prstGeom>
          <a:solidFill>
            <a:schemeClr val="accent1"/>
          </a:solidFill>
          <a:ln w="174625" cmpd="thinThick">
            <a:solidFill>
              <a:srgbClr val="FFFFFF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Radio &amp; Social Media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41C9D1-4C2C-329F-5ADD-309C60AEDA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30820" y="332658"/>
            <a:ext cx="914400" cy="43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45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BE2F9-1B28-4F50-8254-C2628B5BC8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D48899-8B61-4829-BB70-859941A97F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94230" y="77981"/>
            <a:ext cx="914400" cy="67532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01ACCFA-EE56-4B73-A832-37A99CCB93F3}"/>
              </a:ext>
            </a:extLst>
          </p:cNvPr>
          <p:cNvSpPr/>
          <p:nvPr/>
        </p:nvSpPr>
        <p:spPr>
          <a:xfrm>
            <a:off x="234950" y="4535713"/>
            <a:ext cx="33211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63"/>
            <a:r>
              <a:rPr lang="en-IE" sz="800" i="1" dirty="0">
                <a:solidFill>
                  <a:schemeClr val="bg1">
                    <a:lumMod val="65000"/>
                  </a:schemeClr>
                </a:solidFill>
              </a:rPr>
              <a:t>Source: Radio Sales House Data</a:t>
            </a:r>
          </a:p>
          <a:p>
            <a:pPr marL="4763"/>
            <a:endParaRPr lang="en-IE" sz="8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5C071F-1BBD-FAB2-D2CF-FCAD3CA0B13B}"/>
              </a:ext>
            </a:extLst>
          </p:cNvPr>
          <p:cNvSpPr txBox="1"/>
          <p:nvPr/>
        </p:nvSpPr>
        <p:spPr>
          <a:xfrm>
            <a:off x="234950" y="4968793"/>
            <a:ext cx="2656114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/>
            <a:r>
              <a:rPr lang="en-IE" sz="800" i="1" dirty="0">
                <a:solidFill>
                  <a:schemeClr val="bg1"/>
                </a:solidFill>
              </a:rPr>
              <a:t>Source: Radio Sales House Data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F4C5CC02-3965-06ED-6500-4E8F067B41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" y="0"/>
            <a:ext cx="9143111" cy="496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26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D2540D-3C52-B1E4-42B1-9FA0C7CB48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30820" y="332658"/>
            <a:ext cx="914400" cy="43502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A2FD9AD-59ED-D447-A9E1-4953E389585D}"/>
              </a:ext>
            </a:extLst>
          </p:cNvPr>
          <p:cNvSpPr txBox="1">
            <a:spLocks/>
          </p:cNvSpPr>
          <p:nvPr/>
        </p:nvSpPr>
        <p:spPr>
          <a:xfrm>
            <a:off x="5073444" y="902502"/>
            <a:ext cx="1828800" cy="1828800"/>
          </a:xfrm>
          <a:prstGeom prst="ellipse">
            <a:avLst/>
          </a:prstGeom>
          <a:solidFill>
            <a:schemeClr val="accent1"/>
          </a:solidFill>
          <a:ln w="174625" cmpd="thinThick">
            <a:solidFill>
              <a:srgbClr val="FFFFFF"/>
            </a:solidFill>
          </a:ln>
        </p:spPr>
        <p:txBody>
          <a:bodyPr vert="horz" lIns="0" tIns="45720" rIns="0" bIns="45720" rtlCol="0" anchor="ctr">
            <a:normAutofit/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384941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7AE2EDF-1DEA-47AB-9DE5-EAEE3A450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590" y="0"/>
            <a:ext cx="8536821" cy="448056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r>
              <a:rPr lang="en-GB" sz="2000" dirty="0"/>
              <a:t>Sales House Composition</a:t>
            </a:r>
            <a:endParaRPr lang="en-IE" sz="2000" dirty="0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E4448345-B644-4A69-AC8E-2E88AEAA8581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899196" y="759907"/>
            <a:ext cx="274320" cy="279806"/>
          </a:xfrm>
          <a:custGeom>
            <a:avLst/>
            <a:gdLst/>
            <a:ahLst/>
            <a:cxnLst>
              <a:cxn ang="0">
                <a:pos x="534" y="141"/>
              </a:cxn>
              <a:cxn ang="0">
                <a:pos x="413" y="141"/>
              </a:cxn>
              <a:cxn ang="0">
                <a:pos x="390" y="122"/>
              </a:cxn>
              <a:cxn ang="0">
                <a:pos x="461" y="25"/>
              </a:cxn>
              <a:cxn ang="0">
                <a:pos x="458" y="5"/>
              </a:cxn>
              <a:cxn ang="0">
                <a:pos x="438" y="8"/>
              </a:cxn>
              <a:cxn ang="0">
                <a:pos x="364" y="109"/>
              </a:cxn>
              <a:cxn ang="0">
                <a:pos x="333" y="104"/>
              </a:cxn>
              <a:cxn ang="0">
                <a:pos x="302" y="109"/>
              </a:cxn>
              <a:cxn ang="0">
                <a:pos x="228" y="8"/>
              </a:cxn>
              <a:cxn ang="0">
                <a:pos x="208" y="5"/>
              </a:cxn>
              <a:cxn ang="0">
                <a:pos x="205" y="25"/>
              </a:cxn>
              <a:cxn ang="0">
                <a:pos x="276" y="122"/>
              </a:cxn>
              <a:cxn ang="0">
                <a:pos x="253" y="141"/>
              </a:cxn>
              <a:cxn ang="0">
                <a:pos x="116" y="141"/>
              </a:cxn>
              <a:cxn ang="0">
                <a:pos x="0" y="257"/>
              </a:cxn>
              <a:cxn ang="0">
                <a:pos x="0" y="521"/>
              </a:cxn>
              <a:cxn ang="0">
                <a:pos x="111" y="637"/>
              </a:cxn>
              <a:cxn ang="0">
                <a:pos x="119" y="662"/>
              </a:cxn>
              <a:cxn ang="0">
                <a:pos x="142" y="662"/>
              </a:cxn>
              <a:cxn ang="0">
                <a:pos x="149" y="638"/>
              </a:cxn>
              <a:cxn ang="0">
                <a:pos x="501" y="638"/>
              </a:cxn>
              <a:cxn ang="0">
                <a:pos x="508" y="662"/>
              </a:cxn>
              <a:cxn ang="0">
                <a:pos x="531" y="662"/>
              </a:cxn>
              <a:cxn ang="0">
                <a:pos x="538" y="638"/>
              </a:cxn>
              <a:cxn ang="0">
                <a:pos x="650" y="522"/>
              </a:cxn>
              <a:cxn ang="0">
                <a:pos x="650" y="258"/>
              </a:cxn>
              <a:cxn ang="0">
                <a:pos x="534" y="141"/>
              </a:cxn>
              <a:cxn ang="0">
                <a:pos x="542" y="517"/>
              </a:cxn>
              <a:cxn ang="0">
                <a:pos x="486" y="573"/>
              </a:cxn>
              <a:cxn ang="0">
                <a:pos x="122" y="573"/>
              </a:cxn>
              <a:cxn ang="0">
                <a:pos x="65" y="517"/>
              </a:cxn>
              <a:cxn ang="0">
                <a:pos x="65" y="261"/>
              </a:cxn>
              <a:cxn ang="0">
                <a:pos x="122" y="205"/>
              </a:cxn>
              <a:cxn ang="0">
                <a:pos x="486" y="205"/>
              </a:cxn>
              <a:cxn ang="0">
                <a:pos x="542" y="261"/>
              </a:cxn>
              <a:cxn ang="0">
                <a:pos x="542" y="517"/>
              </a:cxn>
              <a:cxn ang="0">
                <a:pos x="595" y="501"/>
              </a:cxn>
              <a:cxn ang="0">
                <a:pos x="571" y="477"/>
              </a:cxn>
              <a:cxn ang="0">
                <a:pos x="595" y="453"/>
              </a:cxn>
              <a:cxn ang="0">
                <a:pos x="618" y="477"/>
              </a:cxn>
              <a:cxn ang="0">
                <a:pos x="595" y="501"/>
              </a:cxn>
              <a:cxn ang="0">
                <a:pos x="595" y="420"/>
              </a:cxn>
              <a:cxn ang="0">
                <a:pos x="571" y="396"/>
              </a:cxn>
              <a:cxn ang="0">
                <a:pos x="595" y="373"/>
              </a:cxn>
              <a:cxn ang="0">
                <a:pos x="618" y="396"/>
              </a:cxn>
              <a:cxn ang="0">
                <a:pos x="595" y="420"/>
              </a:cxn>
              <a:cxn ang="0">
                <a:pos x="595" y="338"/>
              </a:cxn>
              <a:cxn ang="0">
                <a:pos x="571" y="314"/>
              </a:cxn>
              <a:cxn ang="0">
                <a:pos x="595" y="290"/>
              </a:cxn>
              <a:cxn ang="0">
                <a:pos x="618" y="314"/>
              </a:cxn>
              <a:cxn ang="0">
                <a:pos x="595" y="338"/>
              </a:cxn>
            </a:cxnLst>
            <a:rect l="0" t="0" r="r" b="b"/>
            <a:pathLst>
              <a:path w="650" h="662">
                <a:moveTo>
                  <a:pt x="534" y="141"/>
                </a:moveTo>
                <a:cubicBezTo>
                  <a:pt x="413" y="141"/>
                  <a:pt x="413" y="141"/>
                  <a:pt x="413" y="141"/>
                </a:cubicBezTo>
                <a:cubicBezTo>
                  <a:pt x="406" y="133"/>
                  <a:pt x="399" y="127"/>
                  <a:pt x="390" y="122"/>
                </a:cubicBezTo>
                <a:cubicBezTo>
                  <a:pt x="461" y="25"/>
                  <a:pt x="461" y="25"/>
                  <a:pt x="461" y="25"/>
                </a:cubicBezTo>
                <a:cubicBezTo>
                  <a:pt x="466" y="19"/>
                  <a:pt x="465" y="10"/>
                  <a:pt x="458" y="5"/>
                </a:cubicBezTo>
                <a:cubicBezTo>
                  <a:pt x="452" y="0"/>
                  <a:pt x="443" y="1"/>
                  <a:pt x="438" y="8"/>
                </a:cubicBezTo>
                <a:cubicBezTo>
                  <a:pt x="364" y="109"/>
                  <a:pt x="364" y="109"/>
                  <a:pt x="364" y="109"/>
                </a:cubicBezTo>
                <a:cubicBezTo>
                  <a:pt x="354" y="106"/>
                  <a:pt x="344" y="104"/>
                  <a:pt x="333" y="104"/>
                </a:cubicBezTo>
                <a:cubicBezTo>
                  <a:pt x="322" y="104"/>
                  <a:pt x="312" y="106"/>
                  <a:pt x="302" y="109"/>
                </a:cubicBezTo>
                <a:cubicBezTo>
                  <a:pt x="228" y="8"/>
                  <a:pt x="228" y="8"/>
                  <a:pt x="228" y="8"/>
                </a:cubicBezTo>
                <a:cubicBezTo>
                  <a:pt x="223" y="1"/>
                  <a:pt x="214" y="0"/>
                  <a:pt x="208" y="5"/>
                </a:cubicBezTo>
                <a:cubicBezTo>
                  <a:pt x="201" y="10"/>
                  <a:pt x="200" y="19"/>
                  <a:pt x="205" y="25"/>
                </a:cubicBezTo>
                <a:cubicBezTo>
                  <a:pt x="276" y="122"/>
                  <a:pt x="276" y="122"/>
                  <a:pt x="276" y="122"/>
                </a:cubicBezTo>
                <a:cubicBezTo>
                  <a:pt x="267" y="127"/>
                  <a:pt x="259" y="133"/>
                  <a:pt x="253" y="141"/>
                </a:cubicBezTo>
                <a:cubicBezTo>
                  <a:pt x="116" y="141"/>
                  <a:pt x="116" y="141"/>
                  <a:pt x="116" y="141"/>
                </a:cubicBezTo>
                <a:cubicBezTo>
                  <a:pt x="52" y="141"/>
                  <a:pt x="0" y="193"/>
                  <a:pt x="0" y="257"/>
                </a:cubicBezTo>
                <a:cubicBezTo>
                  <a:pt x="0" y="521"/>
                  <a:pt x="0" y="521"/>
                  <a:pt x="0" y="521"/>
                </a:cubicBezTo>
                <a:cubicBezTo>
                  <a:pt x="0" y="584"/>
                  <a:pt x="49" y="635"/>
                  <a:pt x="111" y="637"/>
                </a:cubicBezTo>
                <a:cubicBezTo>
                  <a:pt x="119" y="662"/>
                  <a:pt x="119" y="662"/>
                  <a:pt x="119" y="662"/>
                </a:cubicBezTo>
                <a:cubicBezTo>
                  <a:pt x="142" y="662"/>
                  <a:pt x="142" y="662"/>
                  <a:pt x="142" y="662"/>
                </a:cubicBezTo>
                <a:cubicBezTo>
                  <a:pt x="149" y="638"/>
                  <a:pt x="149" y="638"/>
                  <a:pt x="149" y="638"/>
                </a:cubicBezTo>
                <a:cubicBezTo>
                  <a:pt x="501" y="638"/>
                  <a:pt x="501" y="638"/>
                  <a:pt x="501" y="638"/>
                </a:cubicBezTo>
                <a:cubicBezTo>
                  <a:pt x="508" y="662"/>
                  <a:pt x="508" y="662"/>
                  <a:pt x="508" y="662"/>
                </a:cubicBezTo>
                <a:cubicBezTo>
                  <a:pt x="531" y="662"/>
                  <a:pt x="531" y="662"/>
                  <a:pt x="531" y="662"/>
                </a:cubicBezTo>
                <a:cubicBezTo>
                  <a:pt x="538" y="638"/>
                  <a:pt x="538" y="638"/>
                  <a:pt x="538" y="638"/>
                </a:cubicBezTo>
                <a:cubicBezTo>
                  <a:pt x="600" y="636"/>
                  <a:pt x="650" y="585"/>
                  <a:pt x="650" y="522"/>
                </a:cubicBezTo>
                <a:cubicBezTo>
                  <a:pt x="650" y="258"/>
                  <a:pt x="650" y="258"/>
                  <a:pt x="650" y="258"/>
                </a:cubicBezTo>
                <a:cubicBezTo>
                  <a:pt x="650" y="193"/>
                  <a:pt x="598" y="141"/>
                  <a:pt x="534" y="141"/>
                </a:cubicBezTo>
                <a:close/>
                <a:moveTo>
                  <a:pt x="542" y="517"/>
                </a:moveTo>
                <a:cubicBezTo>
                  <a:pt x="542" y="548"/>
                  <a:pt x="517" y="573"/>
                  <a:pt x="486" y="573"/>
                </a:cubicBezTo>
                <a:cubicBezTo>
                  <a:pt x="122" y="573"/>
                  <a:pt x="122" y="573"/>
                  <a:pt x="122" y="573"/>
                </a:cubicBezTo>
                <a:cubicBezTo>
                  <a:pt x="91" y="573"/>
                  <a:pt x="65" y="548"/>
                  <a:pt x="65" y="517"/>
                </a:cubicBezTo>
                <a:cubicBezTo>
                  <a:pt x="65" y="261"/>
                  <a:pt x="65" y="261"/>
                  <a:pt x="65" y="261"/>
                </a:cubicBezTo>
                <a:cubicBezTo>
                  <a:pt x="65" y="230"/>
                  <a:pt x="91" y="205"/>
                  <a:pt x="122" y="205"/>
                </a:cubicBezTo>
                <a:cubicBezTo>
                  <a:pt x="486" y="205"/>
                  <a:pt x="486" y="205"/>
                  <a:pt x="486" y="205"/>
                </a:cubicBezTo>
                <a:cubicBezTo>
                  <a:pt x="517" y="205"/>
                  <a:pt x="542" y="230"/>
                  <a:pt x="542" y="261"/>
                </a:cubicBezTo>
                <a:lnTo>
                  <a:pt x="542" y="517"/>
                </a:lnTo>
                <a:close/>
                <a:moveTo>
                  <a:pt x="595" y="501"/>
                </a:moveTo>
                <a:cubicBezTo>
                  <a:pt x="582" y="501"/>
                  <a:pt x="571" y="490"/>
                  <a:pt x="571" y="477"/>
                </a:cubicBezTo>
                <a:cubicBezTo>
                  <a:pt x="571" y="464"/>
                  <a:pt x="582" y="453"/>
                  <a:pt x="595" y="453"/>
                </a:cubicBezTo>
                <a:cubicBezTo>
                  <a:pt x="608" y="453"/>
                  <a:pt x="618" y="464"/>
                  <a:pt x="618" y="477"/>
                </a:cubicBezTo>
                <a:cubicBezTo>
                  <a:pt x="618" y="490"/>
                  <a:pt x="608" y="501"/>
                  <a:pt x="595" y="501"/>
                </a:cubicBezTo>
                <a:close/>
                <a:moveTo>
                  <a:pt x="595" y="420"/>
                </a:moveTo>
                <a:cubicBezTo>
                  <a:pt x="582" y="420"/>
                  <a:pt x="571" y="410"/>
                  <a:pt x="571" y="396"/>
                </a:cubicBezTo>
                <a:cubicBezTo>
                  <a:pt x="571" y="383"/>
                  <a:pt x="582" y="373"/>
                  <a:pt x="595" y="373"/>
                </a:cubicBezTo>
                <a:cubicBezTo>
                  <a:pt x="608" y="373"/>
                  <a:pt x="618" y="383"/>
                  <a:pt x="618" y="396"/>
                </a:cubicBezTo>
                <a:cubicBezTo>
                  <a:pt x="618" y="410"/>
                  <a:pt x="608" y="420"/>
                  <a:pt x="595" y="420"/>
                </a:cubicBezTo>
                <a:close/>
                <a:moveTo>
                  <a:pt x="595" y="338"/>
                </a:moveTo>
                <a:cubicBezTo>
                  <a:pt x="582" y="338"/>
                  <a:pt x="571" y="327"/>
                  <a:pt x="571" y="314"/>
                </a:cubicBezTo>
                <a:cubicBezTo>
                  <a:pt x="571" y="301"/>
                  <a:pt x="582" y="290"/>
                  <a:pt x="595" y="290"/>
                </a:cubicBezTo>
                <a:cubicBezTo>
                  <a:pt x="608" y="290"/>
                  <a:pt x="618" y="301"/>
                  <a:pt x="618" y="314"/>
                </a:cubicBezTo>
                <a:cubicBezTo>
                  <a:pt x="618" y="327"/>
                  <a:pt x="608" y="338"/>
                  <a:pt x="595" y="338"/>
                </a:cubicBezTo>
                <a:close/>
              </a:path>
            </a:pathLst>
          </a:custGeom>
          <a:solidFill>
            <a:sysClr val="window" lastClr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B3D360A-EF9B-2A36-32ED-CB8D802BD6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0083107"/>
              </p:ext>
            </p:extLst>
          </p:nvPr>
        </p:nvGraphicFramePr>
        <p:xfrm>
          <a:off x="475066" y="1032946"/>
          <a:ext cx="8126613" cy="3765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392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71">
            <a:extLst>
              <a:ext uri="{FF2B5EF4-FFF2-40B4-BE49-F238E27FC236}">
                <a16:creationId xmlns:a16="http://schemas.microsoft.com/office/drawing/2014/main" id="{E36EC83E-DBCD-428F-BEE1-E8F2E0AE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rgbClr val="7F7F7F"/>
                </a:solidFill>
              </a:rPr>
              <a:t>Radio Today </a:t>
            </a:r>
          </a:p>
        </p:txBody>
      </p:sp>
      <p:sp>
        <p:nvSpPr>
          <p:cNvPr id="77" name="Text Placeholder 73">
            <a:extLst>
              <a:ext uri="{FF2B5EF4-FFF2-40B4-BE49-F238E27FC236}">
                <a16:creationId xmlns:a16="http://schemas.microsoft.com/office/drawing/2014/main" id="{6B06536D-E105-4A79-A8B5-C33DBACF4915}"/>
              </a:ext>
            </a:extLst>
          </p:cNvPr>
          <p:cNvSpPr txBox="1">
            <a:spLocks/>
          </p:cNvSpPr>
          <p:nvPr/>
        </p:nvSpPr>
        <p:spPr>
          <a:xfrm>
            <a:off x="420777" y="415232"/>
            <a:ext cx="7163984" cy="276999"/>
          </a:xfrm>
          <a:prstGeom prst="rect">
            <a:avLst/>
          </a:prstGeom>
          <a:noFill/>
        </p:spPr>
        <p:txBody>
          <a:bodyPr vert="horz" wrap="square" lIns="0" tIns="45720" rIns="0" bIns="0" rtlCol="0" anchor="t">
            <a:spAutoFit/>
          </a:bodyPr>
          <a:lstStyle>
            <a:lvl1pPr marR="0" lvl="0" indent="0" defTabSz="685800" fontAlgn="auto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/>
              <a:defRPr kumimoji="0" sz="1500" b="0" i="0" u="none" strike="noStrike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</a:defRPr>
            </a:lvl1pPr>
            <a:lvl2pPr marL="324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6802" indent="-186802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31911" indent="-19112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06834" indent="-176004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41775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3003916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66056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928198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IE" dirty="0"/>
              <a:t>More than 3.3 million Irish adults listen to radio on an average day </a:t>
            </a:r>
          </a:p>
        </p:txBody>
      </p:sp>
      <p:sp>
        <p:nvSpPr>
          <p:cNvPr id="78" name="Text Placeholder 74">
            <a:extLst>
              <a:ext uri="{FF2B5EF4-FFF2-40B4-BE49-F238E27FC236}">
                <a16:creationId xmlns:a16="http://schemas.microsoft.com/office/drawing/2014/main" id="{1F642700-04C2-4BF0-958C-123C21073975}"/>
              </a:ext>
            </a:extLst>
          </p:cNvPr>
          <p:cNvSpPr txBox="1">
            <a:spLocks/>
          </p:cNvSpPr>
          <p:nvPr/>
        </p:nvSpPr>
        <p:spPr>
          <a:xfrm>
            <a:off x="181228" y="4520349"/>
            <a:ext cx="6515100" cy="276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64294" indent="-64294" defTabSz="685800">
              <a:lnSpc>
                <a:spcPct val="90000"/>
              </a:lnSpc>
              <a:spcBef>
                <a:spcPts val="1350"/>
              </a:spcBef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lang="en-GB" sz="1350" b="0" dirty="0">
                <a:solidFill>
                  <a:srgbClr val="888B8D">
                    <a:lumMod val="50000"/>
                  </a:srgbClr>
                </a:solidFill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2"/>
              </a:buBlip>
              <a:defRPr lang="en-GB" sz="1200" dirty="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lang="en-GB" sz="1050" dirty="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marL="64294" marR="0" lvl="0" indent="-64294" algn="l" defTabSz="685800" rtl="0" eaLnBrk="1" fontAlgn="auto" latinLnBrk="0" hangingPunct="1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/>
            </a:pPr>
            <a:r>
              <a: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Source:  JNLR National Report 2023-4	</a:t>
            </a:r>
            <a:r>
              <a:rPr kumimoji="0" lang="en-IE" sz="700" b="0" i="0" u="none" strike="noStrike" kern="1200" cap="none" spc="0" normalizeH="0" baseline="0" noProof="0" dirty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 Average time spent among listeners 7am-midnight</a:t>
            </a:r>
          </a:p>
        </p:txBody>
      </p:sp>
      <p:sp>
        <p:nvSpPr>
          <p:cNvPr id="79" name="Left Bracket 78">
            <a:extLst>
              <a:ext uri="{FF2B5EF4-FFF2-40B4-BE49-F238E27FC236}">
                <a16:creationId xmlns:a16="http://schemas.microsoft.com/office/drawing/2014/main" id="{E46D6441-FEAD-4D03-9042-D497CAD7C80A}"/>
              </a:ext>
            </a:extLst>
          </p:cNvPr>
          <p:cNvSpPr/>
          <p:nvPr/>
        </p:nvSpPr>
        <p:spPr>
          <a:xfrm rot="5400000">
            <a:off x="2897173" y="-268756"/>
            <a:ext cx="207510" cy="2743200"/>
          </a:xfrm>
          <a:prstGeom prst="leftBracket">
            <a:avLst/>
          </a:prstGeom>
          <a:noFill/>
          <a:ln w="127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80" name="Chart 79">
            <a:extLst>
              <a:ext uri="{FF2B5EF4-FFF2-40B4-BE49-F238E27FC236}">
                <a16:creationId xmlns:a16="http://schemas.microsoft.com/office/drawing/2014/main" id="{D0FB134E-AFE6-4462-BB28-EA07A55C69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2957023"/>
              </p:ext>
            </p:extLst>
          </p:nvPr>
        </p:nvGraphicFramePr>
        <p:xfrm>
          <a:off x="234000" y="1392250"/>
          <a:ext cx="8831342" cy="2546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6" name="Rectangle 95">
            <a:extLst>
              <a:ext uri="{FF2B5EF4-FFF2-40B4-BE49-F238E27FC236}">
                <a16:creationId xmlns:a16="http://schemas.microsoft.com/office/drawing/2014/main" id="{83C9E51B-3D51-4B4F-A1E2-407F596A6FF1}"/>
              </a:ext>
            </a:extLst>
          </p:cNvPr>
          <p:cNvSpPr/>
          <p:nvPr/>
        </p:nvSpPr>
        <p:spPr>
          <a:xfrm>
            <a:off x="1110204" y="1199925"/>
            <a:ext cx="1188720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15+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AA900E80-EC25-4D57-BF7F-ED9FD5BCEC1C}"/>
              </a:ext>
            </a:extLst>
          </p:cNvPr>
          <p:cNvSpPr/>
          <p:nvPr/>
        </p:nvSpPr>
        <p:spPr>
          <a:xfrm>
            <a:off x="2469740" y="1212487"/>
            <a:ext cx="1188720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600" b="1" dirty="0">
                <a:solidFill>
                  <a:prstClr val="white"/>
                </a:solidFill>
                <a:latin typeface="Arial"/>
              </a:rPr>
              <a:t>15-34  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E3B8A87F-14F1-449D-9D12-996DD25CB662}"/>
              </a:ext>
            </a:extLst>
          </p:cNvPr>
          <p:cNvSpPr/>
          <p:nvPr/>
        </p:nvSpPr>
        <p:spPr>
          <a:xfrm>
            <a:off x="3799776" y="1203133"/>
            <a:ext cx="1188720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600" b="1" dirty="0">
                <a:solidFill>
                  <a:prstClr val="white"/>
                </a:solidFill>
                <a:latin typeface="Arial"/>
              </a:rPr>
              <a:t>35+</a:t>
            </a: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59690AF0-16E3-44B9-9289-7272020BF8CF}"/>
              </a:ext>
            </a:extLst>
          </p:cNvPr>
          <p:cNvSpPr/>
          <p:nvPr/>
        </p:nvSpPr>
        <p:spPr>
          <a:xfrm>
            <a:off x="5290239" y="2177461"/>
            <a:ext cx="2177334" cy="1544161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IE" sz="1600" b="1" dirty="0">
                <a:solidFill>
                  <a:prstClr val="white"/>
                </a:solidFill>
                <a:latin typeface="Arial"/>
              </a:rPr>
              <a:t>On average listeners tune into 1.5 radio stations daily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48FF778-40F9-4DE4-AAEB-493E2FDCE2A1}"/>
              </a:ext>
            </a:extLst>
          </p:cNvPr>
          <p:cNvSpPr txBox="1"/>
          <p:nvPr/>
        </p:nvSpPr>
        <p:spPr>
          <a:xfrm>
            <a:off x="2678087" y="922264"/>
            <a:ext cx="803391" cy="21544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1" i="0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DAILY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158FB102-36B3-451A-AD7D-E43FFB3E78A1}"/>
              </a:ext>
            </a:extLst>
          </p:cNvPr>
          <p:cNvSpPr/>
          <p:nvPr/>
        </p:nvSpPr>
        <p:spPr>
          <a:xfrm>
            <a:off x="7809187" y="1212487"/>
            <a:ext cx="1188720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600" b="1" dirty="0">
                <a:solidFill>
                  <a:prstClr val="white"/>
                </a:solidFill>
                <a:latin typeface="Arial"/>
              </a:rPr>
              <a:t>15+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B2E870AD-8FAE-4EDA-B5C8-D37D6214B625}"/>
              </a:ext>
            </a:extLst>
          </p:cNvPr>
          <p:cNvSpPr txBox="1"/>
          <p:nvPr/>
        </p:nvSpPr>
        <p:spPr>
          <a:xfrm>
            <a:off x="8003439" y="783645"/>
            <a:ext cx="803391" cy="43088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1400" b="1" dirty="0">
                <a:solidFill>
                  <a:srgbClr val="5F5F5F">
                    <a:lumMod val="65000"/>
                    <a:lumOff val="35000"/>
                  </a:srgbClr>
                </a:solidFill>
                <a:latin typeface="Arial"/>
              </a:rPr>
              <a:t>PAST </a:t>
            </a:r>
            <a:r>
              <a:rPr kumimoji="0" lang="en-IE" sz="1400" b="1" i="0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WEEK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0B581A1-5A15-E378-3B18-85601B411279}"/>
              </a:ext>
            </a:extLst>
          </p:cNvPr>
          <p:cNvSpPr/>
          <p:nvPr/>
        </p:nvSpPr>
        <p:spPr>
          <a:xfrm>
            <a:off x="1164488" y="1634673"/>
            <a:ext cx="1195834" cy="400429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5F5F5F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A89B7C-F93A-E8DB-A7CE-8E21F38B7CE5}"/>
              </a:ext>
            </a:extLst>
          </p:cNvPr>
          <p:cNvSpPr txBox="1"/>
          <p:nvPr/>
        </p:nvSpPr>
        <p:spPr>
          <a:xfrm>
            <a:off x="1340300" y="1706382"/>
            <a:ext cx="88403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1" i="0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3,400,000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57C527-CAE7-F24B-EE10-A45796B97317}"/>
              </a:ext>
            </a:extLst>
          </p:cNvPr>
          <p:cNvSpPr txBox="1"/>
          <p:nvPr/>
        </p:nvSpPr>
        <p:spPr>
          <a:xfrm>
            <a:off x="2717539" y="1706382"/>
            <a:ext cx="76393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1400" b="1" dirty="0">
                <a:solidFill>
                  <a:srgbClr val="5F5F5F">
                    <a:lumMod val="65000"/>
                    <a:lumOff val="35000"/>
                  </a:srgbClr>
                </a:solidFill>
                <a:latin typeface="Arial"/>
              </a:rPr>
              <a:t>923</a:t>
            </a:r>
            <a:r>
              <a:rPr kumimoji="0" lang="en-IE" sz="1400" b="1" i="0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,000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C1A9A1-4F3E-13CB-C269-01B2D392638B}"/>
              </a:ext>
            </a:extLst>
          </p:cNvPr>
          <p:cNvSpPr txBox="1"/>
          <p:nvPr/>
        </p:nvSpPr>
        <p:spPr>
          <a:xfrm>
            <a:off x="3984582" y="1706382"/>
            <a:ext cx="980739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1" i="0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2,477,000</a:t>
            </a:r>
          </a:p>
        </p:txBody>
      </p:sp>
      <p:grpSp>
        <p:nvGrpSpPr>
          <p:cNvPr id="6" name="Group 59">
            <a:extLst>
              <a:ext uri="{FF2B5EF4-FFF2-40B4-BE49-F238E27FC236}">
                <a16:creationId xmlns:a16="http://schemas.microsoft.com/office/drawing/2014/main" id="{9ABEA748-66B1-699C-6CAA-A4420BFC121F}"/>
              </a:ext>
            </a:extLst>
          </p:cNvPr>
          <p:cNvGrpSpPr>
            <a:grpSpLocks noChangeAspect="1"/>
          </p:cNvGrpSpPr>
          <p:nvPr/>
        </p:nvGrpSpPr>
        <p:grpSpPr>
          <a:xfrm>
            <a:off x="439380" y="1650690"/>
            <a:ext cx="595184" cy="408587"/>
            <a:chOff x="6684963" y="3937000"/>
            <a:chExt cx="1174750" cy="806450"/>
          </a:xfrm>
          <a:solidFill>
            <a:schemeClr val="tx1"/>
          </a:solidFill>
        </p:grpSpPr>
        <p:sp>
          <p:nvSpPr>
            <p:cNvPr id="7" name="Freeform 90">
              <a:extLst>
                <a:ext uri="{FF2B5EF4-FFF2-40B4-BE49-F238E27FC236}">
                  <a16:creationId xmlns:a16="http://schemas.microsoft.com/office/drawing/2014/main" id="{1C281C89-1AF5-2DAA-5B70-7C9B3F95D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0138" y="3937000"/>
              <a:ext cx="409575" cy="712788"/>
            </a:xfrm>
            <a:custGeom>
              <a:avLst/>
              <a:gdLst/>
              <a:ahLst/>
              <a:cxnLst>
                <a:cxn ang="0">
                  <a:pos x="66" y="76"/>
                </a:cxn>
                <a:cxn ang="0">
                  <a:pos x="53" y="70"/>
                </a:cxn>
                <a:cxn ang="0">
                  <a:pos x="65" y="63"/>
                </a:cxn>
                <a:cxn ang="0">
                  <a:pos x="82" y="34"/>
                </a:cxn>
                <a:cxn ang="0">
                  <a:pos x="44" y="0"/>
                </a:cxn>
                <a:cxn ang="0">
                  <a:pos x="7" y="34"/>
                </a:cxn>
                <a:cxn ang="0">
                  <a:pos x="24" y="63"/>
                </a:cxn>
                <a:cxn ang="0">
                  <a:pos x="36" y="70"/>
                </a:cxn>
                <a:cxn ang="0">
                  <a:pos x="23" y="76"/>
                </a:cxn>
                <a:cxn ang="0">
                  <a:pos x="17" y="78"/>
                </a:cxn>
                <a:cxn ang="0">
                  <a:pos x="11" y="82"/>
                </a:cxn>
                <a:cxn ang="0">
                  <a:pos x="5" y="86"/>
                </a:cxn>
                <a:cxn ang="0">
                  <a:pos x="0" y="92"/>
                </a:cxn>
                <a:cxn ang="0">
                  <a:pos x="32" y="165"/>
                </a:cxn>
                <a:cxn ang="0">
                  <a:pos x="31" y="181"/>
                </a:cxn>
                <a:cxn ang="0">
                  <a:pos x="31" y="183"/>
                </a:cxn>
                <a:cxn ang="0">
                  <a:pos x="30" y="184"/>
                </a:cxn>
                <a:cxn ang="0">
                  <a:pos x="27" y="188"/>
                </a:cxn>
                <a:cxn ang="0">
                  <a:pos x="44" y="190"/>
                </a:cxn>
                <a:cxn ang="0">
                  <a:pos x="108" y="159"/>
                </a:cxn>
                <a:cxn ang="0">
                  <a:pos x="109" y="146"/>
                </a:cxn>
                <a:cxn ang="0">
                  <a:pos x="66" y="76"/>
                </a:cxn>
              </a:cxnLst>
              <a:rect l="0" t="0" r="r" b="b"/>
              <a:pathLst>
                <a:path w="109" h="190">
                  <a:moveTo>
                    <a:pt x="66" y="76"/>
                  </a:moveTo>
                  <a:cubicBezTo>
                    <a:pt x="53" y="70"/>
                    <a:pt x="53" y="70"/>
                    <a:pt x="53" y="70"/>
                  </a:cubicBezTo>
                  <a:cubicBezTo>
                    <a:pt x="65" y="63"/>
                    <a:pt x="65" y="63"/>
                    <a:pt x="65" y="63"/>
                  </a:cubicBezTo>
                  <a:cubicBezTo>
                    <a:pt x="75" y="57"/>
                    <a:pt x="82" y="46"/>
                    <a:pt x="82" y="34"/>
                  </a:cubicBezTo>
                  <a:cubicBezTo>
                    <a:pt x="82" y="16"/>
                    <a:pt x="65" y="0"/>
                    <a:pt x="44" y="0"/>
                  </a:cubicBezTo>
                  <a:cubicBezTo>
                    <a:pt x="23" y="0"/>
                    <a:pt x="7" y="16"/>
                    <a:pt x="7" y="34"/>
                  </a:cubicBezTo>
                  <a:cubicBezTo>
                    <a:pt x="7" y="46"/>
                    <a:pt x="13" y="57"/>
                    <a:pt x="24" y="63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1" y="76"/>
                    <a:pt x="19" y="77"/>
                    <a:pt x="17" y="78"/>
                  </a:cubicBezTo>
                  <a:cubicBezTo>
                    <a:pt x="15" y="79"/>
                    <a:pt x="13" y="81"/>
                    <a:pt x="11" y="82"/>
                  </a:cubicBezTo>
                  <a:cubicBezTo>
                    <a:pt x="9" y="83"/>
                    <a:pt x="7" y="85"/>
                    <a:pt x="5" y="86"/>
                  </a:cubicBezTo>
                  <a:cubicBezTo>
                    <a:pt x="3" y="88"/>
                    <a:pt x="2" y="90"/>
                    <a:pt x="0" y="92"/>
                  </a:cubicBezTo>
                  <a:cubicBezTo>
                    <a:pt x="20" y="109"/>
                    <a:pt x="32" y="136"/>
                    <a:pt x="32" y="165"/>
                  </a:cubicBezTo>
                  <a:cubicBezTo>
                    <a:pt x="32" y="171"/>
                    <a:pt x="32" y="176"/>
                    <a:pt x="31" y="181"/>
                  </a:cubicBezTo>
                  <a:cubicBezTo>
                    <a:pt x="31" y="183"/>
                    <a:pt x="31" y="183"/>
                    <a:pt x="31" y="183"/>
                  </a:cubicBezTo>
                  <a:cubicBezTo>
                    <a:pt x="30" y="184"/>
                    <a:pt x="30" y="184"/>
                    <a:pt x="30" y="184"/>
                  </a:cubicBezTo>
                  <a:cubicBezTo>
                    <a:pt x="29" y="185"/>
                    <a:pt x="28" y="187"/>
                    <a:pt x="27" y="188"/>
                  </a:cubicBezTo>
                  <a:cubicBezTo>
                    <a:pt x="32" y="189"/>
                    <a:pt x="38" y="190"/>
                    <a:pt x="44" y="190"/>
                  </a:cubicBezTo>
                  <a:cubicBezTo>
                    <a:pt x="69" y="190"/>
                    <a:pt x="92" y="178"/>
                    <a:pt x="108" y="159"/>
                  </a:cubicBezTo>
                  <a:cubicBezTo>
                    <a:pt x="109" y="155"/>
                    <a:pt x="109" y="150"/>
                    <a:pt x="109" y="146"/>
                  </a:cubicBezTo>
                  <a:cubicBezTo>
                    <a:pt x="109" y="113"/>
                    <a:pt x="91" y="86"/>
                    <a:pt x="66" y="7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Freeform 91">
              <a:extLst>
                <a:ext uri="{FF2B5EF4-FFF2-40B4-BE49-F238E27FC236}">
                  <a16:creationId xmlns:a16="http://schemas.microsoft.com/office/drawing/2014/main" id="{7545AB36-A5B8-70E7-803B-ED5AF2881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4963" y="3937000"/>
              <a:ext cx="409575" cy="712788"/>
            </a:xfrm>
            <a:custGeom>
              <a:avLst/>
              <a:gdLst/>
              <a:ahLst/>
              <a:cxnLst>
                <a:cxn ang="0">
                  <a:pos x="78" y="183"/>
                </a:cxn>
                <a:cxn ang="0">
                  <a:pos x="78" y="181"/>
                </a:cxn>
                <a:cxn ang="0">
                  <a:pos x="76" y="165"/>
                </a:cxn>
                <a:cxn ang="0">
                  <a:pos x="108" y="93"/>
                </a:cxn>
                <a:cxn ang="0">
                  <a:pos x="109" y="92"/>
                </a:cxn>
                <a:cxn ang="0">
                  <a:pos x="86" y="76"/>
                </a:cxn>
                <a:cxn ang="0">
                  <a:pos x="73" y="70"/>
                </a:cxn>
                <a:cxn ang="0">
                  <a:pos x="85" y="63"/>
                </a:cxn>
                <a:cxn ang="0">
                  <a:pos x="102" y="34"/>
                </a:cxn>
                <a:cxn ang="0">
                  <a:pos x="64" y="0"/>
                </a:cxn>
                <a:cxn ang="0">
                  <a:pos x="27" y="34"/>
                </a:cxn>
                <a:cxn ang="0">
                  <a:pos x="44" y="63"/>
                </a:cxn>
                <a:cxn ang="0">
                  <a:pos x="56" y="70"/>
                </a:cxn>
                <a:cxn ang="0">
                  <a:pos x="43" y="76"/>
                </a:cxn>
                <a:cxn ang="0">
                  <a:pos x="37" y="78"/>
                </a:cxn>
                <a:cxn ang="0">
                  <a:pos x="31" y="82"/>
                </a:cxn>
                <a:cxn ang="0">
                  <a:pos x="26" y="86"/>
                </a:cxn>
                <a:cxn ang="0">
                  <a:pos x="0" y="146"/>
                </a:cxn>
                <a:cxn ang="0">
                  <a:pos x="1" y="159"/>
                </a:cxn>
                <a:cxn ang="0">
                  <a:pos x="10" y="169"/>
                </a:cxn>
                <a:cxn ang="0">
                  <a:pos x="16" y="173"/>
                </a:cxn>
                <a:cxn ang="0">
                  <a:pos x="22" y="178"/>
                </a:cxn>
                <a:cxn ang="0">
                  <a:pos x="64" y="190"/>
                </a:cxn>
                <a:cxn ang="0">
                  <a:pos x="82" y="188"/>
                </a:cxn>
                <a:cxn ang="0">
                  <a:pos x="79" y="184"/>
                </a:cxn>
                <a:cxn ang="0">
                  <a:pos x="78" y="183"/>
                </a:cxn>
              </a:cxnLst>
              <a:rect l="0" t="0" r="r" b="b"/>
              <a:pathLst>
                <a:path w="109" h="190">
                  <a:moveTo>
                    <a:pt x="78" y="183"/>
                  </a:moveTo>
                  <a:cubicBezTo>
                    <a:pt x="78" y="181"/>
                    <a:pt x="78" y="181"/>
                    <a:pt x="78" y="181"/>
                  </a:cubicBezTo>
                  <a:cubicBezTo>
                    <a:pt x="77" y="176"/>
                    <a:pt x="76" y="170"/>
                    <a:pt x="76" y="165"/>
                  </a:cubicBezTo>
                  <a:cubicBezTo>
                    <a:pt x="76" y="137"/>
                    <a:pt x="88" y="110"/>
                    <a:pt x="108" y="93"/>
                  </a:cubicBezTo>
                  <a:cubicBezTo>
                    <a:pt x="108" y="92"/>
                    <a:pt x="109" y="92"/>
                    <a:pt x="109" y="92"/>
                  </a:cubicBezTo>
                  <a:cubicBezTo>
                    <a:pt x="102" y="85"/>
                    <a:pt x="95" y="79"/>
                    <a:pt x="86" y="76"/>
                  </a:cubicBezTo>
                  <a:cubicBezTo>
                    <a:pt x="73" y="70"/>
                    <a:pt x="73" y="70"/>
                    <a:pt x="73" y="7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95" y="57"/>
                    <a:pt x="102" y="46"/>
                    <a:pt x="102" y="34"/>
                  </a:cubicBezTo>
                  <a:cubicBezTo>
                    <a:pt x="102" y="16"/>
                    <a:pt x="86" y="0"/>
                    <a:pt x="64" y="0"/>
                  </a:cubicBezTo>
                  <a:cubicBezTo>
                    <a:pt x="43" y="0"/>
                    <a:pt x="27" y="16"/>
                    <a:pt x="27" y="34"/>
                  </a:cubicBezTo>
                  <a:cubicBezTo>
                    <a:pt x="27" y="46"/>
                    <a:pt x="33" y="57"/>
                    <a:pt x="44" y="63"/>
                  </a:cubicBezTo>
                  <a:cubicBezTo>
                    <a:pt x="56" y="70"/>
                    <a:pt x="56" y="70"/>
                    <a:pt x="56" y="70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1" y="76"/>
                    <a:pt x="39" y="77"/>
                    <a:pt x="37" y="78"/>
                  </a:cubicBezTo>
                  <a:cubicBezTo>
                    <a:pt x="35" y="79"/>
                    <a:pt x="33" y="81"/>
                    <a:pt x="31" y="82"/>
                  </a:cubicBezTo>
                  <a:cubicBezTo>
                    <a:pt x="29" y="83"/>
                    <a:pt x="27" y="85"/>
                    <a:pt x="26" y="86"/>
                  </a:cubicBezTo>
                  <a:cubicBezTo>
                    <a:pt x="10" y="100"/>
                    <a:pt x="0" y="121"/>
                    <a:pt x="0" y="146"/>
                  </a:cubicBezTo>
                  <a:cubicBezTo>
                    <a:pt x="0" y="150"/>
                    <a:pt x="0" y="155"/>
                    <a:pt x="1" y="159"/>
                  </a:cubicBezTo>
                  <a:cubicBezTo>
                    <a:pt x="4" y="162"/>
                    <a:pt x="7" y="166"/>
                    <a:pt x="10" y="169"/>
                  </a:cubicBezTo>
                  <a:cubicBezTo>
                    <a:pt x="12" y="170"/>
                    <a:pt x="14" y="172"/>
                    <a:pt x="16" y="173"/>
                  </a:cubicBezTo>
                  <a:cubicBezTo>
                    <a:pt x="18" y="175"/>
                    <a:pt x="20" y="176"/>
                    <a:pt x="22" y="178"/>
                  </a:cubicBezTo>
                  <a:cubicBezTo>
                    <a:pt x="34" y="185"/>
                    <a:pt x="49" y="190"/>
                    <a:pt x="64" y="190"/>
                  </a:cubicBezTo>
                  <a:cubicBezTo>
                    <a:pt x="71" y="190"/>
                    <a:pt x="76" y="189"/>
                    <a:pt x="82" y="188"/>
                  </a:cubicBezTo>
                  <a:cubicBezTo>
                    <a:pt x="81" y="187"/>
                    <a:pt x="80" y="185"/>
                    <a:pt x="79" y="184"/>
                  </a:cubicBezTo>
                  <a:lnTo>
                    <a:pt x="78" y="18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Freeform 92">
              <a:extLst>
                <a:ext uri="{FF2B5EF4-FFF2-40B4-BE49-F238E27FC236}">
                  <a16:creationId xmlns:a16="http://schemas.microsoft.com/office/drawing/2014/main" id="{7B2DD69D-8FDE-DC09-94BF-94BA866AA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6113" y="3937000"/>
              <a:ext cx="552450" cy="806450"/>
            </a:xfrm>
            <a:custGeom>
              <a:avLst/>
              <a:gdLst/>
              <a:ahLst/>
              <a:cxnLst>
                <a:cxn ang="0">
                  <a:pos x="98" y="86"/>
                </a:cxn>
                <a:cxn ang="0">
                  <a:pos x="83" y="79"/>
                </a:cxn>
                <a:cxn ang="0">
                  <a:pos x="97" y="71"/>
                </a:cxn>
                <a:cxn ang="0">
                  <a:pos x="116" y="39"/>
                </a:cxn>
                <a:cxn ang="0">
                  <a:pos x="73" y="0"/>
                </a:cxn>
                <a:cxn ang="0">
                  <a:pos x="31" y="39"/>
                </a:cxn>
                <a:cxn ang="0">
                  <a:pos x="50" y="71"/>
                </a:cxn>
                <a:cxn ang="0">
                  <a:pos x="64" y="79"/>
                </a:cxn>
                <a:cxn ang="0">
                  <a:pos x="49" y="86"/>
                </a:cxn>
                <a:cxn ang="0">
                  <a:pos x="43" y="89"/>
                </a:cxn>
                <a:cxn ang="0">
                  <a:pos x="36" y="93"/>
                </a:cxn>
                <a:cxn ang="0">
                  <a:pos x="29" y="98"/>
                </a:cxn>
                <a:cxn ang="0">
                  <a:pos x="0" y="165"/>
                </a:cxn>
                <a:cxn ang="0">
                  <a:pos x="1" y="180"/>
                </a:cxn>
                <a:cxn ang="0">
                  <a:pos x="12" y="191"/>
                </a:cxn>
                <a:cxn ang="0">
                  <a:pos x="18" y="196"/>
                </a:cxn>
                <a:cxn ang="0">
                  <a:pos x="25" y="201"/>
                </a:cxn>
                <a:cxn ang="0">
                  <a:pos x="73" y="215"/>
                </a:cxn>
                <a:cxn ang="0">
                  <a:pos x="146" y="180"/>
                </a:cxn>
                <a:cxn ang="0">
                  <a:pos x="147" y="165"/>
                </a:cxn>
                <a:cxn ang="0">
                  <a:pos x="98" y="86"/>
                </a:cxn>
              </a:cxnLst>
              <a:rect l="0" t="0" r="r" b="b"/>
              <a:pathLst>
                <a:path w="147" h="215">
                  <a:moveTo>
                    <a:pt x="98" y="86"/>
                  </a:moveTo>
                  <a:cubicBezTo>
                    <a:pt x="83" y="79"/>
                    <a:pt x="83" y="79"/>
                    <a:pt x="83" y="79"/>
                  </a:cubicBezTo>
                  <a:cubicBezTo>
                    <a:pt x="97" y="71"/>
                    <a:pt x="97" y="71"/>
                    <a:pt x="97" y="71"/>
                  </a:cubicBezTo>
                  <a:cubicBezTo>
                    <a:pt x="109" y="64"/>
                    <a:pt x="116" y="52"/>
                    <a:pt x="116" y="39"/>
                  </a:cubicBezTo>
                  <a:cubicBezTo>
                    <a:pt x="116" y="18"/>
                    <a:pt x="97" y="0"/>
                    <a:pt x="73" y="0"/>
                  </a:cubicBezTo>
                  <a:cubicBezTo>
                    <a:pt x="49" y="0"/>
                    <a:pt x="31" y="18"/>
                    <a:pt x="31" y="39"/>
                  </a:cubicBezTo>
                  <a:cubicBezTo>
                    <a:pt x="31" y="52"/>
                    <a:pt x="38" y="64"/>
                    <a:pt x="50" y="71"/>
                  </a:cubicBezTo>
                  <a:cubicBezTo>
                    <a:pt x="64" y="79"/>
                    <a:pt x="64" y="79"/>
                    <a:pt x="64" y="79"/>
                  </a:cubicBezTo>
                  <a:cubicBezTo>
                    <a:pt x="49" y="86"/>
                    <a:pt x="49" y="86"/>
                    <a:pt x="49" y="86"/>
                  </a:cubicBezTo>
                  <a:cubicBezTo>
                    <a:pt x="47" y="86"/>
                    <a:pt x="45" y="87"/>
                    <a:pt x="43" y="89"/>
                  </a:cubicBezTo>
                  <a:cubicBezTo>
                    <a:pt x="40" y="90"/>
                    <a:pt x="38" y="91"/>
                    <a:pt x="36" y="93"/>
                  </a:cubicBezTo>
                  <a:cubicBezTo>
                    <a:pt x="34" y="94"/>
                    <a:pt x="31" y="96"/>
                    <a:pt x="29" y="98"/>
                  </a:cubicBezTo>
                  <a:cubicBezTo>
                    <a:pt x="12" y="113"/>
                    <a:pt x="0" y="138"/>
                    <a:pt x="0" y="165"/>
                  </a:cubicBezTo>
                  <a:cubicBezTo>
                    <a:pt x="0" y="170"/>
                    <a:pt x="0" y="175"/>
                    <a:pt x="1" y="180"/>
                  </a:cubicBezTo>
                  <a:cubicBezTo>
                    <a:pt x="4" y="184"/>
                    <a:pt x="8" y="188"/>
                    <a:pt x="12" y="191"/>
                  </a:cubicBezTo>
                  <a:cubicBezTo>
                    <a:pt x="14" y="193"/>
                    <a:pt x="16" y="195"/>
                    <a:pt x="18" y="196"/>
                  </a:cubicBezTo>
                  <a:cubicBezTo>
                    <a:pt x="21" y="198"/>
                    <a:pt x="23" y="200"/>
                    <a:pt x="25" y="201"/>
                  </a:cubicBezTo>
                  <a:cubicBezTo>
                    <a:pt x="39" y="210"/>
                    <a:pt x="56" y="215"/>
                    <a:pt x="73" y="215"/>
                  </a:cubicBezTo>
                  <a:cubicBezTo>
                    <a:pt x="102" y="215"/>
                    <a:pt x="128" y="202"/>
                    <a:pt x="146" y="180"/>
                  </a:cubicBezTo>
                  <a:cubicBezTo>
                    <a:pt x="146" y="175"/>
                    <a:pt x="147" y="170"/>
                    <a:pt x="147" y="165"/>
                  </a:cubicBezTo>
                  <a:cubicBezTo>
                    <a:pt x="147" y="128"/>
                    <a:pt x="126" y="97"/>
                    <a:pt x="98" y="8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Freeform 79">
            <a:extLst>
              <a:ext uri="{FF2B5EF4-FFF2-40B4-BE49-F238E27FC236}">
                <a16:creationId xmlns:a16="http://schemas.microsoft.com/office/drawing/2014/main" id="{C8F884CE-F701-2942-0611-228710FA9A4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88026" y="3948899"/>
            <a:ext cx="457200" cy="412329"/>
          </a:xfrm>
          <a:custGeom>
            <a:avLst/>
            <a:gdLst/>
            <a:ahLst/>
            <a:cxnLst>
              <a:cxn ang="0">
                <a:pos x="155" y="311"/>
              </a:cxn>
              <a:cxn ang="0">
                <a:pos x="0" y="155"/>
              </a:cxn>
              <a:cxn ang="0">
                <a:pos x="155" y="0"/>
              </a:cxn>
              <a:cxn ang="0">
                <a:pos x="311" y="154"/>
              </a:cxn>
              <a:cxn ang="0">
                <a:pos x="345" y="154"/>
              </a:cxn>
              <a:cxn ang="0">
                <a:pos x="293" y="217"/>
              </a:cxn>
              <a:cxn ang="0">
                <a:pos x="240" y="154"/>
              </a:cxn>
              <a:cxn ang="0">
                <a:pos x="275" y="154"/>
              </a:cxn>
              <a:cxn ang="0">
                <a:pos x="155" y="36"/>
              </a:cxn>
              <a:cxn ang="0">
                <a:pos x="36" y="155"/>
              </a:cxn>
              <a:cxn ang="0">
                <a:pos x="155" y="275"/>
              </a:cxn>
              <a:cxn ang="0">
                <a:pos x="262" y="209"/>
              </a:cxn>
              <a:cxn ang="0">
                <a:pos x="286" y="239"/>
              </a:cxn>
              <a:cxn ang="0">
                <a:pos x="155" y="311"/>
              </a:cxn>
              <a:cxn ang="0">
                <a:pos x="153" y="127"/>
              </a:cxn>
              <a:cxn ang="0">
                <a:pos x="176" y="138"/>
              </a:cxn>
              <a:cxn ang="0">
                <a:pos x="171" y="176"/>
              </a:cxn>
              <a:cxn ang="0">
                <a:pos x="133" y="171"/>
              </a:cxn>
              <a:cxn ang="0">
                <a:pos x="129" y="146"/>
              </a:cxn>
              <a:cxn ang="0">
                <a:pos x="88" y="88"/>
              </a:cxn>
              <a:cxn ang="0">
                <a:pos x="108" y="73"/>
              </a:cxn>
              <a:cxn ang="0">
                <a:pos x="153" y="127"/>
              </a:cxn>
              <a:cxn ang="0">
                <a:pos x="179" y="131"/>
              </a:cxn>
              <a:cxn ang="0">
                <a:pos x="232" y="103"/>
              </a:cxn>
              <a:cxn ang="0">
                <a:pos x="240" y="116"/>
              </a:cxn>
              <a:cxn ang="0">
                <a:pos x="188" y="149"/>
              </a:cxn>
              <a:cxn ang="0">
                <a:pos x="182" y="134"/>
              </a:cxn>
              <a:cxn ang="0">
                <a:pos x="179" y="131"/>
              </a:cxn>
            </a:cxnLst>
            <a:rect l="0" t="0" r="r" b="b"/>
            <a:pathLst>
              <a:path w="345" h="311">
                <a:moveTo>
                  <a:pt x="155" y="311"/>
                </a:moveTo>
                <a:cubicBezTo>
                  <a:pt x="69" y="311"/>
                  <a:pt x="0" y="241"/>
                  <a:pt x="0" y="155"/>
                </a:cubicBezTo>
                <a:cubicBezTo>
                  <a:pt x="0" y="69"/>
                  <a:pt x="69" y="0"/>
                  <a:pt x="155" y="0"/>
                </a:cubicBezTo>
                <a:cubicBezTo>
                  <a:pt x="241" y="0"/>
                  <a:pt x="310" y="69"/>
                  <a:pt x="311" y="154"/>
                </a:cubicBezTo>
                <a:cubicBezTo>
                  <a:pt x="345" y="154"/>
                  <a:pt x="345" y="154"/>
                  <a:pt x="345" y="154"/>
                </a:cubicBezTo>
                <a:cubicBezTo>
                  <a:pt x="293" y="217"/>
                  <a:pt x="293" y="217"/>
                  <a:pt x="293" y="217"/>
                </a:cubicBezTo>
                <a:cubicBezTo>
                  <a:pt x="240" y="154"/>
                  <a:pt x="240" y="154"/>
                  <a:pt x="240" y="154"/>
                </a:cubicBezTo>
                <a:cubicBezTo>
                  <a:pt x="275" y="154"/>
                  <a:pt x="275" y="154"/>
                  <a:pt x="275" y="154"/>
                </a:cubicBezTo>
                <a:cubicBezTo>
                  <a:pt x="274" y="89"/>
                  <a:pt x="221" y="36"/>
                  <a:pt x="155" y="36"/>
                </a:cubicBezTo>
                <a:cubicBezTo>
                  <a:pt x="89" y="36"/>
                  <a:pt x="36" y="89"/>
                  <a:pt x="36" y="155"/>
                </a:cubicBezTo>
                <a:cubicBezTo>
                  <a:pt x="36" y="221"/>
                  <a:pt x="89" y="275"/>
                  <a:pt x="155" y="275"/>
                </a:cubicBezTo>
                <a:cubicBezTo>
                  <a:pt x="202" y="275"/>
                  <a:pt x="242" y="248"/>
                  <a:pt x="262" y="209"/>
                </a:cubicBezTo>
                <a:cubicBezTo>
                  <a:pt x="286" y="239"/>
                  <a:pt x="286" y="239"/>
                  <a:pt x="286" y="239"/>
                </a:cubicBezTo>
                <a:cubicBezTo>
                  <a:pt x="259" y="282"/>
                  <a:pt x="210" y="311"/>
                  <a:pt x="155" y="311"/>
                </a:cubicBezTo>
                <a:close/>
                <a:moveTo>
                  <a:pt x="153" y="127"/>
                </a:moveTo>
                <a:cubicBezTo>
                  <a:pt x="162" y="127"/>
                  <a:pt x="171" y="131"/>
                  <a:pt x="176" y="138"/>
                </a:cubicBezTo>
                <a:cubicBezTo>
                  <a:pt x="185" y="150"/>
                  <a:pt x="183" y="167"/>
                  <a:pt x="171" y="176"/>
                </a:cubicBezTo>
                <a:cubicBezTo>
                  <a:pt x="159" y="185"/>
                  <a:pt x="142" y="183"/>
                  <a:pt x="133" y="171"/>
                </a:cubicBezTo>
                <a:cubicBezTo>
                  <a:pt x="127" y="164"/>
                  <a:pt x="126" y="154"/>
                  <a:pt x="129" y="146"/>
                </a:cubicBezTo>
                <a:cubicBezTo>
                  <a:pt x="88" y="88"/>
                  <a:pt x="88" y="88"/>
                  <a:pt x="88" y="88"/>
                </a:cubicBezTo>
                <a:cubicBezTo>
                  <a:pt x="79" y="75"/>
                  <a:pt x="98" y="61"/>
                  <a:pt x="108" y="73"/>
                </a:cubicBezTo>
                <a:cubicBezTo>
                  <a:pt x="153" y="127"/>
                  <a:pt x="153" y="127"/>
                  <a:pt x="153" y="127"/>
                </a:cubicBezTo>
                <a:close/>
                <a:moveTo>
                  <a:pt x="179" y="131"/>
                </a:moveTo>
                <a:cubicBezTo>
                  <a:pt x="232" y="103"/>
                  <a:pt x="232" y="103"/>
                  <a:pt x="232" y="103"/>
                </a:cubicBezTo>
                <a:cubicBezTo>
                  <a:pt x="240" y="99"/>
                  <a:pt x="248" y="111"/>
                  <a:pt x="240" y="116"/>
                </a:cubicBezTo>
                <a:cubicBezTo>
                  <a:pt x="188" y="149"/>
                  <a:pt x="188" y="149"/>
                  <a:pt x="188" y="149"/>
                </a:cubicBezTo>
                <a:cubicBezTo>
                  <a:pt x="187" y="144"/>
                  <a:pt x="185" y="138"/>
                  <a:pt x="182" y="134"/>
                </a:cubicBezTo>
                <a:cubicBezTo>
                  <a:pt x="181" y="133"/>
                  <a:pt x="180" y="132"/>
                  <a:pt x="179" y="131"/>
                </a:cubicBez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F5F5F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B5B243-9AC7-91CF-90E8-66782A34DBCF}"/>
              </a:ext>
            </a:extLst>
          </p:cNvPr>
          <p:cNvSpPr txBox="1"/>
          <p:nvPr/>
        </p:nvSpPr>
        <p:spPr>
          <a:xfrm>
            <a:off x="1601063" y="4047341"/>
            <a:ext cx="303289" cy="215444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4763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1" i="0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244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7BD167-C896-E41E-2E06-F1682617B163}"/>
              </a:ext>
            </a:extLst>
          </p:cNvPr>
          <p:cNvSpPr txBox="1"/>
          <p:nvPr/>
        </p:nvSpPr>
        <p:spPr>
          <a:xfrm>
            <a:off x="2950216" y="4047341"/>
            <a:ext cx="303289" cy="215444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4763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1" i="0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186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754265-AA0A-8722-B3E5-CB9025C9F98E}"/>
              </a:ext>
            </a:extLst>
          </p:cNvPr>
          <p:cNvSpPr txBox="1"/>
          <p:nvPr/>
        </p:nvSpPr>
        <p:spPr>
          <a:xfrm>
            <a:off x="4287391" y="4047341"/>
            <a:ext cx="303289" cy="215444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4763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1" i="0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265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F8E14D-13E4-A168-AC9D-84AC5C2FC8F2}"/>
              </a:ext>
            </a:extLst>
          </p:cNvPr>
          <p:cNvSpPr txBox="1"/>
          <p:nvPr/>
        </p:nvSpPr>
        <p:spPr>
          <a:xfrm>
            <a:off x="122526" y="4047341"/>
            <a:ext cx="791435" cy="215444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476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1" i="0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Av. Mins*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693165F-C64E-0B25-E03E-F1098C16FF1A}"/>
              </a:ext>
            </a:extLst>
          </p:cNvPr>
          <p:cNvSpPr/>
          <p:nvPr/>
        </p:nvSpPr>
        <p:spPr>
          <a:xfrm>
            <a:off x="2537520" y="1640260"/>
            <a:ext cx="1151084" cy="389254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5F5F5F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0975777-845B-DC44-D496-E4EE95C0748E}"/>
              </a:ext>
            </a:extLst>
          </p:cNvPr>
          <p:cNvSpPr/>
          <p:nvPr/>
        </p:nvSpPr>
        <p:spPr>
          <a:xfrm>
            <a:off x="3954159" y="1630129"/>
            <a:ext cx="1015265" cy="409052"/>
          </a:xfrm>
          <a:prstGeom prst="ellipse">
            <a:avLst/>
          </a:prstGeom>
          <a:noFill/>
          <a:ln>
            <a:solidFill>
              <a:srgbClr val="58B6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5F5F5F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A1DA8B-23AA-A302-35B2-6B110B20885E}"/>
              </a:ext>
            </a:extLst>
          </p:cNvPr>
          <p:cNvSpPr txBox="1"/>
          <p:nvPr/>
        </p:nvSpPr>
        <p:spPr>
          <a:xfrm>
            <a:off x="8003439" y="1747261"/>
            <a:ext cx="800219" cy="215444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4763" lvl="0" algn="ctr" defTabSz="914400">
              <a:defRPr/>
            </a:pPr>
            <a:r>
              <a:rPr lang="en-IE" sz="1400" b="1" dirty="0">
                <a:solidFill>
                  <a:srgbClr val="5F5F5F">
                    <a:lumMod val="65000"/>
                    <a:lumOff val="35000"/>
                  </a:srgbClr>
                </a:solidFill>
              </a:rPr>
              <a:t>3,824,000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C500F3C-D33C-E6A4-66EA-8E74761126A8}"/>
              </a:ext>
            </a:extLst>
          </p:cNvPr>
          <p:cNvSpPr/>
          <p:nvPr/>
        </p:nvSpPr>
        <p:spPr>
          <a:xfrm>
            <a:off x="7809187" y="1660356"/>
            <a:ext cx="1188720" cy="389254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5E00F0-35B9-A22D-4A2E-988FBB83DD28}"/>
              </a:ext>
            </a:extLst>
          </p:cNvPr>
          <p:cNvSpPr txBox="1"/>
          <p:nvPr/>
        </p:nvSpPr>
        <p:spPr>
          <a:xfrm>
            <a:off x="6125227" y="4195964"/>
            <a:ext cx="2680015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Source: JNLR </a:t>
            </a:r>
            <a:r>
              <a:rPr lang="en-IE" sz="800" i="1" dirty="0">
                <a:solidFill>
                  <a:prstClr val="white">
                    <a:lumMod val="65000"/>
                  </a:prstClr>
                </a:solidFill>
                <a:latin typeface="Arial"/>
              </a:rPr>
              <a:t>Sales House Report</a:t>
            </a:r>
            <a:r>
              <a:rPr kumimoji="0" lang="en-IE" sz="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-Weekly Reach </a:t>
            </a:r>
          </a:p>
        </p:txBody>
      </p:sp>
    </p:spTree>
    <p:extLst>
      <p:ext uri="{BB962C8B-B14F-4D97-AF65-F5344CB8AC3E}">
        <p14:creationId xmlns:p14="http://schemas.microsoft.com/office/powerpoint/2010/main" val="305228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>
            <a:extLst>
              <a:ext uri="{FF2B5EF4-FFF2-40B4-BE49-F238E27FC236}">
                <a16:creationId xmlns:a16="http://schemas.microsoft.com/office/drawing/2014/main" id="{916AC08F-B339-4703-A286-89DE78D05CC1}"/>
              </a:ext>
            </a:extLst>
          </p:cNvPr>
          <p:cNvSpPr txBox="1"/>
          <p:nvPr/>
        </p:nvSpPr>
        <p:spPr>
          <a:xfrm>
            <a:off x="2214098" y="2575265"/>
            <a:ext cx="547724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3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2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15+</a:t>
            </a:r>
          </a:p>
        </p:txBody>
      </p:sp>
      <p:sp>
        <p:nvSpPr>
          <p:cNvPr id="58" name="Title 10">
            <a:extLst>
              <a:ext uri="{FF2B5EF4-FFF2-40B4-BE49-F238E27FC236}">
                <a16:creationId xmlns:a16="http://schemas.microsoft.com/office/drawing/2014/main" id="{D73B7E96-D772-4F58-9C6E-4822E93D3F69}"/>
              </a:ext>
            </a:extLst>
          </p:cNvPr>
          <p:cNvSpPr txBox="1">
            <a:spLocks/>
          </p:cNvSpPr>
          <p:nvPr/>
        </p:nvSpPr>
        <p:spPr>
          <a:xfrm>
            <a:off x="291426" y="108369"/>
            <a:ext cx="7406640" cy="369332"/>
          </a:xfrm>
          <a:prstGeom prst="rect">
            <a:avLst/>
          </a:prstGeom>
        </p:spPr>
        <p:txBody>
          <a:bodyPr vert="horz" wrap="square" lIns="162000" tIns="45720" rIns="162000" bIns="45720" rtlCol="0" anchor="b">
            <a:spAutoFit/>
          </a:bodyPr>
          <a:lstStyle>
            <a:lvl1pPr algn="l" defTabSz="924282" rtl="0" eaLnBrk="1" latinLnBrk="0" hangingPunct="1">
              <a:lnSpc>
                <a:spcPct val="90000"/>
              </a:lnSpc>
              <a:spcBef>
                <a:spcPts val="408"/>
              </a:spcBef>
              <a:buNone/>
              <a:tabLst/>
              <a:defRPr lang="en-US" sz="2000" b="1" kern="1200" cap="all" spc="-75" baseline="0">
                <a:solidFill>
                  <a:srgbClr val="7F7F7F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IE" dirty="0">
                <a:latin typeface="Arial" panose="020B0604020202020204" pitchFamily="34" charset="0"/>
                <a:cs typeface="Arial" panose="020B0604020202020204" pitchFamily="34" charset="0"/>
              </a:rPr>
              <a:t>Radio Today </a:t>
            </a:r>
          </a:p>
        </p:txBody>
      </p:sp>
      <p:sp>
        <p:nvSpPr>
          <p:cNvPr id="59" name="Text Placeholder 12">
            <a:extLst>
              <a:ext uri="{FF2B5EF4-FFF2-40B4-BE49-F238E27FC236}">
                <a16:creationId xmlns:a16="http://schemas.microsoft.com/office/drawing/2014/main" id="{5B618B83-87EC-4EE2-99F1-C3D052E47EA1}"/>
              </a:ext>
            </a:extLst>
          </p:cNvPr>
          <p:cNvSpPr txBox="1">
            <a:spLocks/>
          </p:cNvSpPr>
          <p:nvPr/>
        </p:nvSpPr>
        <p:spPr>
          <a:xfrm>
            <a:off x="436364" y="466725"/>
            <a:ext cx="6538644" cy="461665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marR="0" lvl="0" indent="0" defTabSz="685800" fontAlgn="auto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/>
              <a:defRPr kumimoji="0" sz="1500" b="0" i="0" u="none" strike="noStrike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</a:defRPr>
            </a:lvl1pPr>
            <a:lvl2pPr marL="324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6802" indent="-186802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431911" indent="-19112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06834" indent="-176004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41775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3003916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66056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928198" indent="-23107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GB" dirty="0"/>
              <a:t>While most listening happens on the AM/FM radio, 532,000 listen daily on digital non-FM </a:t>
            </a:r>
            <a:r>
              <a:rPr lang="en-GB" dirty="0">
                <a:solidFill>
                  <a:srgbClr val="67A6DC"/>
                </a:solidFill>
              </a:rPr>
              <a:t>platforms</a:t>
            </a:r>
          </a:p>
        </p:txBody>
      </p:sp>
      <p:sp>
        <p:nvSpPr>
          <p:cNvPr id="60" name="Text Placeholder 14">
            <a:extLst>
              <a:ext uri="{FF2B5EF4-FFF2-40B4-BE49-F238E27FC236}">
                <a16:creationId xmlns:a16="http://schemas.microsoft.com/office/drawing/2014/main" id="{6362530E-D479-4EC0-82D1-5DACDEF5FBA5}"/>
              </a:ext>
            </a:extLst>
          </p:cNvPr>
          <p:cNvSpPr txBox="1">
            <a:spLocks/>
          </p:cNvSpPr>
          <p:nvPr/>
        </p:nvSpPr>
        <p:spPr>
          <a:xfrm>
            <a:off x="172720" y="4569466"/>
            <a:ext cx="6802288" cy="2292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2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>
              <a:spcBef>
                <a:spcPts val="0"/>
              </a:spcBef>
            </a:pPr>
            <a:r>
              <a:rPr lang="en-IE" sz="700" dirty="0"/>
              <a:t>Source:  JNLR/MediaStar Platform Data 2023-4 </a:t>
            </a:r>
          </a:p>
          <a:p>
            <a:pPr>
              <a:spcBef>
                <a:spcPts val="0"/>
              </a:spcBef>
            </a:pPr>
            <a:r>
              <a:rPr lang="en-IE" dirty="0"/>
              <a:t>                                        </a:t>
            </a:r>
            <a:endParaRPr lang="en-IE" sz="800" dirty="0"/>
          </a:p>
        </p:txBody>
      </p:sp>
      <p:graphicFrame>
        <p:nvGraphicFramePr>
          <p:cNvPr id="27" name="Content Placeholder 11">
            <a:extLst>
              <a:ext uri="{FF2B5EF4-FFF2-40B4-BE49-F238E27FC236}">
                <a16:creationId xmlns:a16="http://schemas.microsoft.com/office/drawing/2014/main" id="{93304957-A692-813D-D198-BFF7BDE90A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1823938"/>
              </p:ext>
            </p:extLst>
          </p:nvPr>
        </p:nvGraphicFramePr>
        <p:xfrm>
          <a:off x="4057964" y="1529001"/>
          <a:ext cx="4973610" cy="2334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F4CB3CA6-1E13-C12C-381C-AF284EB0FE03}"/>
              </a:ext>
            </a:extLst>
          </p:cNvPr>
          <p:cNvSpPr txBox="1"/>
          <p:nvPr/>
        </p:nvSpPr>
        <p:spPr>
          <a:xfrm>
            <a:off x="6758880" y="2575265"/>
            <a:ext cx="662362" cy="338554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 marL="4763" algn="ctr">
              <a:defRPr sz="2400" b="1"/>
            </a:lvl1pPr>
          </a:lstStyle>
          <a:p>
            <a:pPr marL="4763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15-34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C9B8B8D7-E4E9-4E63-CF84-4A17A8B8B706}"/>
              </a:ext>
            </a:extLst>
          </p:cNvPr>
          <p:cNvSpPr txBox="1">
            <a:spLocks/>
          </p:cNvSpPr>
          <p:nvPr/>
        </p:nvSpPr>
        <p:spPr>
          <a:xfrm>
            <a:off x="3291750" y="4571076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2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r>
              <a:rPr lang="en-IE" dirty="0"/>
              <a:t>	  * Based on share of minutes 7am-midnight, to Irish stations</a:t>
            </a:r>
            <a:endParaRPr lang="en-IE" sz="800" dirty="0"/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7766D4E1-4DDD-A975-C413-5B46ABAEBFF7}"/>
              </a:ext>
            </a:extLst>
          </p:cNvPr>
          <p:cNvSpPr txBox="1"/>
          <p:nvPr/>
        </p:nvSpPr>
        <p:spPr>
          <a:xfrm>
            <a:off x="409327" y="1137244"/>
            <a:ext cx="1479055" cy="54866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0" rtlCol="0" anchor="ctr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algn="ctr"/>
            <a:r>
              <a:rPr lang="en-IE" sz="1300" b="1" dirty="0">
                <a:solidFill>
                  <a:schemeClr val="bg1"/>
                </a:solidFill>
              </a:rPr>
              <a:t>SHARE OF TIME SPENT</a:t>
            </a:r>
          </a:p>
        </p:txBody>
      </p:sp>
      <p:graphicFrame>
        <p:nvGraphicFramePr>
          <p:cNvPr id="5" name="Content Placeholder 11">
            <a:extLst>
              <a:ext uri="{FF2B5EF4-FFF2-40B4-BE49-F238E27FC236}">
                <a16:creationId xmlns:a16="http://schemas.microsoft.com/office/drawing/2014/main" id="{9BBF9293-A60D-0388-2F9C-532ECC510A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9093509"/>
              </p:ext>
            </p:extLst>
          </p:nvPr>
        </p:nvGraphicFramePr>
        <p:xfrm>
          <a:off x="-529025" y="1529001"/>
          <a:ext cx="4973610" cy="2334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6479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F880C9B-4CF0-77A8-C648-FA30D35F3DE0}"/>
              </a:ext>
            </a:extLst>
          </p:cNvPr>
          <p:cNvSpPr txBox="1">
            <a:spLocks/>
          </p:cNvSpPr>
          <p:nvPr/>
        </p:nvSpPr>
        <p:spPr>
          <a:xfrm>
            <a:off x="5073444" y="902502"/>
            <a:ext cx="1828800" cy="1828800"/>
          </a:xfrm>
          <a:prstGeom prst="ellipse">
            <a:avLst/>
          </a:prstGeom>
          <a:solidFill>
            <a:schemeClr val="accent1"/>
          </a:solidFill>
          <a:ln w="174625" cmpd="thinThick">
            <a:solidFill>
              <a:srgbClr val="FFFFFF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  <a:defRPr kumimoji="0" sz="21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National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21416F-521A-EB93-858B-C4C549AEEC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30820" y="332658"/>
            <a:ext cx="914400" cy="43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06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35">
            <a:extLst>
              <a:ext uri="{FF2B5EF4-FFF2-40B4-BE49-F238E27FC236}">
                <a16:creationId xmlns:a16="http://schemas.microsoft.com/office/drawing/2014/main" id="{7416BA13-8970-4105-9889-1873024FFA45}"/>
              </a:ext>
            </a:extLst>
          </p:cNvPr>
          <p:cNvCxnSpPr>
            <a:cxnSpLocks/>
          </p:cNvCxnSpPr>
          <p:nvPr/>
        </p:nvCxnSpPr>
        <p:spPr>
          <a:xfrm flipV="1">
            <a:off x="4571954" y="1048393"/>
            <a:ext cx="0" cy="33832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35">
            <a:extLst>
              <a:ext uri="{FF2B5EF4-FFF2-40B4-BE49-F238E27FC236}">
                <a16:creationId xmlns:a16="http://schemas.microsoft.com/office/drawing/2014/main" id="{59918C7A-83CD-4834-9B71-79703F2046E1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1954" y="-2511815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34000" y="0"/>
            <a:ext cx="8646971" cy="44319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Weekly Reach – National &amp; National Sales Houses</a:t>
            </a:r>
            <a:endParaRPr lang="en-GB" sz="2000" b="1" cap="all" spc="-75" dirty="0">
              <a:solidFill>
                <a:srgbClr val="7F7F7F"/>
              </a:solidFill>
              <a:ea typeface="+mj-ea"/>
              <a:cs typeface="+mj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30152" y="597006"/>
            <a:ext cx="1506823" cy="3077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GB" dirty="0"/>
              <a:t>All Adults 000’s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51274" y="597006"/>
            <a:ext cx="1224759" cy="3077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rgbClr val="648FBA"/>
                </a:solidFill>
              </a:defRPr>
            </a:lvl1pPr>
          </a:lstStyle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SHWK 000’s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659932" y="2641503"/>
            <a:ext cx="1824137" cy="307777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Sales Houses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7D9730E-5A97-446D-9081-EE506CEFCE94}"/>
              </a:ext>
            </a:extLst>
          </p:cNvPr>
          <p:cNvSpPr/>
          <p:nvPr/>
        </p:nvSpPr>
        <p:spPr>
          <a:xfrm>
            <a:off x="3659932" y="458507"/>
            <a:ext cx="1824137" cy="338554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National</a:t>
            </a:r>
            <a:r>
              <a:rPr lang="en-US" sz="1600" b="1" dirty="0">
                <a:solidFill>
                  <a:prstClr val="white"/>
                </a:solidFill>
                <a:latin typeface="Arial"/>
              </a:rPr>
              <a:t> Stations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A5336D38-2DC4-BF0E-5ADE-1EF060E6485F}"/>
              </a:ext>
            </a:extLst>
          </p:cNvPr>
          <p:cNvSpPr txBox="1">
            <a:spLocks/>
          </p:cNvSpPr>
          <p:nvPr/>
        </p:nvSpPr>
        <p:spPr>
          <a:xfrm>
            <a:off x="234000" y="4465371"/>
            <a:ext cx="2143045" cy="276999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Universe:	4,197	 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	12,422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494C5948-073E-5722-5511-1241ADC3BC6B}"/>
              </a:ext>
            </a:extLst>
          </p:cNvPr>
          <p:cNvSpPr txBox="1">
            <a:spLocks/>
          </p:cNvSpPr>
          <p:nvPr/>
        </p:nvSpPr>
        <p:spPr>
          <a:xfrm>
            <a:off x="2076529" y="4688233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3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r>
              <a:rPr lang="en-IE" dirty="0"/>
              <a:t>	  * Media Central Group 2023 now includes Red FM</a:t>
            </a:r>
            <a:endParaRPr lang="en-IE" sz="800" dirty="0"/>
          </a:p>
        </p:txBody>
      </p:sp>
      <p:graphicFrame>
        <p:nvGraphicFramePr>
          <p:cNvPr id="2" name="Content Placeholder 7">
            <a:extLst>
              <a:ext uri="{FF2B5EF4-FFF2-40B4-BE49-F238E27FC236}">
                <a16:creationId xmlns:a16="http://schemas.microsoft.com/office/drawing/2014/main" id="{84355F5C-C908-BF60-2926-0722BC9EE5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3622871"/>
              </p:ext>
            </p:extLst>
          </p:nvPr>
        </p:nvGraphicFramePr>
        <p:xfrm>
          <a:off x="278305" y="913075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28A61C1B-3029-CC53-C340-18B9CB3409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1431499"/>
              </p:ext>
            </p:extLst>
          </p:nvPr>
        </p:nvGraphicFramePr>
        <p:xfrm>
          <a:off x="297561" y="2858981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ontent Placeholder 7">
            <a:extLst>
              <a:ext uri="{FF2B5EF4-FFF2-40B4-BE49-F238E27FC236}">
                <a16:creationId xmlns:a16="http://schemas.microsoft.com/office/drawing/2014/main" id="{E5A7EE5F-94C0-3D90-D1BA-B90A75A175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7995837"/>
              </p:ext>
            </p:extLst>
          </p:nvPr>
        </p:nvGraphicFramePr>
        <p:xfrm>
          <a:off x="5112903" y="913075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Content Placeholder 7">
            <a:extLst>
              <a:ext uri="{FF2B5EF4-FFF2-40B4-BE49-F238E27FC236}">
                <a16:creationId xmlns:a16="http://schemas.microsoft.com/office/drawing/2014/main" id="{FA927D9D-BA55-0206-D4F3-DB7ED62E6F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5977996"/>
              </p:ext>
            </p:extLst>
          </p:nvPr>
        </p:nvGraphicFramePr>
        <p:xfrm>
          <a:off x="5112903" y="2858981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D40ABAB3-2E3F-3011-C62D-248D88ACF6F4}"/>
              </a:ext>
            </a:extLst>
          </p:cNvPr>
          <p:cNvSpPr txBox="1">
            <a:spLocks/>
          </p:cNvSpPr>
          <p:nvPr/>
        </p:nvSpPr>
        <p:spPr>
          <a:xfrm>
            <a:off x="4944983" y="4471634"/>
            <a:ext cx="2143045" cy="276999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Universe:	 1,176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	3,569</a:t>
            </a:r>
          </a:p>
        </p:txBody>
      </p:sp>
    </p:spTree>
    <p:extLst>
      <p:ext uri="{BB962C8B-B14F-4D97-AF65-F5344CB8AC3E}">
        <p14:creationId xmlns:p14="http://schemas.microsoft.com/office/powerpoint/2010/main" val="223846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35">
            <a:extLst>
              <a:ext uri="{FF2B5EF4-FFF2-40B4-BE49-F238E27FC236}">
                <a16:creationId xmlns:a16="http://schemas.microsoft.com/office/drawing/2014/main" id="{D5B7E27D-9134-4C17-8A7F-504060FE2781}"/>
              </a:ext>
            </a:extLst>
          </p:cNvPr>
          <p:cNvCxnSpPr>
            <a:cxnSpLocks/>
          </p:cNvCxnSpPr>
          <p:nvPr/>
        </p:nvCxnSpPr>
        <p:spPr>
          <a:xfrm flipV="1">
            <a:off x="4571954" y="1048393"/>
            <a:ext cx="0" cy="33832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35">
            <a:extLst>
              <a:ext uri="{FF2B5EF4-FFF2-40B4-BE49-F238E27FC236}">
                <a16:creationId xmlns:a16="http://schemas.microsoft.com/office/drawing/2014/main" id="{F512FAAF-DD93-4C30-B544-25365B73D43E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2000" y="-2487930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34000" y="0"/>
            <a:ext cx="8646971" cy="44319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Weekly Reach – National &amp; National Sales Houses</a:t>
            </a:r>
            <a:endParaRPr lang="en-GB" sz="2000" b="1" cap="all" spc="-75" dirty="0">
              <a:solidFill>
                <a:srgbClr val="7F7F7F"/>
              </a:solidFill>
              <a:ea typeface="+mj-ea"/>
              <a:cs typeface="+mj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15972" y="597006"/>
            <a:ext cx="1135183" cy="3077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15-34 000’s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96063" y="597006"/>
            <a:ext cx="1135183" cy="3077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25-44 000’s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659932" y="2630423"/>
            <a:ext cx="1824137" cy="307777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Sales Houses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D1C36B-0CC5-481F-B489-89EFEA66DCD4}"/>
              </a:ext>
            </a:extLst>
          </p:cNvPr>
          <p:cNvSpPr/>
          <p:nvPr/>
        </p:nvSpPr>
        <p:spPr>
          <a:xfrm>
            <a:off x="3659932" y="597006"/>
            <a:ext cx="1824137" cy="307777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National Stations</a:t>
            </a: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E566A63B-8B73-3520-80B5-2E8177BC74CC}"/>
              </a:ext>
            </a:extLst>
          </p:cNvPr>
          <p:cNvSpPr txBox="1">
            <a:spLocks/>
          </p:cNvSpPr>
          <p:nvPr/>
        </p:nvSpPr>
        <p:spPr>
          <a:xfrm>
            <a:off x="2076339" y="4717848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3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r>
              <a:rPr lang="en-IE" dirty="0"/>
              <a:t>	  * Media Central Group 2023 now includes Red FM</a:t>
            </a:r>
            <a:endParaRPr lang="en-IE" sz="800" dirty="0"/>
          </a:p>
        </p:txBody>
      </p:sp>
      <p:graphicFrame>
        <p:nvGraphicFramePr>
          <p:cNvPr id="3" name="Content Placeholder 7">
            <a:extLst>
              <a:ext uri="{FF2B5EF4-FFF2-40B4-BE49-F238E27FC236}">
                <a16:creationId xmlns:a16="http://schemas.microsoft.com/office/drawing/2014/main" id="{FBA8C074-4C9D-1A05-C262-1821E03867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1555283"/>
              </p:ext>
            </p:extLst>
          </p:nvPr>
        </p:nvGraphicFramePr>
        <p:xfrm>
          <a:off x="278305" y="913075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CF9F7D21-7C8A-AC1F-64FB-95FB881897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3018670"/>
              </p:ext>
            </p:extLst>
          </p:nvPr>
        </p:nvGraphicFramePr>
        <p:xfrm>
          <a:off x="278305" y="2858981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ontent Placeholder 7">
            <a:extLst>
              <a:ext uri="{FF2B5EF4-FFF2-40B4-BE49-F238E27FC236}">
                <a16:creationId xmlns:a16="http://schemas.microsoft.com/office/drawing/2014/main" id="{7942F494-0CCA-CC0D-14C1-F4184CE8E4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835114"/>
              </p:ext>
            </p:extLst>
          </p:nvPr>
        </p:nvGraphicFramePr>
        <p:xfrm>
          <a:off x="5112903" y="913075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Content Placeholder 7">
            <a:extLst>
              <a:ext uri="{FF2B5EF4-FFF2-40B4-BE49-F238E27FC236}">
                <a16:creationId xmlns:a16="http://schemas.microsoft.com/office/drawing/2014/main" id="{36003997-23B3-5268-7386-57F38B7D1E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6651107"/>
              </p:ext>
            </p:extLst>
          </p:nvPr>
        </p:nvGraphicFramePr>
        <p:xfrm>
          <a:off x="5112903" y="2858981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F3D5576-D60F-088F-E288-A4D3EB85186F}"/>
              </a:ext>
            </a:extLst>
          </p:cNvPr>
          <p:cNvSpPr txBox="1">
            <a:spLocks/>
          </p:cNvSpPr>
          <p:nvPr/>
        </p:nvSpPr>
        <p:spPr>
          <a:xfrm>
            <a:off x="234000" y="4465371"/>
            <a:ext cx="2143045" cy="276999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Universe:	1,301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	3,747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9507307-7E5C-7EBB-3B0D-6E38CF786814}"/>
              </a:ext>
            </a:extLst>
          </p:cNvPr>
          <p:cNvSpPr txBox="1">
            <a:spLocks/>
          </p:cNvSpPr>
          <p:nvPr/>
        </p:nvSpPr>
        <p:spPr>
          <a:xfrm>
            <a:off x="4944983" y="4471634"/>
            <a:ext cx="2143045" cy="276999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Universe:	1,431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	4,385</a:t>
            </a:r>
          </a:p>
        </p:txBody>
      </p:sp>
    </p:spTree>
    <p:extLst>
      <p:ext uri="{BB962C8B-B14F-4D97-AF65-F5344CB8AC3E}">
        <p14:creationId xmlns:p14="http://schemas.microsoft.com/office/powerpoint/2010/main" val="253390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35">
            <a:extLst>
              <a:ext uri="{FF2B5EF4-FFF2-40B4-BE49-F238E27FC236}">
                <a16:creationId xmlns:a16="http://schemas.microsoft.com/office/drawing/2014/main" id="{C4E81C2B-756F-4D4D-9F2F-6654168F92F3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72000" y="-2487930"/>
            <a:ext cx="0" cy="1005840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34000" y="0"/>
            <a:ext cx="8646971" cy="443198"/>
          </a:xfrm>
        </p:spPr>
        <p:txBody>
          <a:bodyPr vert="horz" wrap="square" lIns="162000" tIns="45720" rIns="162000" bIns="45720" rtlCol="0" anchor="b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en-IE" sz="2000" b="1" cap="all" spc="-75" dirty="0">
                <a:solidFill>
                  <a:srgbClr val="7F7F7F"/>
                </a:solidFill>
                <a:ea typeface="+mj-ea"/>
                <a:cs typeface="+mj-cs"/>
              </a:rPr>
              <a:t>Weekly Reach – National &amp; National Sales Houses</a:t>
            </a:r>
            <a:endParaRPr lang="en-GB" sz="2000" b="1" cap="all" spc="-75" dirty="0">
              <a:solidFill>
                <a:srgbClr val="7F7F7F"/>
              </a:solidFill>
              <a:ea typeface="+mj-ea"/>
              <a:cs typeface="+mj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15972" y="597006"/>
            <a:ext cx="1135183" cy="3077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35-54 000’s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3007" y="597006"/>
            <a:ext cx="981294" cy="30777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dirty="0"/>
              <a:t>45+ 000’s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AE567E-2B07-482F-9B2F-44B5BAD22B46}"/>
              </a:ext>
            </a:extLst>
          </p:cNvPr>
          <p:cNvSpPr/>
          <p:nvPr/>
        </p:nvSpPr>
        <p:spPr>
          <a:xfrm>
            <a:off x="3659932" y="597006"/>
            <a:ext cx="1824137" cy="307777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National Stations</a:t>
            </a:r>
          </a:p>
        </p:txBody>
      </p:sp>
      <p:cxnSp>
        <p:nvCxnSpPr>
          <p:cNvPr id="20" name="Straight Connector 35">
            <a:extLst>
              <a:ext uri="{FF2B5EF4-FFF2-40B4-BE49-F238E27FC236}">
                <a16:creationId xmlns:a16="http://schemas.microsoft.com/office/drawing/2014/main" id="{42AD93FF-AAF9-4E21-82D7-A7739A40FFB7}"/>
              </a:ext>
            </a:extLst>
          </p:cNvPr>
          <p:cNvCxnSpPr>
            <a:cxnSpLocks/>
          </p:cNvCxnSpPr>
          <p:nvPr/>
        </p:nvCxnSpPr>
        <p:spPr>
          <a:xfrm flipV="1">
            <a:off x="4571954" y="1048393"/>
            <a:ext cx="0" cy="3383280"/>
          </a:xfrm>
          <a:prstGeom prst="line">
            <a:avLst/>
          </a:prstGeom>
          <a:ln w="38100">
            <a:gradFill>
              <a:gsLst>
                <a:gs pos="0">
                  <a:schemeClr val="accent4">
                    <a:alpha val="0"/>
                  </a:schemeClr>
                </a:gs>
                <a:gs pos="5500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659932" y="2630423"/>
            <a:ext cx="1824137" cy="307777"/>
          </a:xfrm>
          <a:prstGeom prst="rect">
            <a:avLst/>
          </a:prstGeom>
          <a:solidFill>
            <a:srgbClr val="67A6D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/>
            <a:r>
              <a:rPr lang="en-US" sz="1400" b="1" dirty="0">
                <a:solidFill>
                  <a:prstClr val="white"/>
                </a:solidFill>
                <a:latin typeface="Arial"/>
              </a:rPr>
              <a:t>Sales Houses</a:t>
            </a: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A9DD6402-DA2B-2AE4-A6BA-9A63BC900E67}"/>
              </a:ext>
            </a:extLst>
          </p:cNvPr>
          <p:cNvSpPr txBox="1">
            <a:spLocks/>
          </p:cNvSpPr>
          <p:nvPr/>
        </p:nvSpPr>
        <p:spPr>
          <a:xfrm>
            <a:off x="2080792" y="4674458"/>
            <a:ext cx="3680538" cy="2776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64294" marR="0" lvl="0" indent="-64294" defTabSz="685800" fontAlgn="auto">
              <a:lnSpc>
                <a:spcPct val="90000"/>
              </a:lnSpc>
              <a:spcBef>
                <a:spcPts val="135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Char char=" "/>
              <a:tabLst>
                <a:tab pos="6226175" algn="r"/>
                <a:tab pos="6518275" algn="r"/>
              </a:tabLst>
              <a:defRPr kumimoji="0" sz="800" b="0" i="0" u="none" strike="noStrike" cap="none" spc="0" normalizeH="0" baseline="0">
                <a:ln>
                  <a:noFill/>
                </a:ln>
                <a:solidFill>
                  <a:srgbClr val="888B8D">
                    <a:lumMod val="50000"/>
                  </a:srgbClr>
                </a:solidFill>
                <a:effectLst/>
                <a:uLnTx/>
                <a:uFillTx/>
                <a:latin typeface="Arial"/>
              </a:defRPr>
            </a:lvl1pPr>
            <a:lvl2pPr marL="335756" indent="-235744" defTabSz="685800">
              <a:lnSpc>
                <a:spcPct val="90000"/>
              </a:lnSpc>
              <a:spcBef>
                <a:spcPts val="450"/>
              </a:spcBef>
              <a:buSzPct val="80000"/>
              <a:buFontTx/>
              <a:buBlip>
                <a:blip r:embed="rId3"/>
              </a:buBlip>
              <a:defRPr sz="1200">
                <a:solidFill>
                  <a:schemeClr val="bg2"/>
                </a:solidFill>
              </a:defRPr>
            </a:lvl2pPr>
            <a:lvl3pPr marL="535781" indent="-128588" defTabSz="685800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‒"/>
              <a:defRPr sz="1050">
                <a:solidFill>
                  <a:schemeClr val="bg2"/>
                </a:solidFill>
              </a:defRPr>
            </a:lvl3pPr>
            <a:lvl4pPr marL="740569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825">
                <a:solidFill>
                  <a:schemeClr val="bg2"/>
                </a:solidFill>
              </a:defRPr>
            </a:lvl4pPr>
            <a:lvl5pPr marL="946547" indent="-171450" defTabSz="685800">
              <a:lnSpc>
                <a:spcPct val="90000"/>
              </a:lnSpc>
              <a:spcBef>
                <a:spcPts val="375"/>
              </a:spcBef>
              <a:buFont typeface="HelveticaNeueLT Std Lt Cn" panose="020B0406020202030204" pitchFamily="34" charset="0"/>
              <a:buChar char="−"/>
              <a:defRPr sz="788">
                <a:solidFill>
                  <a:schemeClr val="bg2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r">
              <a:spcBef>
                <a:spcPts val="0"/>
              </a:spcBef>
              <a:tabLst/>
            </a:pPr>
            <a:r>
              <a:rPr lang="en-IE" dirty="0"/>
              <a:t>	  * Media Central Group 2023 now includes Red FM</a:t>
            </a:r>
            <a:endParaRPr lang="en-IE" sz="800" dirty="0"/>
          </a:p>
        </p:txBody>
      </p:sp>
      <p:graphicFrame>
        <p:nvGraphicFramePr>
          <p:cNvPr id="3" name="Content Placeholder 7">
            <a:extLst>
              <a:ext uri="{FF2B5EF4-FFF2-40B4-BE49-F238E27FC236}">
                <a16:creationId xmlns:a16="http://schemas.microsoft.com/office/drawing/2014/main" id="{C374E176-83FD-92E3-D4D2-89637B1933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8874745"/>
              </p:ext>
            </p:extLst>
          </p:nvPr>
        </p:nvGraphicFramePr>
        <p:xfrm>
          <a:off x="411655" y="913075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475DBD03-9FCA-4A91-9AC2-C3DBFA9327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3743049"/>
              </p:ext>
            </p:extLst>
          </p:nvPr>
        </p:nvGraphicFramePr>
        <p:xfrm>
          <a:off x="278305" y="2858981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ontent Placeholder 7">
            <a:extLst>
              <a:ext uri="{FF2B5EF4-FFF2-40B4-BE49-F238E27FC236}">
                <a16:creationId xmlns:a16="http://schemas.microsoft.com/office/drawing/2014/main" id="{78B45532-143C-CEFA-D715-71F4FE19B1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6487436"/>
              </p:ext>
            </p:extLst>
          </p:nvPr>
        </p:nvGraphicFramePr>
        <p:xfrm>
          <a:off x="5112903" y="913075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Content Placeholder 7">
            <a:extLst>
              <a:ext uri="{FF2B5EF4-FFF2-40B4-BE49-F238E27FC236}">
                <a16:creationId xmlns:a16="http://schemas.microsoft.com/office/drawing/2014/main" id="{8746EA36-B1CD-9396-E928-4EA7CC0482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5531259"/>
              </p:ext>
            </p:extLst>
          </p:nvPr>
        </p:nvGraphicFramePr>
        <p:xfrm>
          <a:off x="5112903" y="2858981"/>
          <a:ext cx="3733537" cy="1630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637BDD-3AA8-A70D-6A99-8A945DC038D3}"/>
              </a:ext>
            </a:extLst>
          </p:cNvPr>
          <p:cNvSpPr txBox="1">
            <a:spLocks/>
          </p:cNvSpPr>
          <p:nvPr/>
        </p:nvSpPr>
        <p:spPr>
          <a:xfrm>
            <a:off x="234000" y="4465371"/>
            <a:ext cx="2143045" cy="276999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Universe:	1,516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	4,374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2F298A1-7223-81CA-7CDA-7E0E82418DAD}"/>
              </a:ext>
            </a:extLst>
          </p:cNvPr>
          <p:cNvSpPr txBox="1">
            <a:spLocks/>
          </p:cNvSpPr>
          <p:nvPr/>
        </p:nvSpPr>
        <p:spPr>
          <a:xfrm>
            <a:off x="4944983" y="4479254"/>
            <a:ext cx="2143045" cy="276999"/>
          </a:xfrm>
          <a:prstGeom prst="rect">
            <a:avLst/>
          </a:prstGeom>
        </p:spPr>
        <p:txBody>
          <a:bodyPr vert="horz" wrap="square" lIns="180000" tIns="45720" rIns="91440" bIns="45720" rtlCol="0" anchor="b">
            <a:spAutoFit/>
          </a:bodyPr>
          <a:lstStyle>
            <a:lvl1pPr marL="0" indent="0" algn="l" defTabSz="924282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0" kern="1200" cap="none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240" indent="0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6802" indent="-186802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31911" indent="-191121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06834" indent="-176004" algn="l" defTabSz="924282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85000"/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41775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391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6056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8198" indent="-231070" algn="l" defTabSz="92428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Universe:	 2,104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HelveticaNeueLT Std Lt Cn" panose="020B0406020202030204" pitchFamily="34" charset="0"/>
              <a:buNone/>
              <a:tabLst>
                <a:tab pos="400050" algn="l"/>
              </a:tabLst>
              <a:defRPr/>
            </a:pPr>
            <a:r>
              <a:rPr kumimoji="0" lang="en-GB" sz="600" b="0" i="1" u="none" strike="noStrike" kern="120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Sample: 	6,258</a:t>
            </a:r>
          </a:p>
        </p:txBody>
      </p:sp>
    </p:spTree>
    <p:extLst>
      <p:ext uri="{BB962C8B-B14F-4D97-AF65-F5344CB8AC3E}">
        <p14:creationId xmlns:p14="http://schemas.microsoft.com/office/powerpoint/2010/main" val="60956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" val="{&quot;SavedSwatch&quot;:&quot;-16748873|-8341960|-3468525|-2064878|-9539986|Markido&quot;,&quot;Id&quot;:&quot;5dadc71a44333210083a81d4&quot;,&quot;SmartGridHorizontal&quot;:0,&quot;LinkedExcelSources&quot;:{},&quot;LinkedProjectSources&quot;:{},&quot;FlowConfig&quot;:{&quot;Canvas&quot;:{&quot;Slide&quot;:-1,&quot;Width&quot;:0,&quot;Height&quot;:0},&quot;Timeline&quot;:{&quot;Actions&quot;:[]}},&quot;LinkedSlideMergeSources&quot;:{},&quot;LinkedSharePointSlideMergeSources&quot;:{}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o7_3qjqHV5WQG8hzlRBnw"/>
</p:tagLst>
</file>

<file path=ppt/theme/theme1.xml><?xml version="1.0" encoding="utf-8"?>
<a:theme xmlns:a="http://schemas.openxmlformats.org/drawingml/2006/main" name="Ipsos PowerPoint Template (2015)">
  <a:themeElements>
    <a:clrScheme name="JNLR Sales House 2023-4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2569A4"/>
      </a:accent1>
      <a:accent2>
        <a:srgbClr val="58B6C0"/>
      </a:accent2>
      <a:accent3>
        <a:srgbClr val="67A6DC"/>
      </a:accent3>
      <a:accent4>
        <a:srgbClr val="578793"/>
      </a:accent4>
      <a:accent5>
        <a:srgbClr val="84ACB6"/>
      </a:accent5>
      <a:accent6>
        <a:srgbClr val="84ACB6"/>
      </a:accent6>
      <a:hlink>
        <a:srgbClr val="6B9F25"/>
      </a:hlink>
      <a:folHlink>
        <a:srgbClr val="92D05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noFill/>
        <a:ln w="12700">
          <a:solidFill>
            <a:schemeClr val="bg2"/>
          </a:solidFill>
          <a:round/>
          <a:headEnd/>
          <a:tailEnd/>
        </a:ln>
        <a:effectLst/>
        <a:extLst>
          <a:ext uri="{909E8E84-426E-40DD-AFC4-6F175D3DCCD1}">
            <a14:hiddenFill xmlns:a14="http://schemas.microsoft.com/office/drawing/2010/main">
              <a:noFill/>
            </a14:hiddenFill>
          </a:ext>
        </a:extLst>
      </a:spPr>
      <a:bodyPr/>
      <a:lstStyle/>
    </a:lnDef>
    <a:txDef>
      <a:spPr/>
      <a:bodyPr vert="horz" wrap="square" lIns="0" tIns="0" rIns="0" bIns="0" rtlCol="0">
        <a:spAutoFit/>
      </a:bodyPr>
      <a:lstStyle>
        <a:defPPr marL="4763">
          <a:defRPr sz="11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3" id="{E30ECA97-8C91-4FF0-AB17-23E58CB85600}" vid="{5B8968DA-E77A-4D4F-99B8-7FA7CF4E841C}"/>
    </a:ext>
  </a:extLst>
</a:theme>
</file>

<file path=ppt/theme/theme2.xml><?xml version="1.0" encoding="utf-8"?>
<a:theme xmlns:a="http://schemas.openxmlformats.org/drawingml/2006/main" name="Title 2">
  <a:themeElements>
    <a:clrScheme name="JNLR Salesouse 2023-4">
      <a:dk1>
        <a:srgbClr val="000000"/>
      </a:dk1>
      <a:lt1>
        <a:sysClr val="window" lastClr="FFFFFF"/>
      </a:lt1>
      <a:dk2>
        <a:srgbClr val="455F51"/>
      </a:dk2>
      <a:lt2>
        <a:srgbClr val="E3DED1"/>
      </a:lt2>
      <a:accent1>
        <a:srgbClr val="2569A4"/>
      </a:accent1>
      <a:accent2>
        <a:srgbClr val="F9A846"/>
      </a:accent2>
      <a:accent3>
        <a:srgbClr val="E37F07"/>
      </a:accent3>
      <a:accent4>
        <a:srgbClr val="D2D2AA"/>
      </a:accent4>
      <a:accent5>
        <a:srgbClr val="7F7F7F"/>
      </a:accent5>
      <a:accent6>
        <a:srgbClr val="D1B2E8"/>
      </a:accent6>
      <a:hlink>
        <a:srgbClr val="877852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75AD9DC4239A47AB6FDC49FCFB618A" ma:contentTypeVersion="4" ma:contentTypeDescription="Create a new document." ma:contentTypeScope="" ma:versionID="4d81cc42fd662a3360be1cc3e1b1eace">
  <xsd:schema xmlns:xsd="http://www.w3.org/2001/XMLSchema" xmlns:xs="http://www.w3.org/2001/XMLSchema" xmlns:p="http://schemas.microsoft.com/office/2006/metadata/properties" xmlns:ns2="85c76272-7e4d-4f8f-89d1-3b227e52ef43" targetNamespace="http://schemas.microsoft.com/office/2006/metadata/properties" ma:root="true" ma:fieldsID="a71fa16961a370f0254f712e3742b8a9" ns2:_="">
    <xsd:import namespace="85c76272-7e4d-4f8f-89d1-3b227e52ef4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c76272-7e4d-4f8f-89d1-3b227e52ef4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5c76272-7e4d-4f8f-89d1-3b227e52ef43">
      <UserInfo>
        <DisplayName>Biswarup Banerjee</DisplayName>
        <AccountId>1119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0BE81C0E-3F75-4FAC-B0E4-683331D5F1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F0916B-F77B-4D44-9DFB-DB21B34C7B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c76272-7e4d-4f8f-89d1-3b227e52ef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97C1C11-26D5-4241-B0C8-2DD98BB01C33}">
  <ds:schemaRefs>
    <ds:schemaRef ds:uri="http://schemas.microsoft.com/office/infopath/2007/PartnerControls"/>
    <ds:schemaRef ds:uri="85c76272-7e4d-4f8f-89d1-3b227e52ef43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  <ds:schemaRef ds:uri="http://purl.org/dc/elements/1.1/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26166</TotalTime>
  <Words>2261</Words>
  <Application>Microsoft Office PowerPoint</Application>
  <PresentationFormat>On-screen Show (16:9)</PresentationFormat>
  <Paragraphs>886</Paragraphs>
  <Slides>39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Arial</vt:lpstr>
      <vt:lpstr>Arial Black</vt:lpstr>
      <vt:lpstr>Calibri</vt:lpstr>
      <vt:lpstr>Calibri Light</vt:lpstr>
      <vt:lpstr>HelveticaNeueLT Std Lt Cn</vt:lpstr>
      <vt:lpstr>Wingdings</vt:lpstr>
      <vt:lpstr>Ipsos PowerPoint Template (2015)</vt:lpstr>
      <vt:lpstr>Title 2</vt:lpstr>
      <vt:lpstr>Diapositive think-cell</vt:lpstr>
      <vt:lpstr>PowerPoint Presentation</vt:lpstr>
      <vt:lpstr>Note to the Reader … </vt:lpstr>
      <vt:lpstr>PowerPoint Presentation</vt:lpstr>
      <vt:lpstr>Radio Today </vt:lpstr>
      <vt:lpstr>PowerPoint Presentation</vt:lpstr>
      <vt:lpstr>PowerPoint Presentation</vt:lpstr>
      <vt:lpstr>Weekly Reach – National &amp; National Sales Houses</vt:lpstr>
      <vt:lpstr>Weekly Reach – National &amp; National Sales Houses</vt:lpstr>
      <vt:lpstr>Weekly Reach – National &amp; National Sales Houses</vt:lpstr>
      <vt:lpstr>PT Market Share National &amp; Sales Houses</vt:lpstr>
      <vt:lpstr>PT Market Share National &amp; Sales Houses</vt:lpstr>
      <vt:lpstr>PT Market Share National &amp; Sales Houses</vt:lpstr>
      <vt:lpstr>PowerPoint Presentation</vt:lpstr>
      <vt:lpstr>Weekly Reach – Dublin &amp; Dublin Sales Houses</vt:lpstr>
      <vt:lpstr>Weekly Reach – Dublin &amp; Dublin Sales Houses</vt:lpstr>
      <vt:lpstr>Weekly Reach – Dublin &amp; Dublin Sales Houses</vt:lpstr>
      <vt:lpstr>PT Market Share Dublin &amp; Sales Houses</vt:lpstr>
      <vt:lpstr>PT Market Share Dublin &amp; Sales Houses</vt:lpstr>
      <vt:lpstr>PT Market Share Dublin &amp; Sales Houses</vt:lpstr>
      <vt:lpstr>PowerPoint Presentation</vt:lpstr>
      <vt:lpstr>Weekly Reach – Cork &amp; Cork Sales Houses</vt:lpstr>
      <vt:lpstr>Weekly Reach – Cork &amp; Cork Sales Houses</vt:lpstr>
      <vt:lpstr>Weekly Reach – Cork &amp; Cork Sales Houses</vt:lpstr>
      <vt:lpstr>PT Market Share Cork &amp; Sales Houses</vt:lpstr>
      <vt:lpstr>PT Market Share Cork &amp; Sales Houses</vt:lpstr>
      <vt:lpstr>PT Market Share Cork &amp; Sales Houses</vt:lpstr>
      <vt:lpstr>PowerPoint Presentation</vt:lpstr>
      <vt:lpstr>Weekly Reach – Regional</vt:lpstr>
      <vt:lpstr>PT Market Share Regional – 2023-4</vt:lpstr>
      <vt:lpstr>PowerPoint Presentation</vt:lpstr>
      <vt:lpstr>Weekly Reach – Local Areas </vt:lpstr>
      <vt:lpstr>PT Share Local Areas - All Adults</vt:lpstr>
      <vt:lpstr>PT Share Local Areas - All Adults</vt:lpstr>
      <vt:lpstr>PT Share Local Areas - shoppers &amp; Children</vt:lpstr>
      <vt:lpstr>PT Share Local Areas - shoppers &amp; Children</vt:lpstr>
      <vt:lpstr>PowerPoint Presentation</vt:lpstr>
      <vt:lpstr>PowerPoint Presentation</vt:lpstr>
      <vt:lpstr>PowerPoint Presentation</vt:lpstr>
      <vt:lpstr>Sales House Composition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JNLR-Sales House Data - 2023-4</dc:title>
  <dc:creator>Karen.Hall@ipsos.com</dc:creator>
  <cp:lastModifiedBy>Karen Hall</cp:lastModifiedBy>
  <cp:revision>1499</cp:revision>
  <cp:lastPrinted>2024-02-06T16:56:20Z</cp:lastPrinted>
  <dcterms:created xsi:type="dcterms:W3CDTF">2016-10-20T11:36:49Z</dcterms:created>
  <dcterms:modified xsi:type="dcterms:W3CDTF">2024-02-07T09:38:56Z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0x0101003B75AD9DC4239A47AB6FDC49FCFB618A</vt:lpwstr>
  </property>
</Properties>
</file>