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50"/>
  </p:notesMasterIdLst>
  <p:handoutMasterIdLst>
    <p:handoutMasterId r:id="rId51"/>
  </p:handoutMasterIdLst>
  <p:sldIdLst>
    <p:sldId id="256" r:id="rId2"/>
    <p:sldId id="261" r:id="rId3"/>
    <p:sldId id="263" r:id="rId4"/>
    <p:sldId id="276" r:id="rId5"/>
    <p:sldId id="311" r:id="rId6"/>
    <p:sldId id="315" r:id="rId7"/>
    <p:sldId id="316" r:id="rId8"/>
    <p:sldId id="317" r:id="rId9"/>
    <p:sldId id="318" r:id="rId10"/>
    <p:sldId id="273" r:id="rId11"/>
    <p:sldId id="274" r:id="rId12"/>
    <p:sldId id="275" r:id="rId13"/>
    <p:sldId id="319" r:id="rId14"/>
    <p:sldId id="285" r:id="rId15"/>
    <p:sldId id="320" r:id="rId16"/>
    <p:sldId id="286" r:id="rId17"/>
    <p:sldId id="277" r:id="rId18"/>
    <p:sldId id="321" r:id="rId19"/>
    <p:sldId id="322" r:id="rId20"/>
    <p:sldId id="323" r:id="rId21"/>
    <p:sldId id="324" r:id="rId22"/>
    <p:sldId id="325" r:id="rId23"/>
    <p:sldId id="326" r:id="rId24"/>
    <p:sldId id="327" r:id="rId25"/>
    <p:sldId id="298" r:id="rId26"/>
    <p:sldId id="279" r:id="rId27"/>
    <p:sldId id="289" r:id="rId28"/>
    <p:sldId id="287" r:id="rId29"/>
    <p:sldId id="288" r:id="rId30"/>
    <p:sldId id="291" r:id="rId31"/>
    <p:sldId id="295" r:id="rId32"/>
    <p:sldId id="292" r:id="rId33"/>
    <p:sldId id="299" r:id="rId34"/>
    <p:sldId id="294" r:id="rId35"/>
    <p:sldId id="307" r:id="rId36"/>
    <p:sldId id="278" r:id="rId37"/>
    <p:sldId id="297" r:id="rId38"/>
    <p:sldId id="296" r:id="rId39"/>
    <p:sldId id="304" r:id="rId40"/>
    <p:sldId id="290" r:id="rId41"/>
    <p:sldId id="302" r:id="rId42"/>
    <p:sldId id="300" r:id="rId43"/>
    <p:sldId id="329" r:id="rId44"/>
    <p:sldId id="328" r:id="rId45"/>
    <p:sldId id="309" r:id="rId46"/>
    <p:sldId id="312" r:id="rId47"/>
    <p:sldId id="313" r:id="rId48"/>
    <p:sldId id="314" r:id="rId49"/>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F17"/>
    <a:srgbClr val="EEBD30"/>
    <a:srgbClr val="CD0920"/>
    <a:srgbClr val="C0DB37"/>
    <a:srgbClr val="83A2CA"/>
    <a:srgbClr val="0402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79429" autoAdjust="0"/>
  </p:normalViewPr>
  <p:slideViewPr>
    <p:cSldViewPr snapToGrid="0" snapToObjects="1">
      <p:cViewPr varScale="1">
        <p:scale>
          <a:sx n="92" d="100"/>
          <a:sy n="92" d="100"/>
        </p:scale>
        <p:origin x="210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099"/>
    </p:cViewPr>
  </p:sorterViewPr>
  <p:notesViewPr>
    <p:cSldViewPr snapToGrid="0" snapToObjects="1">
      <p:cViewPr varScale="1">
        <p:scale>
          <a:sx n="65" d="100"/>
          <a:sy n="65" d="100"/>
        </p:scale>
        <p:origin x="3048"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98102" y="0"/>
            <a:ext cx="2982119" cy="466434"/>
          </a:xfrm>
          <a:prstGeom prst="rect">
            <a:avLst/>
          </a:prstGeom>
        </p:spPr>
        <p:txBody>
          <a:bodyPr vert="horz" lIns="93177" tIns="46589" rIns="93177" bIns="46589" rtlCol="0"/>
          <a:lstStyle>
            <a:lvl1pPr algn="r">
              <a:defRPr sz="1200"/>
            </a:lvl1pPr>
          </a:lstStyle>
          <a:p>
            <a:fld id="{C6CB9A70-07B5-491A-87D1-4659EFE78D53}" type="datetimeFigureOut">
              <a:rPr lang="en-US" smtClean="0"/>
              <a:t>3/24/2016</a:t>
            </a:fld>
            <a:endParaRPr lang="en-US"/>
          </a:p>
        </p:txBody>
      </p:sp>
      <p:sp>
        <p:nvSpPr>
          <p:cNvPr id="4" name="Footer Placeholder 3"/>
          <p:cNvSpPr>
            <a:spLocks noGrp="1"/>
          </p:cNvSpPr>
          <p:nvPr>
            <p:ph type="ftr" sz="quarter" idx="2"/>
          </p:nvPr>
        </p:nvSpPr>
        <p:spPr>
          <a:xfrm>
            <a:off x="0" y="8829968"/>
            <a:ext cx="2982119"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98102" y="8829968"/>
            <a:ext cx="2982119" cy="466433"/>
          </a:xfrm>
          <a:prstGeom prst="rect">
            <a:avLst/>
          </a:prstGeom>
        </p:spPr>
        <p:txBody>
          <a:bodyPr vert="horz" lIns="93177" tIns="46589" rIns="93177" bIns="46589" rtlCol="0" anchor="b"/>
          <a:lstStyle>
            <a:lvl1pPr algn="r">
              <a:defRPr sz="1200"/>
            </a:lvl1pPr>
          </a:lstStyle>
          <a:p>
            <a:fld id="{3C18CB1B-C317-46E0-B187-66A7A96C9E17}" type="slidenum">
              <a:rPr lang="en-US" smtClean="0"/>
              <a:t>‹#›</a:t>
            </a:fld>
            <a:endParaRPr lang="en-US"/>
          </a:p>
        </p:txBody>
      </p:sp>
    </p:spTree>
    <p:extLst>
      <p:ext uri="{BB962C8B-B14F-4D97-AF65-F5344CB8AC3E}">
        <p14:creationId xmlns:p14="http://schemas.microsoft.com/office/powerpoint/2010/main" val="9404736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875DE250-5CA6-4D5B-A003-28D63F44089C}" type="datetimeFigureOut">
              <a:rPr lang="en-US" smtClean="0"/>
              <a:t>3/24/2016</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62E366C7-1CE9-4F42-AE88-C4781F677C91}" type="slidenum">
              <a:rPr lang="en-US" smtClean="0"/>
              <a:t>‹#›</a:t>
            </a:fld>
            <a:endParaRPr lang="en-US"/>
          </a:p>
        </p:txBody>
      </p:sp>
    </p:spTree>
    <p:extLst>
      <p:ext uri="{BB962C8B-B14F-4D97-AF65-F5344CB8AC3E}">
        <p14:creationId xmlns:p14="http://schemas.microsoft.com/office/powerpoint/2010/main" val="912193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resource guide available</a:t>
            </a: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1</a:t>
            </a:fld>
            <a:endParaRPr lang="en-US"/>
          </a:p>
        </p:txBody>
      </p:sp>
    </p:spTree>
    <p:extLst>
      <p:ext uri="{BB962C8B-B14F-4D97-AF65-F5344CB8AC3E}">
        <p14:creationId xmlns:p14="http://schemas.microsoft.com/office/powerpoint/2010/main" val="3483345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Introducing</a:t>
            </a:r>
            <a:r>
              <a:rPr lang="en-US" baseline="0" dirty="0" smtClean="0"/>
              <a:t> </a:t>
            </a:r>
            <a:r>
              <a:rPr lang="en-US" altLang="en-US" dirty="0" smtClean="0">
                <a:solidFill>
                  <a:srgbClr val="C00000"/>
                </a:solidFill>
                <a:latin typeface="Arial" panose="020B0604020202020204" pitchFamily="34" charset="0"/>
              </a:rPr>
              <a:t>Local Professional Development Committees - </a:t>
            </a:r>
            <a:r>
              <a:rPr lang="en-US" altLang="en-US" sz="2800" dirty="0" smtClean="0">
                <a:solidFill>
                  <a:srgbClr val="000000"/>
                </a:solidFill>
                <a:latin typeface="Arial" panose="020B0604020202020204" pitchFamily="34" charset="0"/>
              </a:rPr>
              <a:t>In 1996, the Ohio General Assembly authorized the establishment of Local Professional Development Committees (LPDC) by September 1998 to review coursework &amp; other professional development activities for educator license renewal(ORC 3319.22)</a:t>
            </a:r>
          </a:p>
          <a:p>
            <a:endParaRPr lang="en-US" dirty="0" smtClean="0"/>
          </a:p>
          <a:p>
            <a:r>
              <a:rPr lang="en-US" dirty="0" smtClean="0"/>
              <a:t>Throughout this presentation, </a:t>
            </a:r>
            <a:r>
              <a:rPr lang="en-US" altLang="en-US" dirty="0" smtClean="0">
                <a:solidFill>
                  <a:srgbClr val="C00000"/>
                </a:solidFill>
                <a:latin typeface="Arial" panose="020B0604020202020204" pitchFamily="34" charset="0"/>
              </a:rPr>
              <a:t>Local Professional Development Committees</a:t>
            </a:r>
            <a:r>
              <a:rPr lang="en-US" altLang="en-US" baseline="0" dirty="0" smtClean="0">
                <a:solidFill>
                  <a:srgbClr val="C00000"/>
                </a:solidFill>
                <a:latin typeface="Arial" panose="020B0604020202020204" pitchFamily="34" charset="0"/>
              </a:rPr>
              <a:t> will be abbreviated as “LPDC.”   </a:t>
            </a:r>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a:t>
            </a:fld>
            <a:endParaRPr lang="en-US"/>
          </a:p>
        </p:txBody>
      </p:sp>
    </p:spTree>
    <p:extLst>
      <p:ext uri="{BB962C8B-B14F-4D97-AF65-F5344CB8AC3E}">
        <p14:creationId xmlns:p14="http://schemas.microsoft.com/office/powerpoint/2010/main" val="408811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a:t>
            </a:fld>
            <a:endParaRPr lang="en-US"/>
          </a:p>
        </p:txBody>
      </p:sp>
    </p:spTree>
    <p:extLst>
      <p:ext uri="{BB962C8B-B14F-4D97-AF65-F5344CB8AC3E}">
        <p14:creationId xmlns:p14="http://schemas.microsoft.com/office/powerpoint/2010/main" val="1351342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LPDC Regional Support Team</a:t>
            </a:r>
          </a:p>
          <a:p>
            <a:endParaRPr lang="en-US" dirty="0" smtClean="0"/>
          </a:p>
          <a:p>
            <a:pPr marL="0" indent="-115887">
              <a:lnSpc>
                <a:spcPct val="95000"/>
              </a:lnSpc>
              <a:spcBef>
                <a:spcPct val="0"/>
              </a:spcBef>
              <a:buClr>
                <a:srgbClr val="000000"/>
              </a:buClr>
              <a:buNone/>
            </a:pPr>
            <a:r>
              <a:rPr lang="en-US" altLang="en-US" dirty="0" smtClean="0">
                <a:solidFill>
                  <a:srgbClr val="000000"/>
                </a:solidFill>
                <a:latin typeface="Arial" panose="020B0604020202020204" pitchFamily="34" charset="0"/>
              </a:rPr>
              <a:t>Organized in 2006</a:t>
            </a:r>
          </a:p>
          <a:p>
            <a:pPr marL="0" indent="-115887">
              <a:lnSpc>
                <a:spcPct val="95000"/>
              </a:lnSpc>
              <a:spcBef>
                <a:spcPct val="0"/>
              </a:spcBef>
              <a:buClr>
                <a:srgbClr val="000000"/>
              </a:buClr>
              <a:buNone/>
            </a:pPr>
            <a:endParaRPr lang="en-US" altLang="en-US"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dirty="0" smtClean="0">
                <a:solidFill>
                  <a:srgbClr val="000000"/>
                </a:solidFill>
                <a:latin typeface="Arial" panose="020B0604020202020204" pitchFamily="34" charset="0"/>
              </a:rPr>
              <a:t>Statewide group of experienced, committed LPDC members designated to regions</a:t>
            </a:r>
          </a:p>
          <a:p>
            <a:pPr marL="228600" lvl="1" indent="0">
              <a:lnSpc>
                <a:spcPct val="95000"/>
              </a:lnSpc>
              <a:spcBef>
                <a:spcPct val="0"/>
              </a:spcBef>
              <a:buClr>
                <a:srgbClr val="000000"/>
              </a:buClr>
              <a:buNone/>
            </a:pPr>
            <a:endParaRPr lang="en-US" altLang="en-US"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b="1" dirty="0" smtClean="0">
                <a:solidFill>
                  <a:srgbClr val="000000"/>
                </a:solidFill>
                <a:latin typeface="Arial" panose="020B0604020202020204" pitchFamily="34" charset="0"/>
              </a:rPr>
              <a:t>Goal: </a:t>
            </a:r>
            <a:r>
              <a:rPr lang="en-US" altLang="en-US" dirty="0" smtClean="0">
                <a:solidFill>
                  <a:srgbClr val="000000"/>
                </a:solidFill>
                <a:latin typeface="Arial" panose="020B0604020202020204" pitchFamily="34" charset="0"/>
              </a:rPr>
              <a:t>Provide technical assistance, training, resources and communication to LPDCs at a regional level </a:t>
            </a:r>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4</a:t>
            </a:fld>
            <a:endParaRPr lang="en-US"/>
          </a:p>
        </p:txBody>
      </p:sp>
    </p:spTree>
    <p:extLst>
      <p:ext uri="{BB962C8B-B14F-4D97-AF65-F5344CB8AC3E}">
        <p14:creationId xmlns:p14="http://schemas.microsoft.com/office/powerpoint/2010/main" val="2679809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5</a:t>
            </a:fld>
            <a:endParaRPr lang="en-US"/>
          </a:p>
        </p:txBody>
      </p:sp>
    </p:spTree>
    <p:extLst>
      <p:ext uri="{BB962C8B-B14F-4D97-AF65-F5344CB8AC3E}">
        <p14:creationId xmlns:p14="http://schemas.microsoft.com/office/powerpoint/2010/main" val="531273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6</a:t>
            </a:fld>
            <a:endParaRPr lang="en-US"/>
          </a:p>
        </p:txBody>
      </p:sp>
    </p:spTree>
    <p:extLst>
      <p:ext uri="{BB962C8B-B14F-4D97-AF65-F5344CB8AC3E}">
        <p14:creationId xmlns:p14="http://schemas.microsoft.com/office/powerpoint/2010/main" val="2154611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7</a:t>
            </a:fld>
            <a:endParaRPr lang="en-US"/>
          </a:p>
        </p:txBody>
      </p:sp>
    </p:spTree>
    <p:extLst>
      <p:ext uri="{BB962C8B-B14F-4D97-AF65-F5344CB8AC3E}">
        <p14:creationId xmlns:p14="http://schemas.microsoft.com/office/powerpoint/2010/main" val="2009590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8</a:t>
            </a:fld>
            <a:endParaRPr lang="en-US"/>
          </a:p>
        </p:txBody>
      </p:sp>
    </p:spTree>
    <p:extLst>
      <p:ext uri="{BB962C8B-B14F-4D97-AF65-F5344CB8AC3E}">
        <p14:creationId xmlns:p14="http://schemas.microsoft.com/office/powerpoint/2010/main" val="3983437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9</a:t>
            </a:fld>
            <a:endParaRPr lang="en-US"/>
          </a:p>
        </p:txBody>
      </p:sp>
    </p:spTree>
    <p:extLst>
      <p:ext uri="{BB962C8B-B14F-4D97-AF65-F5344CB8AC3E}">
        <p14:creationId xmlns:p14="http://schemas.microsoft.com/office/powerpoint/2010/main" val="655632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10</a:t>
            </a:fld>
            <a:endParaRPr lang="en-US"/>
          </a:p>
        </p:txBody>
      </p:sp>
    </p:spTree>
    <p:extLst>
      <p:ext uri="{BB962C8B-B14F-4D97-AF65-F5344CB8AC3E}">
        <p14:creationId xmlns:p14="http://schemas.microsoft.com/office/powerpoint/2010/main" val="2864822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11</a:t>
            </a:fld>
            <a:endParaRPr lang="en-US"/>
          </a:p>
        </p:txBody>
      </p:sp>
    </p:spTree>
    <p:extLst>
      <p:ext uri="{BB962C8B-B14F-4D97-AF65-F5344CB8AC3E}">
        <p14:creationId xmlns:p14="http://schemas.microsoft.com/office/powerpoint/2010/main" val="1457187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12</a:t>
            </a:fld>
            <a:endParaRPr lang="en-US"/>
          </a:p>
        </p:txBody>
      </p:sp>
    </p:spTree>
    <p:extLst>
      <p:ext uri="{BB962C8B-B14F-4D97-AF65-F5344CB8AC3E}">
        <p14:creationId xmlns:p14="http://schemas.microsoft.com/office/powerpoint/2010/main" val="4097448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Licensure Renewal Requirements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14</a:t>
            </a:fld>
            <a:endParaRPr lang="en-US"/>
          </a:p>
        </p:txBody>
      </p:sp>
    </p:spTree>
    <p:extLst>
      <p:ext uri="{BB962C8B-B14F-4D97-AF65-F5344CB8AC3E}">
        <p14:creationId xmlns:p14="http://schemas.microsoft.com/office/powerpoint/2010/main" val="676860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Licensure Renewal Requirements</a:t>
            </a:r>
          </a:p>
          <a:p>
            <a:endParaRPr lang="en-US" smtClean="0"/>
          </a:p>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15</a:t>
            </a:fld>
            <a:endParaRPr lang="en-US"/>
          </a:p>
        </p:txBody>
      </p:sp>
    </p:spTree>
    <p:extLst>
      <p:ext uri="{BB962C8B-B14F-4D97-AF65-F5344CB8AC3E}">
        <p14:creationId xmlns:p14="http://schemas.microsoft.com/office/powerpoint/2010/main" val="3113087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16</a:t>
            </a:fld>
            <a:endParaRPr lang="en-US"/>
          </a:p>
        </p:txBody>
      </p:sp>
    </p:spTree>
    <p:extLst>
      <p:ext uri="{BB962C8B-B14F-4D97-AF65-F5344CB8AC3E}">
        <p14:creationId xmlns:p14="http://schemas.microsoft.com/office/powerpoint/2010/main" val="157401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17</a:t>
            </a:fld>
            <a:endParaRPr lang="en-US"/>
          </a:p>
        </p:txBody>
      </p:sp>
    </p:spTree>
    <p:extLst>
      <p:ext uri="{BB962C8B-B14F-4D97-AF65-F5344CB8AC3E}">
        <p14:creationId xmlns:p14="http://schemas.microsoft.com/office/powerpoint/2010/main" val="106484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20</a:t>
            </a:fld>
            <a:endParaRPr lang="en-US"/>
          </a:p>
        </p:txBody>
      </p:sp>
    </p:spTree>
    <p:extLst>
      <p:ext uri="{BB962C8B-B14F-4D97-AF65-F5344CB8AC3E}">
        <p14:creationId xmlns:p14="http://schemas.microsoft.com/office/powerpoint/2010/main" val="1367962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21</a:t>
            </a:fld>
            <a:endParaRPr lang="en-US"/>
          </a:p>
        </p:txBody>
      </p:sp>
    </p:spTree>
    <p:extLst>
      <p:ext uri="{BB962C8B-B14F-4D97-AF65-F5344CB8AC3E}">
        <p14:creationId xmlns:p14="http://schemas.microsoft.com/office/powerpoint/2010/main" val="3245767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22</a:t>
            </a:fld>
            <a:endParaRPr lang="en-US"/>
          </a:p>
        </p:txBody>
      </p:sp>
    </p:spTree>
    <p:extLst>
      <p:ext uri="{BB962C8B-B14F-4D97-AF65-F5344CB8AC3E}">
        <p14:creationId xmlns:p14="http://schemas.microsoft.com/office/powerpoint/2010/main" val="2720354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23</a:t>
            </a:fld>
            <a:endParaRPr lang="en-US"/>
          </a:p>
        </p:txBody>
      </p:sp>
    </p:spTree>
    <p:extLst>
      <p:ext uri="{BB962C8B-B14F-4D97-AF65-F5344CB8AC3E}">
        <p14:creationId xmlns:p14="http://schemas.microsoft.com/office/powerpoint/2010/main" val="3605571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25</a:t>
            </a:fld>
            <a:endParaRPr lang="en-US"/>
          </a:p>
        </p:txBody>
      </p:sp>
    </p:spTree>
    <p:extLst>
      <p:ext uri="{BB962C8B-B14F-4D97-AF65-F5344CB8AC3E}">
        <p14:creationId xmlns:p14="http://schemas.microsoft.com/office/powerpoint/2010/main" val="1170398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26</a:t>
            </a:fld>
            <a:endParaRPr lang="en-US"/>
          </a:p>
        </p:txBody>
      </p:sp>
    </p:spTree>
    <p:extLst>
      <p:ext uri="{BB962C8B-B14F-4D97-AF65-F5344CB8AC3E}">
        <p14:creationId xmlns:p14="http://schemas.microsoft.com/office/powerpoint/2010/main" val="2738031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27</a:t>
            </a:fld>
            <a:endParaRPr lang="en-US"/>
          </a:p>
        </p:txBody>
      </p:sp>
    </p:spTree>
    <p:extLst>
      <p:ext uri="{BB962C8B-B14F-4D97-AF65-F5344CB8AC3E}">
        <p14:creationId xmlns:p14="http://schemas.microsoft.com/office/powerpoint/2010/main" val="1472760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28</a:t>
            </a:fld>
            <a:endParaRPr lang="en-US"/>
          </a:p>
        </p:txBody>
      </p:sp>
    </p:spTree>
    <p:extLst>
      <p:ext uri="{BB962C8B-B14F-4D97-AF65-F5344CB8AC3E}">
        <p14:creationId xmlns:p14="http://schemas.microsoft.com/office/powerpoint/2010/main" val="2282980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29</a:t>
            </a:fld>
            <a:endParaRPr lang="en-US"/>
          </a:p>
        </p:txBody>
      </p:sp>
    </p:spTree>
    <p:extLst>
      <p:ext uri="{BB962C8B-B14F-4D97-AF65-F5344CB8AC3E}">
        <p14:creationId xmlns:p14="http://schemas.microsoft.com/office/powerpoint/2010/main" val="2917279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30</a:t>
            </a:fld>
            <a:endParaRPr lang="en-US"/>
          </a:p>
        </p:txBody>
      </p:sp>
    </p:spTree>
    <p:extLst>
      <p:ext uri="{BB962C8B-B14F-4D97-AF65-F5344CB8AC3E}">
        <p14:creationId xmlns:p14="http://schemas.microsoft.com/office/powerpoint/2010/main" val="1054246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31</a:t>
            </a:fld>
            <a:endParaRPr lang="en-US"/>
          </a:p>
        </p:txBody>
      </p:sp>
    </p:spTree>
    <p:extLst>
      <p:ext uri="{BB962C8B-B14F-4D97-AF65-F5344CB8AC3E}">
        <p14:creationId xmlns:p14="http://schemas.microsoft.com/office/powerpoint/2010/main" val="3821595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32</a:t>
            </a:fld>
            <a:endParaRPr lang="en-US"/>
          </a:p>
        </p:txBody>
      </p:sp>
    </p:spTree>
    <p:extLst>
      <p:ext uri="{BB962C8B-B14F-4D97-AF65-F5344CB8AC3E}">
        <p14:creationId xmlns:p14="http://schemas.microsoft.com/office/powerpoint/2010/main" val="2830209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33</a:t>
            </a:fld>
            <a:endParaRPr lang="en-US"/>
          </a:p>
        </p:txBody>
      </p:sp>
    </p:spTree>
    <p:extLst>
      <p:ext uri="{BB962C8B-B14F-4D97-AF65-F5344CB8AC3E}">
        <p14:creationId xmlns:p14="http://schemas.microsoft.com/office/powerpoint/2010/main" val="42156281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34</a:t>
            </a:fld>
            <a:endParaRPr lang="en-US"/>
          </a:p>
        </p:txBody>
      </p:sp>
    </p:spTree>
    <p:extLst>
      <p:ext uri="{BB962C8B-B14F-4D97-AF65-F5344CB8AC3E}">
        <p14:creationId xmlns:p14="http://schemas.microsoft.com/office/powerpoint/2010/main" val="1646063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35</a:t>
            </a:fld>
            <a:endParaRPr lang="en-US"/>
          </a:p>
        </p:txBody>
      </p:sp>
    </p:spTree>
    <p:extLst>
      <p:ext uri="{BB962C8B-B14F-4D97-AF65-F5344CB8AC3E}">
        <p14:creationId xmlns:p14="http://schemas.microsoft.com/office/powerpoint/2010/main" val="29756874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36</a:t>
            </a:fld>
            <a:endParaRPr lang="en-US"/>
          </a:p>
        </p:txBody>
      </p:sp>
    </p:spTree>
    <p:extLst>
      <p:ext uri="{BB962C8B-B14F-4D97-AF65-F5344CB8AC3E}">
        <p14:creationId xmlns:p14="http://schemas.microsoft.com/office/powerpoint/2010/main" val="31662566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37</a:t>
            </a:fld>
            <a:endParaRPr lang="en-US"/>
          </a:p>
        </p:txBody>
      </p:sp>
    </p:spTree>
    <p:extLst>
      <p:ext uri="{BB962C8B-B14F-4D97-AF65-F5344CB8AC3E}">
        <p14:creationId xmlns:p14="http://schemas.microsoft.com/office/powerpoint/2010/main" val="94235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38</a:t>
            </a:fld>
            <a:endParaRPr lang="en-US"/>
          </a:p>
        </p:txBody>
      </p:sp>
    </p:spTree>
    <p:extLst>
      <p:ext uri="{BB962C8B-B14F-4D97-AF65-F5344CB8AC3E}">
        <p14:creationId xmlns:p14="http://schemas.microsoft.com/office/powerpoint/2010/main" val="40949484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39</a:t>
            </a:fld>
            <a:endParaRPr lang="en-US"/>
          </a:p>
        </p:txBody>
      </p:sp>
    </p:spTree>
    <p:extLst>
      <p:ext uri="{BB962C8B-B14F-4D97-AF65-F5344CB8AC3E}">
        <p14:creationId xmlns:p14="http://schemas.microsoft.com/office/powerpoint/2010/main" val="30030033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40</a:t>
            </a:fld>
            <a:endParaRPr lang="en-US"/>
          </a:p>
        </p:txBody>
      </p:sp>
    </p:spTree>
    <p:extLst>
      <p:ext uri="{BB962C8B-B14F-4D97-AF65-F5344CB8AC3E}">
        <p14:creationId xmlns:p14="http://schemas.microsoft.com/office/powerpoint/2010/main" val="9423179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41</a:t>
            </a:fld>
            <a:endParaRPr lang="en-US"/>
          </a:p>
        </p:txBody>
      </p:sp>
    </p:spTree>
    <p:extLst>
      <p:ext uri="{BB962C8B-B14F-4D97-AF65-F5344CB8AC3E}">
        <p14:creationId xmlns:p14="http://schemas.microsoft.com/office/powerpoint/2010/main" val="20898776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E366C7-1CE9-4F42-AE88-C4781F677C91}" type="slidenum">
              <a:rPr lang="en-US" smtClean="0"/>
              <a:t>42</a:t>
            </a:fld>
            <a:endParaRPr lang="en-US"/>
          </a:p>
        </p:txBody>
      </p:sp>
    </p:spTree>
    <p:extLst>
      <p:ext uri="{BB962C8B-B14F-4D97-AF65-F5344CB8AC3E}">
        <p14:creationId xmlns:p14="http://schemas.microsoft.com/office/powerpoint/2010/main" val="114320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8EB8E9-7E05-4C60-A58D-798732DD5BFE}" type="slidenum">
              <a:rPr lang="en-US" smtClean="0"/>
              <a:t>43</a:t>
            </a:fld>
            <a:endParaRPr lang="en-US"/>
          </a:p>
        </p:txBody>
      </p:sp>
    </p:spTree>
    <p:extLst>
      <p:ext uri="{BB962C8B-B14F-4D97-AF65-F5344CB8AC3E}">
        <p14:creationId xmlns:p14="http://schemas.microsoft.com/office/powerpoint/2010/main" val="3456436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Third Party Review</a:t>
            </a:r>
          </a:p>
          <a:p>
            <a:endParaRPr lang="en-US" dirty="0" smtClean="0"/>
          </a:p>
          <a:p>
            <a:pPr marL="228600" lvl="1" indent="0">
              <a:lnSpc>
                <a:spcPct val="95000"/>
              </a:lnSpc>
              <a:spcBef>
                <a:spcPct val="0"/>
              </a:spcBef>
              <a:buClr>
                <a:srgbClr val="000000"/>
              </a:buClr>
              <a:buNone/>
            </a:pPr>
            <a:r>
              <a:rPr lang="en-US" altLang="en-US" sz="2400" dirty="0" smtClean="0">
                <a:solidFill>
                  <a:srgbClr val="000000"/>
                </a:solidFill>
                <a:latin typeface="Arial" panose="020B0604020202020204" pitchFamily="34" charset="0"/>
                <a:cs typeface="Arial" panose="020B0604020202020204" pitchFamily="34" charset="0"/>
              </a:rPr>
              <a:t>One method for third-party review is for the LPDC to convene a panel of three licensed educators:</a:t>
            </a:r>
          </a:p>
          <a:p>
            <a:pPr marL="228600" lvl="1" indent="0">
              <a:lnSpc>
                <a:spcPct val="95000"/>
              </a:lnSpc>
              <a:spcBef>
                <a:spcPct val="0"/>
              </a:spcBef>
              <a:buClr>
                <a:srgbClr val="000000"/>
              </a:buClr>
              <a:buNone/>
            </a:pPr>
            <a:endParaRPr lang="en-US" altLang="en-US" sz="2400" dirty="0" smtClean="0">
              <a:solidFill>
                <a:srgbClr val="000000"/>
              </a:solidFill>
              <a:latin typeface="Arial" panose="020B0604020202020204" pitchFamily="34" charset="0"/>
              <a:cs typeface="Arial" panose="020B0604020202020204" pitchFamily="34" charset="0"/>
            </a:endParaRPr>
          </a:p>
          <a:p>
            <a:pPr marL="228600" lvl="1" indent="0">
              <a:lnSpc>
                <a:spcPct val="95000"/>
              </a:lnSpc>
              <a:spcBef>
                <a:spcPct val="0"/>
              </a:spcBef>
              <a:buClr>
                <a:srgbClr val="000000"/>
              </a:buClr>
              <a:buNone/>
            </a:pPr>
            <a:r>
              <a:rPr lang="en-US" altLang="en-US" sz="2400" dirty="0" smtClean="0">
                <a:solidFill>
                  <a:srgbClr val="000000"/>
                </a:solidFill>
                <a:latin typeface="Arial" panose="020B0604020202020204" pitchFamily="34" charset="0"/>
                <a:cs typeface="Arial" panose="020B0604020202020204" pitchFamily="34" charset="0"/>
              </a:rPr>
              <a:t>1. One educator selected by the LPDC;</a:t>
            </a:r>
          </a:p>
          <a:p>
            <a:pPr marL="228600" lvl="1" indent="0">
              <a:lnSpc>
                <a:spcPct val="95000"/>
              </a:lnSpc>
              <a:spcBef>
                <a:spcPct val="0"/>
              </a:spcBef>
              <a:buClr>
                <a:srgbClr val="000000"/>
              </a:buClr>
              <a:buNone/>
            </a:pPr>
            <a:r>
              <a:rPr lang="en-US" altLang="en-US" sz="2400" dirty="0" smtClean="0">
                <a:solidFill>
                  <a:srgbClr val="000000"/>
                </a:solidFill>
                <a:latin typeface="Arial" panose="020B0604020202020204" pitchFamily="34" charset="0"/>
                <a:cs typeface="Arial" panose="020B0604020202020204" pitchFamily="34" charset="0"/>
              </a:rPr>
              <a:t>2. One educator selected by the educator making the appeal; and</a:t>
            </a:r>
          </a:p>
          <a:p>
            <a:pPr marL="228600" lvl="1" indent="0">
              <a:lnSpc>
                <a:spcPct val="95000"/>
              </a:lnSpc>
              <a:spcBef>
                <a:spcPct val="0"/>
              </a:spcBef>
              <a:buClr>
                <a:srgbClr val="000000"/>
              </a:buClr>
              <a:buNone/>
            </a:pPr>
            <a:r>
              <a:rPr lang="en-US" altLang="en-US" sz="2400" dirty="0" smtClean="0">
                <a:solidFill>
                  <a:srgbClr val="000000"/>
                </a:solidFill>
                <a:latin typeface="Arial" panose="020B0604020202020204" pitchFamily="34" charset="0"/>
                <a:cs typeface="Arial" panose="020B0604020202020204" pitchFamily="34" charset="0"/>
              </a:rPr>
              <a:t>3. One educator approved by both the LPDC and the educator.</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2E366C7-1CE9-4F42-AE88-C4781F677C91}" type="slidenum">
              <a:rPr lang="en-US" smtClean="0"/>
              <a:t>44</a:t>
            </a:fld>
            <a:endParaRPr lang="en-US"/>
          </a:p>
        </p:txBody>
      </p:sp>
    </p:spTree>
    <p:extLst>
      <p:ext uri="{BB962C8B-B14F-4D97-AF65-F5344CB8AC3E}">
        <p14:creationId xmlns:p14="http://schemas.microsoft.com/office/powerpoint/2010/main" val="37096925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Ohio Administrative Code 3301-24-06 Professional development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indent="0" algn="l">
              <a:buNone/>
            </a:pPr>
            <a:r>
              <a:rPr lang="en-US" sz="1200" dirty="0" smtClean="0"/>
              <a:t>“Professional development shall be required for continued licensure for all educators. It shall be guided by the learning needs of all students and the axiom that all students can learn. It shall include current theory on the learning needs of educators and shall incorporate a planned progression for improvement on a continuing basis.”</a:t>
            </a:r>
          </a:p>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45</a:t>
            </a:fld>
            <a:endParaRPr lang="en-US"/>
          </a:p>
        </p:txBody>
      </p:sp>
    </p:spTree>
    <p:extLst>
      <p:ext uri="{BB962C8B-B14F-4D97-AF65-F5344CB8AC3E}">
        <p14:creationId xmlns:p14="http://schemas.microsoft.com/office/powerpoint/2010/main" val="19238477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E0CA37-B3D3-4D0D-8A2B-1C633EDD525F}" type="slidenum">
              <a:rPr lang="en-US" smtClean="0"/>
              <a:t>46</a:t>
            </a:fld>
            <a:endParaRPr lang="en-US"/>
          </a:p>
        </p:txBody>
      </p:sp>
    </p:spTree>
    <p:extLst>
      <p:ext uri="{BB962C8B-B14F-4D97-AF65-F5344CB8AC3E}">
        <p14:creationId xmlns:p14="http://schemas.microsoft.com/office/powerpoint/2010/main" val="29510726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8EB8E9-7E05-4C60-A58D-798732DD5BFE}" type="slidenum">
              <a:rPr lang="en-US" smtClean="0"/>
              <a:t>48</a:t>
            </a:fld>
            <a:endParaRPr lang="en-US"/>
          </a:p>
        </p:txBody>
      </p:sp>
    </p:spTree>
    <p:extLst>
      <p:ext uri="{BB962C8B-B14F-4D97-AF65-F5344CB8AC3E}">
        <p14:creationId xmlns:p14="http://schemas.microsoft.com/office/powerpoint/2010/main" val="25946132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467" y="5514102"/>
            <a:ext cx="7772400" cy="646331"/>
          </a:xfrm>
        </p:spPr>
        <p:txBody>
          <a:bodyPr lIns="0" tIns="0" rIns="0" bIns="0" anchor="b" anchorCtr="0">
            <a:spAutoFit/>
          </a:bodyPr>
          <a:lstStyle>
            <a:lvl1pPr algn="l">
              <a:defRPr sz="4200" b="1">
                <a:solidFill>
                  <a:srgbClr val="C0000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06467" y="6279478"/>
            <a:ext cx="6400800" cy="430887"/>
          </a:xfrm>
        </p:spPr>
        <p:txBody>
          <a:bodyPr lIns="0" tIns="0" rIns="0" bIns="0" anchor="t" anchorCtr="0">
            <a:spAutoFit/>
          </a:bodyPr>
          <a:lstStyle>
            <a:lvl1pPr marL="0" indent="0" algn="l">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descr="ODE_LOGO.jpg"/>
          <p:cNvPicPr>
            <a:picLocks noChangeAspect="1"/>
          </p:cNvPicPr>
          <p:nvPr userDrawn="1"/>
        </p:nvPicPr>
        <p:blipFill>
          <a:blip r:embed="rId2"/>
          <a:stretch>
            <a:fillRect/>
          </a:stretch>
        </p:blipFill>
        <p:spPr>
          <a:xfrm>
            <a:off x="6807267" y="6186917"/>
            <a:ext cx="2012050" cy="369560"/>
          </a:xfrm>
          <a:prstGeom prst="rect">
            <a:avLst/>
          </a:prstGeom>
        </p:spPr>
      </p:pic>
      <p:pic>
        <p:nvPicPr>
          <p:cNvPr id="8" name="Picture 7" descr="PhotoOption3.jpg"/>
          <p:cNvPicPr>
            <a:picLocks noChangeAspect="1"/>
          </p:cNvPicPr>
          <p:nvPr userDrawn="1"/>
        </p:nvPicPr>
        <p:blipFill>
          <a:blip r:embed="rId3"/>
          <a:stretch>
            <a:fillRect/>
          </a:stretch>
        </p:blipFill>
        <p:spPr>
          <a:xfrm>
            <a:off x="0" y="0"/>
            <a:ext cx="9144000" cy="516940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spAutoFit/>
          </a:bodyPr>
          <a:lstStyle>
            <a:lvl1pPr>
              <a:defRPr sz="4200" b="1">
                <a:solidFill>
                  <a:srgbClr val="CD0920"/>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57644"/>
            <a:ext cx="8229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descr="FOOTER-1.jpg"/>
          <p:cNvPicPr>
            <a:picLocks noChangeAspect="1"/>
          </p:cNvPicPr>
          <p:nvPr userDrawn="1"/>
        </p:nvPicPr>
        <p:blipFill>
          <a:blip r:embed="rId2"/>
          <a:stretch>
            <a:fillRect/>
          </a:stretch>
        </p:blipFill>
        <p:spPr>
          <a:xfrm>
            <a:off x="0" y="6378160"/>
            <a:ext cx="9144000" cy="4876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681836"/>
          </a:xfrm>
          <a:prstGeom prst="rect">
            <a:avLst/>
          </a:prstGeom>
        </p:spPr>
        <p:txBody>
          <a:bodyPr vert="horz" lIns="0" tIns="0" rIns="0" bIns="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139036"/>
            <a:ext cx="8229600" cy="4525963"/>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200" b="1" kern="1200">
          <a:solidFill>
            <a:srgbClr val="C00000"/>
          </a:solidFill>
          <a:latin typeface="Arial"/>
          <a:ea typeface="+mj-ea"/>
          <a:cs typeface="Arial"/>
        </a:defRPr>
      </a:lvl1pPr>
    </p:titleStyle>
    <p:body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6466" y="5308882"/>
            <a:ext cx="8173089" cy="738664"/>
          </a:xfrm>
        </p:spPr>
        <p:txBody>
          <a:bodyPr/>
          <a:lstStyle/>
          <a:p>
            <a:r>
              <a:rPr lang="en-US" sz="2400" dirty="0" smtClean="0"/>
              <a:t>Introductory Training for Establishing and Maintaining Local Professional Development Committees</a:t>
            </a:r>
            <a:endParaRPr lang="en-US" sz="2400" dirty="0"/>
          </a:p>
        </p:txBody>
      </p:sp>
      <p:sp>
        <p:nvSpPr>
          <p:cNvPr id="3" name="Subtitle 2"/>
          <p:cNvSpPr>
            <a:spLocks noGrp="1"/>
          </p:cNvSpPr>
          <p:nvPr>
            <p:ph type="subTitle" idx="1"/>
          </p:nvPr>
        </p:nvSpPr>
        <p:spPr>
          <a:xfrm>
            <a:off x="406467" y="6234322"/>
            <a:ext cx="6400800" cy="307777"/>
          </a:xfrm>
        </p:spPr>
        <p:txBody>
          <a:bodyPr/>
          <a:lstStyle/>
          <a:p>
            <a:r>
              <a:rPr lang="en-US" sz="2000" dirty="0" smtClean="0"/>
              <a:t>Center for the Teaching Profession ∙ October 2015</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894" y="180404"/>
            <a:ext cx="8229600" cy="1292662"/>
          </a:xfrm>
        </p:spPr>
        <p:txBody>
          <a:bodyPr/>
          <a:lstStyle/>
          <a:p>
            <a:r>
              <a:rPr lang="en-US" altLang="en-US" dirty="0">
                <a:solidFill>
                  <a:srgbClr val="C00000"/>
                </a:solidFill>
                <a:latin typeface="Arial" panose="020B0604020202020204" pitchFamily="34" charset="0"/>
              </a:rPr>
              <a:t>Local Professional Development Committees</a:t>
            </a:r>
            <a:endParaRPr lang="en-US" dirty="0">
              <a:solidFill>
                <a:srgbClr val="C00000"/>
              </a:solidFill>
            </a:endParaRPr>
          </a:p>
        </p:txBody>
      </p:sp>
      <p:sp>
        <p:nvSpPr>
          <p:cNvPr id="3" name="Content Placeholder 2"/>
          <p:cNvSpPr>
            <a:spLocks noGrp="1"/>
          </p:cNvSpPr>
          <p:nvPr>
            <p:ph idx="1"/>
          </p:nvPr>
        </p:nvSpPr>
        <p:spPr>
          <a:xfrm>
            <a:off x="4797800" y="1844470"/>
            <a:ext cx="3817827" cy="3599266"/>
          </a:xfrm>
        </p:spPr>
        <p:txBody>
          <a:bodyPr/>
          <a:lstStyle/>
          <a:p>
            <a:pPr marL="228600" lvl="1" indent="0">
              <a:lnSpc>
                <a:spcPct val="95000"/>
              </a:lnSpc>
              <a:spcBef>
                <a:spcPct val="0"/>
              </a:spcBef>
              <a:buClr>
                <a:srgbClr val="000000"/>
              </a:buClr>
              <a:buNone/>
            </a:pPr>
            <a:r>
              <a:rPr lang="en-US" altLang="en-US" sz="2800" dirty="0">
                <a:solidFill>
                  <a:srgbClr val="000000"/>
                </a:solidFill>
                <a:latin typeface="Arial" panose="020B0604020202020204" pitchFamily="34" charset="0"/>
              </a:rPr>
              <a:t>R</a:t>
            </a:r>
            <a:r>
              <a:rPr lang="en-US" altLang="en-US" sz="2800" dirty="0" smtClean="0">
                <a:solidFill>
                  <a:srgbClr val="000000"/>
                </a:solidFill>
                <a:latin typeface="Arial" panose="020B0604020202020204" pitchFamily="34" charset="0"/>
              </a:rPr>
              <a:t>eview </a:t>
            </a:r>
            <a:r>
              <a:rPr lang="en-US" altLang="en-US" sz="2800" dirty="0">
                <a:solidFill>
                  <a:srgbClr val="000000"/>
                </a:solidFill>
                <a:latin typeface="Arial" panose="020B0604020202020204" pitchFamily="34" charset="0"/>
              </a:rPr>
              <a:t>coursework </a:t>
            </a:r>
            <a:r>
              <a:rPr lang="en-US" altLang="en-US" sz="2800" dirty="0" smtClean="0">
                <a:solidFill>
                  <a:srgbClr val="000000"/>
                </a:solidFill>
                <a:latin typeface="Arial" panose="020B0604020202020204" pitchFamily="34" charset="0"/>
              </a:rPr>
              <a:t>and </a:t>
            </a:r>
            <a:r>
              <a:rPr lang="en-US" altLang="en-US" sz="2800" dirty="0">
                <a:solidFill>
                  <a:srgbClr val="000000"/>
                </a:solidFill>
                <a:latin typeface="Arial" panose="020B0604020202020204" pitchFamily="34" charset="0"/>
              </a:rPr>
              <a:t>other professional development activities for educator license </a:t>
            </a:r>
            <a:r>
              <a:rPr lang="en-US" altLang="en-US" sz="2800" dirty="0" smtClean="0">
                <a:solidFill>
                  <a:srgbClr val="000000"/>
                </a:solidFill>
                <a:latin typeface="Arial" panose="020B0604020202020204" pitchFamily="34" charset="0"/>
              </a:rPr>
              <a:t>renewal</a:t>
            </a:r>
            <a:endParaRPr lang="en-US" altLang="en-US" sz="2800" dirty="0">
              <a:solidFill>
                <a:srgbClr val="000000"/>
              </a:solidFill>
              <a:latin typeface="Arial" panose="020B0604020202020204" pitchFamily="34" charset="0"/>
            </a:endParaRPr>
          </a:p>
        </p:txBody>
      </p:sp>
      <p:pic>
        <p:nvPicPr>
          <p:cNvPr id="4" name="Picture 4" descr="C:\Users\lisa.burgess\AppData\Local\Microsoft\Windows\Temporary Internet Files\Content.IE5\5AJA0TD5\MP90040035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1855759"/>
            <a:ext cx="3635022" cy="2422226"/>
          </a:xfrm>
          <a:prstGeom prst="rect">
            <a:avLst/>
          </a:prstGeom>
          <a:noFill/>
          <a:ln>
            <a:noFill/>
          </a:ln>
          <a:effectLst>
            <a:softEdge rad="63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ODE</a:t>
            </a:r>
            <a:endParaRPr lang="en-US" dirty="0"/>
          </a:p>
        </p:txBody>
      </p:sp>
      <p:sp>
        <p:nvSpPr>
          <p:cNvPr id="3" name="Content Placeholder 2"/>
          <p:cNvSpPr>
            <a:spLocks noGrp="1"/>
          </p:cNvSpPr>
          <p:nvPr>
            <p:ph idx="1"/>
          </p:nvPr>
        </p:nvSpPr>
        <p:spPr>
          <a:xfrm>
            <a:off x="558801" y="1373520"/>
            <a:ext cx="8229600" cy="4525963"/>
          </a:xfrm>
        </p:spPr>
        <p:txBody>
          <a:bodyPr/>
          <a:lstStyle/>
          <a:p>
            <a:pPr marL="0" indent="0">
              <a:buNone/>
            </a:pPr>
            <a:r>
              <a:rPr lang="en-US" dirty="0" smtClean="0"/>
              <a:t>Implement </a:t>
            </a:r>
            <a:r>
              <a:rPr lang="en-US" i="1" dirty="0" smtClean="0"/>
              <a:t>Ohio Educator Standards </a:t>
            </a:r>
            <a:r>
              <a:rPr lang="en-US" dirty="0" smtClean="0"/>
              <a:t>and </a:t>
            </a:r>
            <a:r>
              <a:rPr lang="en-US" i="1" dirty="0" smtClean="0"/>
              <a:t>Standards for Professional Development</a:t>
            </a:r>
            <a:endParaRPr lang="en-US" b="1" i="1" dirty="0" smtClean="0"/>
          </a:p>
          <a:p>
            <a:pPr marL="0" indent="0">
              <a:buNone/>
            </a:pPr>
            <a:endParaRPr lang="en-US" b="1" dirty="0" smtClean="0"/>
          </a:p>
          <a:p>
            <a:pPr marL="0" indent="0">
              <a:buNone/>
            </a:pPr>
            <a:r>
              <a:rPr lang="en-US" dirty="0" smtClean="0"/>
              <a:t>Evaluate, process and issue licenses</a:t>
            </a:r>
          </a:p>
          <a:p>
            <a:pPr marL="0" indent="0">
              <a:buNone/>
            </a:pPr>
            <a:endParaRPr lang="en-US" dirty="0" smtClean="0"/>
          </a:p>
          <a:p>
            <a:pPr marL="0" indent="0">
              <a:buNone/>
            </a:pPr>
            <a:r>
              <a:rPr lang="en-US" dirty="0" smtClean="0"/>
              <a:t>Provide technical assistance and resources for support</a:t>
            </a:r>
            <a:endParaRPr lang="en-US" dirty="0"/>
          </a:p>
        </p:txBody>
      </p:sp>
      <p:cxnSp>
        <p:nvCxnSpPr>
          <p:cNvPr id="4" name="Straight Connector 3"/>
          <p:cNvCxnSpPr/>
          <p:nvPr/>
        </p:nvCxnSpPr>
        <p:spPr bwMode="auto">
          <a:xfrm>
            <a:off x="558801" y="2659639"/>
            <a:ext cx="7348136"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cxnSp>
        <p:nvCxnSpPr>
          <p:cNvPr id="5" name="Straight Connector 4"/>
          <p:cNvCxnSpPr/>
          <p:nvPr/>
        </p:nvCxnSpPr>
        <p:spPr bwMode="auto">
          <a:xfrm>
            <a:off x="558801" y="3885210"/>
            <a:ext cx="7348136"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4240490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LPDC Regional Support Team</a:t>
            </a:r>
            <a:endParaRPr lang="en-US" dirty="0"/>
          </a:p>
        </p:txBody>
      </p:sp>
      <p:sp>
        <p:nvSpPr>
          <p:cNvPr id="3" name="Content Placeholder 2"/>
          <p:cNvSpPr>
            <a:spLocks noGrp="1"/>
          </p:cNvSpPr>
          <p:nvPr>
            <p:ph idx="1"/>
          </p:nvPr>
        </p:nvSpPr>
        <p:spPr>
          <a:xfrm>
            <a:off x="468489" y="1495644"/>
            <a:ext cx="8229600" cy="3889156"/>
          </a:xfrm>
        </p:spPr>
        <p:txBody>
          <a:bodyPr/>
          <a:lstStyle/>
          <a:p>
            <a:pPr marL="0" indent="-115887">
              <a:lnSpc>
                <a:spcPct val="95000"/>
              </a:lnSpc>
              <a:spcBef>
                <a:spcPct val="0"/>
              </a:spcBef>
              <a:buClr>
                <a:srgbClr val="000000"/>
              </a:buClr>
              <a:buNone/>
            </a:pPr>
            <a:r>
              <a:rPr lang="en-US" altLang="en-US" dirty="0" smtClean="0">
                <a:solidFill>
                  <a:srgbClr val="000000"/>
                </a:solidFill>
                <a:latin typeface="Arial" panose="020B0604020202020204" pitchFamily="34" charset="0"/>
              </a:rPr>
              <a:t>Statewide group of experienced, committed LPDC members designated to regions</a:t>
            </a:r>
          </a:p>
          <a:p>
            <a:pPr marL="228600" lvl="1" indent="0">
              <a:lnSpc>
                <a:spcPct val="95000"/>
              </a:lnSpc>
              <a:spcBef>
                <a:spcPct val="0"/>
              </a:spcBef>
              <a:buClr>
                <a:srgbClr val="000000"/>
              </a:buClr>
              <a:buNone/>
            </a:pPr>
            <a:endParaRPr lang="en-US" altLang="en-US" dirty="0" smtClean="0">
              <a:solidFill>
                <a:srgbClr val="000000"/>
              </a:solidFill>
              <a:latin typeface="Arial" panose="020B0604020202020204" pitchFamily="34" charset="0"/>
            </a:endParaRPr>
          </a:p>
          <a:p>
            <a:pPr marL="228600" lvl="1" indent="0">
              <a:lnSpc>
                <a:spcPct val="95000"/>
              </a:lnSpc>
              <a:spcBef>
                <a:spcPct val="0"/>
              </a:spcBef>
              <a:buClr>
                <a:srgbClr val="000000"/>
              </a:buClr>
              <a:buNone/>
            </a:pPr>
            <a:endParaRPr lang="en-US" altLang="en-US"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b="1" dirty="0" smtClean="0">
                <a:solidFill>
                  <a:srgbClr val="000000"/>
                </a:solidFill>
                <a:latin typeface="Arial" panose="020B0604020202020204" pitchFamily="34" charset="0"/>
              </a:rPr>
              <a:t>Goal</a:t>
            </a:r>
            <a:r>
              <a:rPr lang="en-US" altLang="en-US" b="1" dirty="0">
                <a:solidFill>
                  <a:srgbClr val="000000"/>
                </a:solidFill>
                <a:latin typeface="Arial" panose="020B0604020202020204" pitchFamily="34" charset="0"/>
              </a:rPr>
              <a:t>: </a:t>
            </a:r>
            <a:r>
              <a:rPr lang="en-US" altLang="en-US" dirty="0" smtClean="0">
                <a:solidFill>
                  <a:srgbClr val="000000"/>
                </a:solidFill>
                <a:latin typeface="Arial" panose="020B0604020202020204" pitchFamily="34" charset="0"/>
              </a:rPr>
              <a:t>Provide </a:t>
            </a:r>
            <a:r>
              <a:rPr lang="en-US" altLang="en-US" dirty="0">
                <a:solidFill>
                  <a:srgbClr val="000000"/>
                </a:solidFill>
                <a:latin typeface="Arial" panose="020B0604020202020204" pitchFamily="34" charset="0"/>
              </a:rPr>
              <a:t>technical assistance, training, resources and communication to LPDCs at a regional level </a:t>
            </a:r>
          </a:p>
        </p:txBody>
      </p:sp>
      <p:cxnSp>
        <p:nvCxnSpPr>
          <p:cNvPr id="4" name="Straight Connector 3"/>
          <p:cNvCxnSpPr/>
          <p:nvPr/>
        </p:nvCxnSpPr>
        <p:spPr bwMode="auto">
          <a:xfrm>
            <a:off x="468489" y="2855411"/>
            <a:ext cx="7916779"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402354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endParaRPr lang="en-US" dirty="0" smtClean="0"/>
          </a:p>
          <a:p>
            <a:endParaRPr lang="en-US" dirty="0" smtClean="0"/>
          </a:p>
          <a:p>
            <a:pPr lvl="0"/>
            <a:endParaRPr lang="en-US" dirty="0" smtClean="0"/>
          </a:p>
          <a:p>
            <a:pPr lvl="0"/>
            <a:endParaRPr lang="en-US" dirty="0" smtClean="0"/>
          </a:p>
          <a:p>
            <a:pPr lvl="0"/>
            <a:endParaRPr lang="en-US" dirty="0" smtClean="0"/>
          </a:p>
          <a:p>
            <a:pPr marL="0" lvl="0" indent="0">
              <a:buNone/>
            </a:pPr>
            <a:endParaRPr lang="en-US" dirty="0" smtClean="0"/>
          </a:p>
          <a:p>
            <a:endParaRPr lang="en-US" dirty="0" smtClean="0"/>
          </a:p>
        </p:txBody>
      </p:sp>
      <p:sp>
        <p:nvSpPr>
          <p:cNvPr id="7" name="Title 1"/>
          <p:cNvSpPr txBox="1">
            <a:spLocks/>
          </p:cNvSpPr>
          <p:nvPr/>
        </p:nvSpPr>
        <p:spPr>
          <a:xfrm>
            <a:off x="457200" y="457200"/>
            <a:ext cx="8229600" cy="615553"/>
          </a:xfrm>
          <a:prstGeom prst="rect">
            <a:avLst/>
          </a:prstGeom>
        </p:spPr>
        <p:txBody>
          <a:bodyPr vert="horz" lIns="0" tIns="0" rIns="0" bIns="0" rtlCol="0" anchor="t" anchorCtr="0">
            <a:no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r>
              <a:rPr lang="en-US" sz="4000" dirty="0" smtClean="0"/>
              <a:t>Process</a:t>
            </a:r>
          </a:p>
        </p:txBody>
      </p:sp>
      <p:sp>
        <p:nvSpPr>
          <p:cNvPr id="4" name="Rectangle 3"/>
          <p:cNvSpPr/>
          <p:nvPr/>
        </p:nvSpPr>
        <p:spPr>
          <a:xfrm>
            <a:off x="457200" y="1304688"/>
            <a:ext cx="8045784" cy="4524315"/>
          </a:xfrm>
          <a:prstGeom prst="rect">
            <a:avLst/>
          </a:prstGeom>
        </p:spPr>
        <p:txBody>
          <a:bodyPr wrap="square">
            <a:spAutoFit/>
          </a:bodyPr>
          <a:lstStyle/>
          <a:p>
            <a:r>
              <a:rPr lang="en-US" sz="3200" dirty="0">
                <a:latin typeface="Arial" panose="020B0604020202020204" pitchFamily="34" charset="0"/>
              </a:rPr>
              <a:t>B</a:t>
            </a:r>
            <a:r>
              <a:rPr lang="en-US" sz="3200" dirty="0" smtClean="0">
                <a:latin typeface="Arial" panose="020B0604020202020204" pitchFamily="34" charset="0"/>
              </a:rPr>
              <a:t>egins </a:t>
            </a:r>
            <a:r>
              <a:rPr lang="en-US" sz="3200" dirty="0">
                <a:latin typeface="Arial" panose="020B0604020202020204" pitchFamily="34" charset="0"/>
              </a:rPr>
              <a:t>when an educator obtains a Professional </a:t>
            </a:r>
            <a:r>
              <a:rPr lang="en-US" sz="3200" dirty="0" smtClean="0">
                <a:latin typeface="Arial" panose="020B0604020202020204" pitchFamily="34" charset="0"/>
              </a:rPr>
              <a:t>License</a:t>
            </a:r>
          </a:p>
          <a:p>
            <a:endParaRPr lang="en-US" sz="3200" dirty="0">
              <a:latin typeface="Arial" panose="020B0604020202020204" pitchFamily="34" charset="0"/>
              <a:cs typeface="Arial" panose="020B0604020202020204" pitchFamily="34" charset="0"/>
            </a:endParaRPr>
          </a:p>
          <a:p>
            <a:r>
              <a:rPr lang="en-US" sz="3200" dirty="0" smtClean="0">
                <a:latin typeface="Arial" panose="020B0604020202020204" pitchFamily="34" charset="0"/>
                <a:cs typeface="Arial" panose="020B0604020202020204" pitchFamily="34" charset="0"/>
              </a:rPr>
              <a:t>Educators </a:t>
            </a:r>
            <a:r>
              <a:rPr lang="en-US" sz="3200" dirty="0">
                <a:latin typeface="Arial" panose="020B0604020202020204" pitchFamily="34" charset="0"/>
                <a:cs typeface="Arial" panose="020B0604020202020204" pitchFamily="34" charset="0"/>
              </a:rPr>
              <a:t>must obtain LPDC approval of the Individual Professional Development Plan (IPDP) before engaging in professional development for licensure renewal.</a:t>
            </a:r>
          </a:p>
          <a:p>
            <a:pPr algn="ctr"/>
            <a:endParaRPr lang="en-US" sz="3200" b="0" i="0" dirty="0">
              <a:effectLst/>
              <a:latin typeface="Arial" panose="020B0604020202020204" pitchFamily="34" charset="0"/>
            </a:endParaRPr>
          </a:p>
        </p:txBody>
      </p:sp>
      <p:cxnSp>
        <p:nvCxnSpPr>
          <p:cNvPr id="8" name="Straight Connector 7"/>
          <p:cNvCxnSpPr/>
          <p:nvPr/>
        </p:nvCxnSpPr>
        <p:spPr bwMode="auto">
          <a:xfrm>
            <a:off x="552338" y="2561900"/>
            <a:ext cx="7916779"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216537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of the LPDC</a:t>
            </a:r>
          </a:p>
        </p:txBody>
      </p:sp>
      <p:sp>
        <p:nvSpPr>
          <p:cNvPr id="4" name="Rounded Rectangle 3"/>
          <p:cNvSpPr/>
          <p:nvPr/>
        </p:nvSpPr>
        <p:spPr>
          <a:xfrm>
            <a:off x="335844" y="1451314"/>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Be informed</a:t>
            </a:r>
          </a:p>
        </p:txBody>
      </p:sp>
      <p:sp>
        <p:nvSpPr>
          <p:cNvPr id="9" name="Rounded Rectangle 8"/>
          <p:cNvSpPr/>
          <p:nvPr/>
        </p:nvSpPr>
        <p:spPr>
          <a:xfrm>
            <a:off x="335843" y="2889526"/>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Establish, update </a:t>
            </a:r>
            <a:r>
              <a:rPr lang="en-US" sz="3200" b="1" dirty="0" smtClean="0">
                <a:solidFill>
                  <a:schemeClr val="bg1"/>
                </a:solidFill>
                <a:latin typeface="Arial" panose="020B0604020202020204" pitchFamily="34" charset="0"/>
                <a:cs typeface="Arial" panose="020B0604020202020204" pitchFamily="34" charset="0"/>
              </a:rPr>
              <a:t>and </a:t>
            </a:r>
            <a:r>
              <a:rPr lang="en-US" sz="3200" b="1" dirty="0">
                <a:solidFill>
                  <a:schemeClr val="bg1"/>
                </a:solidFill>
                <a:latin typeface="Arial" panose="020B0604020202020204" pitchFamily="34" charset="0"/>
                <a:cs typeface="Arial" panose="020B0604020202020204" pitchFamily="34" charset="0"/>
              </a:rPr>
              <a:t>abide by Operating Procedures</a:t>
            </a:r>
          </a:p>
        </p:txBody>
      </p:sp>
      <p:sp>
        <p:nvSpPr>
          <p:cNvPr id="10" name="Rounded Rectangle 9"/>
          <p:cNvSpPr/>
          <p:nvPr/>
        </p:nvSpPr>
        <p:spPr>
          <a:xfrm>
            <a:off x="335844" y="4327738"/>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Educate </a:t>
            </a:r>
            <a:r>
              <a:rPr lang="en-US" sz="3200" b="1" dirty="0" smtClean="0">
                <a:solidFill>
                  <a:schemeClr val="bg1"/>
                </a:solidFill>
                <a:latin typeface="Arial" panose="020B0604020202020204" pitchFamily="34" charset="0"/>
                <a:cs typeface="Arial" panose="020B0604020202020204" pitchFamily="34" charset="0"/>
              </a:rPr>
              <a:t>and </a:t>
            </a:r>
            <a:r>
              <a:rPr lang="en-US" sz="3200" b="1" dirty="0">
                <a:solidFill>
                  <a:schemeClr val="bg1"/>
                </a:solidFill>
                <a:latin typeface="Arial" panose="020B0604020202020204" pitchFamily="34" charset="0"/>
                <a:cs typeface="Arial" panose="020B0604020202020204" pitchFamily="34" charset="0"/>
              </a:rPr>
              <a:t>assist all members</a:t>
            </a:r>
          </a:p>
        </p:txBody>
      </p:sp>
    </p:spTree>
    <p:extLst>
      <p:ext uri="{BB962C8B-B14F-4D97-AF65-F5344CB8AC3E}">
        <p14:creationId xmlns:p14="http://schemas.microsoft.com/office/powerpoint/2010/main" val="119299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of the LPDC</a:t>
            </a:r>
          </a:p>
        </p:txBody>
      </p:sp>
      <p:sp>
        <p:nvSpPr>
          <p:cNvPr id="4" name="Rounded Rectangle 3"/>
          <p:cNvSpPr/>
          <p:nvPr/>
        </p:nvSpPr>
        <p:spPr>
          <a:xfrm>
            <a:off x="335844" y="1451314"/>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Communicate clearly </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and </a:t>
            </a:r>
            <a:r>
              <a:rPr lang="en-US" sz="3200" b="1" dirty="0">
                <a:solidFill>
                  <a:schemeClr val="bg1"/>
                </a:solidFill>
                <a:latin typeface="Arial" panose="020B0604020202020204" pitchFamily="34" charset="0"/>
                <a:cs typeface="Arial" panose="020B0604020202020204" pitchFamily="34" charset="0"/>
              </a:rPr>
              <a:t>maintain records</a:t>
            </a:r>
          </a:p>
        </p:txBody>
      </p:sp>
      <p:sp>
        <p:nvSpPr>
          <p:cNvPr id="9" name="Rounded Rectangle 8"/>
          <p:cNvSpPr/>
          <p:nvPr/>
        </p:nvSpPr>
        <p:spPr>
          <a:xfrm>
            <a:off x="335843" y="2889526"/>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Operate under “Sunshine Laws”</a:t>
            </a:r>
          </a:p>
        </p:txBody>
      </p:sp>
      <p:sp>
        <p:nvSpPr>
          <p:cNvPr id="10" name="Rounded Rectangle 9"/>
          <p:cNvSpPr/>
          <p:nvPr/>
        </p:nvSpPr>
        <p:spPr>
          <a:xfrm>
            <a:off x="335844" y="4327738"/>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Maintain and </a:t>
            </a:r>
            <a:r>
              <a:rPr lang="en-US" sz="3200" b="1" dirty="0" smtClean="0">
                <a:solidFill>
                  <a:schemeClr val="bg1"/>
                </a:solidFill>
                <a:latin typeface="Arial" panose="020B0604020202020204" pitchFamily="34" charset="0"/>
                <a:cs typeface="Arial" panose="020B0604020202020204" pitchFamily="34" charset="0"/>
              </a:rPr>
              <a:t>update </a:t>
            </a:r>
            <a:r>
              <a:rPr lang="en-US" sz="3200" b="1" dirty="0">
                <a:solidFill>
                  <a:schemeClr val="bg1"/>
                </a:solidFill>
                <a:latin typeface="Arial" panose="020B0604020202020204" pitchFamily="34" charset="0"/>
                <a:cs typeface="Arial" panose="020B0604020202020204" pitchFamily="34" charset="0"/>
              </a:rPr>
              <a:t>roles </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in </a:t>
            </a:r>
            <a:r>
              <a:rPr lang="en-US" sz="3200" b="1" dirty="0">
                <a:solidFill>
                  <a:schemeClr val="bg1"/>
                </a:solidFill>
                <a:latin typeface="Arial" panose="020B0604020202020204" pitchFamily="34" charset="0"/>
                <a:cs typeface="Arial" panose="020B0604020202020204" pitchFamily="34" charset="0"/>
              </a:rPr>
              <a:t>online system </a:t>
            </a:r>
          </a:p>
        </p:txBody>
      </p:sp>
    </p:spTree>
    <p:extLst>
      <p:ext uri="{BB962C8B-B14F-4D97-AF65-F5344CB8AC3E}">
        <p14:creationId xmlns:p14="http://schemas.microsoft.com/office/powerpoint/2010/main" val="2776336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of the Educator</a:t>
            </a:r>
          </a:p>
        </p:txBody>
      </p:sp>
      <p:sp>
        <p:nvSpPr>
          <p:cNvPr id="4" name="Rounded Rectangle 3"/>
          <p:cNvSpPr/>
          <p:nvPr/>
        </p:nvSpPr>
        <p:spPr>
          <a:xfrm>
            <a:off x="335844" y="1451314"/>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Be informed of license expiration date and renewal requirements</a:t>
            </a:r>
          </a:p>
        </p:txBody>
      </p:sp>
      <p:sp>
        <p:nvSpPr>
          <p:cNvPr id="9" name="Rounded Rectangle 8"/>
          <p:cNvSpPr/>
          <p:nvPr/>
        </p:nvSpPr>
        <p:spPr>
          <a:xfrm>
            <a:off x="335843" y="2889526"/>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Abide by LPDC procedures and timelines</a:t>
            </a:r>
          </a:p>
        </p:txBody>
      </p:sp>
      <p:sp>
        <p:nvSpPr>
          <p:cNvPr id="10" name="Rounded Rectangle 9"/>
          <p:cNvSpPr/>
          <p:nvPr/>
        </p:nvSpPr>
        <p:spPr>
          <a:xfrm>
            <a:off x="335844" y="4327738"/>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Pursue quality learning experiences</a:t>
            </a:r>
          </a:p>
        </p:txBody>
      </p:sp>
    </p:spTree>
    <p:extLst>
      <p:ext uri="{BB962C8B-B14F-4D97-AF65-F5344CB8AC3E}">
        <p14:creationId xmlns:p14="http://schemas.microsoft.com/office/powerpoint/2010/main" val="385852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Responsibilities of the Educator</a:t>
            </a:r>
          </a:p>
        </p:txBody>
      </p:sp>
      <p:sp>
        <p:nvSpPr>
          <p:cNvPr id="4" name="Rounded Rectangle 3"/>
          <p:cNvSpPr/>
          <p:nvPr/>
        </p:nvSpPr>
        <p:spPr>
          <a:xfrm>
            <a:off x="335844" y="1451314"/>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Maintain records and documentation</a:t>
            </a:r>
          </a:p>
        </p:txBody>
      </p:sp>
      <p:sp>
        <p:nvSpPr>
          <p:cNvPr id="9" name="Rounded Rectangle 8"/>
          <p:cNvSpPr/>
          <p:nvPr/>
        </p:nvSpPr>
        <p:spPr>
          <a:xfrm>
            <a:off x="335843" y="2889526"/>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Communicate with the LPDC</a:t>
            </a:r>
          </a:p>
        </p:txBody>
      </p:sp>
      <p:sp>
        <p:nvSpPr>
          <p:cNvPr id="10" name="Rounded Rectangle 9"/>
          <p:cNvSpPr/>
          <p:nvPr/>
        </p:nvSpPr>
        <p:spPr>
          <a:xfrm>
            <a:off x="335844" y="4327738"/>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Request a </a:t>
            </a:r>
            <a:r>
              <a:rPr lang="en-US" sz="3200" b="1" dirty="0" smtClean="0">
                <a:solidFill>
                  <a:schemeClr val="bg1"/>
                </a:solidFill>
                <a:latin typeface="Arial" panose="020B0604020202020204" pitchFamily="34" charset="0"/>
                <a:cs typeface="Arial" panose="020B0604020202020204" pitchFamily="34" charset="0"/>
              </a:rPr>
              <a:t>verification </a:t>
            </a:r>
            <a:r>
              <a:rPr lang="en-US" sz="3200" b="1" dirty="0">
                <a:solidFill>
                  <a:schemeClr val="bg1"/>
                </a:solidFill>
                <a:latin typeface="Arial" panose="020B0604020202020204" pitchFamily="34" charset="0"/>
                <a:cs typeface="Arial" panose="020B0604020202020204" pitchFamily="34" charset="0"/>
              </a:rPr>
              <a:t>form </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for </a:t>
            </a:r>
            <a:r>
              <a:rPr lang="en-US" sz="3200" b="1" dirty="0">
                <a:solidFill>
                  <a:schemeClr val="bg1"/>
                </a:solidFill>
                <a:latin typeface="Arial" panose="020B0604020202020204" pitchFamily="34" charset="0"/>
                <a:cs typeface="Arial" panose="020B0604020202020204" pitchFamily="34" charset="0"/>
              </a:rPr>
              <a:t>educators exiting the LPDC</a:t>
            </a:r>
          </a:p>
        </p:txBody>
      </p:sp>
    </p:spTree>
    <p:extLst>
      <p:ext uri="{BB962C8B-B14F-4D97-AF65-F5344CB8AC3E}">
        <p14:creationId xmlns:p14="http://schemas.microsoft.com/office/powerpoint/2010/main" val="1941999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9846" y="3362603"/>
            <a:ext cx="5034154" cy="3014323"/>
          </a:xfrm>
          <a:prstGeom prst="rect">
            <a:avLst/>
          </a:prstGeom>
        </p:spPr>
      </p:pic>
      <p:sp>
        <p:nvSpPr>
          <p:cNvPr id="2" name="Title 1"/>
          <p:cNvSpPr>
            <a:spLocks noGrp="1"/>
          </p:cNvSpPr>
          <p:nvPr>
            <p:ph type="title"/>
          </p:nvPr>
        </p:nvSpPr>
        <p:spPr/>
        <p:txBody>
          <a:bodyPr/>
          <a:lstStyle/>
          <a:p>
            <a:r>
              <a:rPr lang="en-US" dirty="0" smtClean="0"/>
              <a:t>Who </a:t>
            </a:r>
            <a:r>
              <a:rPr lang="en-US" i="1" dirty="0" smtClean="0">
                <a:solidFill>
                  <a:srgbClr val="C00000"/>
                </a:solidFill>
              </a:rPr>
              <a:t>must</a:t>
            </a:r>
            <a:r>
              <a:rPr lang="en-US" dirty="0" smtClean="0">
                <a:solidFill>
                  <a:schemeClr val="tx1"/>
                </a:solidFill>
              </a:rPr>
              <a:t> </a:t>
            </a:r>
            <a:r>
              <a:rPr lang="en-US" dirty="0" smtClean="0"/>
              <a:t>work with the LPDC?</a:t>
            </a:r>
            <a:endParaRPr lang="en-US" dirty="0"/>
          </a:p>
        </p:txBody>
      </p:sp>
      <p:sp>
        <p:nvSpPr>
          <p:cNvPr id="3" name="Content Placeholder 2"/>
          <p:cNvSpPr>
            <a:spLocks noGrp="1"/>
          </p:cNvSpPr>
          <p:nvPr>
            <p:ph idx="1"/>
          </p:nvPr>
        </p:nvSpPr>
        <p:spPr>
          <a:xfrm>
            <a:off x="588753" y="1473066"/>
            <a:ext cx="7966494" cy="3599266"/>
          </a:xfrm>
        </p:spPr>
        <p:txBody>
          <a:bodyPr/>
          <a:lstStyle/>
          <a:p>
            <a:pPr marL="228600" lvl="1" indent="0">
              <a:lnSpc>
                <a:spcPct val="95000"/>
              </a:lnSpc>
              <a:spcBef>
                <a:spcPct val="0"/>
              </a:spcBef>
              <a:buClr>
                <a:srgbClr val="000000"/>
              </a:buClr>
              <a:buNone/>
            </a:pPr>
            <a:r>
              <a:rPr lang="en-US" altLang="en-US" sz="2800" dirty="0">
                <a:solidFill>
                  <a:srgbClr val="000000"/>
                </a:solidFill>
                <a:latin typeface="Arial" panose="020B0604020202020204" pitchFamily="34" charset="0"/>
              </a:rPr>
              <a:t>All teaching and non-teaching school personnel who hold a professional license/certificate, a senior </a:t>
            </a:r>
            <a:r>
              <a:rPr lang="en-US" altLang="en-US" sz="2800" dirty="0" smtClean="0">
                <a:solidFill>
                  <a:srgbClr val="000000"/>
                </a:solidFill>
                <a:latin typeface="Arial" panose="020B0604020202020204" pitchFamily="34" charset="0"/>
              </a:rPr>
              <a:t>license </a:t>
            </a:r>
            <a:r>
              <a:rPr lang="en-US" altLang="en-US" sz="2800" dirty="0">
                <a:solidFill>
                  <a:srgbClr val="000000"/>
                </a:solidFill>
                <a:latin typeface="Arial" panose="020B0604020202020204" pitchFamily="34" charset="0"/>
              </a:rPr>
              <a:t>or a lead license, and are employed full or part-time in the district or agency represented by the LPDC and who wish to fulfill license renewal requirements.</a:t>
            </a:r>
          </a:p>
        </p:txBody>
      </p:sp>
    </p:spTree>
    <p:extLst>
      <p:ext uri="{BB962C8B-B14F-4D97-AF65-F5344CB8AC3E}">
        <p14:creationId xmlns:p14="http://schemas.microsoft.com/office/powerpoint/2010/main" val="315432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t>
            </a:r>
            <a:r>
              <a:rPr lang="en-US" i="1" dirty="0" smtClean="0"/>
              <a:t>may </a:t>
            </a:r>
            <a:r>
              <a:rPr lang="en-US" dirty="0" smtClean="0"/>
              <a:t>work with the LPDC?</a:t>
            </a:r>
            <a:endParaRPr lang="en-US" dirty="0"/>
          </a:p>
        </p:txBody>
      </p:sp>
      <p:sp>
        <p:nvSpPr>
          <p:cNvPr id="3" name="Content Placeholder 2"/>
          <p:cNvSpPr>
            <a:spLocks noGrp="1"/>
          </p:cNvSpPr>
          <p:nvPr>
            <p:ph idx="1"/>
          </p:nvPr>
        </p:nvSpPr>
        <p:spPr>
          <a:xfrm>
            <a:off x="720305" y="1473066"/>
            <a:ext cx="7703389" cy="3599266"/>
          </a:xfrm>
        </p:spPr>
        <p:txBody>
          <a:bodyPr/>
          <a:lstStyle/>
          <a:p>
            <a:pPr marL="228600" lvl="1" indent="0">
              <a:lnSpc>
                <a:spcPct val="95000"/>
              </a:lnSpc>
              <a:spcBef>
                <a:spcPct val="0"/>
              </a:spcBef>
              <a:buClr>
                <a:srgbClr val="000000"/>
              </a:buClr>
              <a:buNone/>
            </a:pPr>
            <a:r>
              <a:rPr lang="en-US" altLang="en-US" sz="2800" dirty="0">
                <a:solidFill>
                  <a:srgbClr val="000000"/>
                </a:solidFill>
                <a:latin typeface="Arial" panose="020B0604020202020204" pitchFamily="34" charset="0"/>
              </a:rPr>
              <a:t>An LPDC may develop criteria and procedures to serve educators with standard certificates or professional licenses who substitute teach on a regular basis in the district or school represented by the LPDC.</a:t>
            </a:r>
          </a:p>
        </p:txBody>
      </p:sp>
    </p:spTree>
    <p:extLst>
      <p:ext uri="{BB962C8B-B14F-4D97-AF65-F5344CB8AC3E}">
        <p14:creationId xmlns:p14="http://schemas.microsoft.com/office/powerpoint/2010/main" val="4135502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44311"/>
            <a:ext cx="8229600" cy="1292662"/>
          </a:xfrm>
        </p:spPr>
        <p:txBody>
          <a:bodyPr/>
          <a:lstStyle/>
          <a:p>
            <a:r>
              <a:rPr lang="en-US" dirty="0" smtClean="0"/>
              <a:t>Who is </a:t>
            </a:r>
            <a:r>
              <a:rPr lang="en-US" i="1" dirty="0" smtClean="0"/>
              <a:t>exempt</a:t>
            </a:r>
            <a:r>
              <a:rPr lang="en-US" dirty="0" smtClean="0"/>
              <a:t> from working with the LPDC?</a:t>
            </a:r>
            <a:endParaRPr lang="en-US" dirty="0"/>
          </a:p>
        </p:txBody>
      </p:sp>
      <p:sp>
        <p:nvSpPr>
          <p:cNvPr id="3" name="Content Placeholder 2"/>
          <p:cNvSpPr>
            <a:spLocks noGrp="1"/>
          </p:cNvSpPr>
          <p:nvPr>
            <p:ph idx="1"/>
          </p:nvPr>
        </p:nvSpPr>
        <p:spPr>
          <a:xfrm>
            <a:off x="457199" y="1980108"/>
            <a:ext cx="8229600" cy="4049050"/>
          </a:xfrm>
        </p:spPr>
        <p:txBody>
          <a:bodyPr/>
          <a:lstStyle/>
          <a:p>
            <a:pPr lvl="1" indent="-342900">
              <a:lnSpc>
                <a:spcPct val="95000"/>
              </a:lnSpc>
              <a:spcBef>
                <a:spcPct val="0"/>
              </a:spcBef>
              <a:buClr>
                <a:srgbClr val="000000"/>
              </a:buClr>
              <a:buFontTx/>
              <a:buChar char="•"/>
            </a:pPr>
            <a:r>
              <a:rPr lang="en-US" altLang="en-US" sz="2400" dirty="0">
                <a:solidFill>
                  <a:srgbClr val="000000"/>
                </a:solidFill>
                <a:latin typeface="Arial" panose="020B0604020202020204" pitchFamily="34" charset="0"/>
              </a:rPr>
              <a:t>Resident Educators and Alternative Resident Educator l</a:t>
            </a:r>
            <a:r>
              <a:rPr lang="en-US" altLang="en-US" sz="2400" dirty="0" smtClean="0">
                <a:solidFill>
                  <a:srgbClr val="000000"/>
                </a:solidFill>
                <a:latin typeface="Arial" panose="020B0604020202020204" pitchFamily="34" charset="0"/>
              </a:rPr>
              <a:t>icense holders</a:t>
            </a:r>
            <a:endParaRPr lang="en-US" altLang="en-US" sz="2400" dirty="0"/>
          </a:p>
          <a:p>
            <a:pPr lvl="1" indent="-342900">
              <a:lnSpc>
                <a:spcPct val="95000"/>
              </a:lnSpc>
              <a:spcBef>
                <a:spcPct val="0"/>
              </a:spcBef>
              <a:buClr>
                <a:srgbClr val="000000"/>
              </a:buClr>
              <a:buFontTx/>
              <a:buChar char="•"/>
            </a:pPr>
            <a:r>
              <a:rPr lang="en-US" altLang="en-US" sz="2400" dirty="0">
                <a:solidFill>
                  <a:srgbClr val="000000"/>
                </a:solidFill>
                <a:latin typeface="Arial" panose="020B0604020202020204" pitchFamily="34" charset="0"/>
              </a:rPr>
              <a:t>Career-Technical educators working on the 24 hour program</a:t>
            </a:r>
            <a:endParaRPr lang="en-US" altLang="en-US" sz="2400" dirty="0"/>
          </a:p>
          <a:p>
            <a:pPr lvl="1" indent="-342900">
              <a:lnSpc>
                <a:spcPct val="95000"/>
              </a:lnSpc>
              <a:spcBef>
                <a:spcPct val="0"/>
              </a:spcBef>
              <a:buClr>
                <a:srgbClr val="000000"/>
              </a:buClr>
              <a:buFontTx/>
              <a:buChar char="•"/>
            </a:pPr>
            <a:r>
              <a:rPr lang="en-US" altLang="en-US" sz="2400" dirty="0">
                <a:solidFill>
                  <a:srgbClr val="000000"/>
                </a:solidFill>
                <a:latin typeface="Arial" panose="020B0604020202020204" pitchFamily="34" charset="0"/>
              </a:rPr>
              <a:t>Educators working on the two-year Alternative Educator </a:t>
            </a:r>
            <a:r>
              <a:rPr lang="en-US" altLang="en-US" sz="2400" dirty="0" smtClean="0">
                <a:solidFill>
                  <a:srgbClr val="000000"/>
                </a:solidFill>
                <a:latin typeface="Arial" panose="020B0604020202020204" pitchFamily="34" charset="0"/>
              </a:rPr>
              <a:t>license</a:t>
            </a:r>
            <a:endParaRPr lang="en-US" altLang="en-US" sz="2400" dirty="0"/>
          </a:p>
          <a:p>
            <a:pPr lvl="1" indent="-342900">
              <a:lnSpc>
                <a:spcPct val="95000"/>
              </a:lnSpc>
              <a:spcBef>
                <a:spcPct val="0"/>
              </a:spcBef>
              <a:buClr>
                <a:srgbClr val="000000"/>
              </a:buClr>
              <a:buFontTx/>
              <a:buChar char="•"/>
            </a:pPr>
            <a:r>
              <a:rPr lang="en-US" altLang="en-US" sz="2400" dirty="0">
                <a:solidFill>
                  <a:srgbClr val="000000"/>
                </a:solidFill>
                <a:latin typeface="Arial" panose="020B0604020202020204" pitchFamily="34" charset="0"/>
              </a:rPr>
              <a:t>Educators working on the one-year Supplemental or Out-of-State </a:t>
            </a:r>
            <a:r>
              <a:rPr lang="en-US" altLang="en-US" sz="2400" dirty="0" smtClean="0">
                <a:solidFill>
                  <a:srgbClr val="000000"/>
                </a:solidFill>
                <a:latin typeface="Arial" panose="020B0604020202020204" pitchFamily="34" charset="0"/>
              </a:rPr>
              <a:t>license</a:t>
            </a:r>
            <a:endParaRPr lang="en-US" altLang="en-US" sz="2400" dirty="0"/>
          </a:p>
          <a:p>
            <a:pPr lvl="1" indent="-342900">
              <a:lnSpc>
                <a:spcPct val="95000"/>
              </a:lnSpc>
              <a:spcBef>
                <a:spcPct val="0"/>
              </a:spcBef>
              <a:buClr>
                <a:srgbClr val="000000"/>
              </a:buClr>
              <a:buFontTx/>
              <a:buChar char="•"/>
            </a:pPr>
            <a:r>
              <a:rPr lang="en-US" altLang="en-US" sz="2400" dirty="0">
                <a:solidFill>
                  <a:srgbClr val="000000"/>
                </a:solidFill>
                <a:latin typeface="Arial" panose="020B0604020202020204" pitchFamily="34" charset="0"/>
              </a:rPr>
              <a:t>Professional Pupil Services </a:t>
            </a:r>
            <a:r>
              <a:rPr lang="en-US" altLang="en-US" sz="2400" dirty="0" smtClean="0">
                <a:solidFill>
                  <a:srgbClr val="000000"/>
                </a:solidFill>
                <a:latin typeface="Arial" panose="020B0604020202020204" pitchFamily="34" charset="0"/>
              </a:rPr>
              <a:t>license holders (i.e., school </a:t>
            </a:r>
            <a:r>
              <a:rPr lang="en-US" altLang="en-US" sz="2400" dirty="0">
                <a:solidFill>
                  <a:srgbClr val="000000"/>
                </a:solidFill>
                <a:latin typeface="Arial" panose="020B0604020202020204" pitchFamily="34" charset="0"/>
              </a:rPr>
              <a:t>nurse, treasurer, school </a:t>
            </a:r>
            <a:r>
              <a:rPr lang="en-US" altLang="en-US" sz="2400" dirty="0" smtClean="0">
                <a:solidFill>
                  <a:srgbClr val="000000"/>
                </a:solidFill>
                <a:latin typeface="Arial" panose="020B0604020202020204" pitchFamily="34" charset="0"/>
              </a:rPr>
              <a:t>psychologist)</a:t>
            </a:r>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Permanent certificate license holders</a:t>
            </a:r>
            <a:endParaRPr lang="en-US" altLang="en-US" sz="2400" dirty="0"/>
          </a:p>
        </p:txBody>
      </p:sp>
    </p:spTree>
    <p:extLst>
      <p:ext uri="{BB962C8B-B14F-4D97-AF65-F5344CB8AC3E}">
        <p14:creationId xmlns:p14="http://schemas.microsoft.com/office/powerpoint/2010/main" val="2503458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BF1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79093"/>
            <a:ext cx="8229600" cy="2031325"/>
          </a:xfrm>
        </p:spPr>
        <p:txBody>
          <a:bodyPr anchor="ctr"/>
          <a:lstStyle/>
          <a:p>
            <a:r>
              <a:rPr lang="en-US" sz="6600" dirty="0">
                <a:solidFill>
                  <a:schemeClr val="bg1"/>
                </a:solidFill>
              </a:rPr>
              <a:t>Licensure Renewal Requirements</a:t>
            </a:r>
          </a:p>
        </p:txBody>
      </p:sp>
    </p:spTree>
    <p:extLst>
      <p:ext uri="{BB962C8B-B14F-4D97-AF65-F5344CB8AC3E}">
        <p14:creationId xmlns:p14="http://schemas.microsoft.com/office/powerpoint/2010/main" val="78484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5181"/>
            <a:ext cx="9144000" cy="670657"/>
          </a:xfrm>
        </p:spPr>
        <p:txBody>
          <a:bodyPr/>
          <a:lstStyle/>
          <a:p>
            <a:pPr algn="ctr"/>
            <a:r>
              <a:rPr lang="en-US" dirty="0" smtClean="0"/>
              <a:t>Licensure Renewal Requirements</a:t>
            </a:r>
            <a:endParaRPr lang="en-US" dirty="0"/>
          </a:p>
        </p:txBody>
      </p:sp>
      <p:sp>
        <p:nvSpPr>
          <p:cNvPr id="3" name="Content Placeholder 2"/>
          <p:cNvSpPr>
            <a:spLocks noGrp="1"/>
          </p:cNvSpPr>
          <p:nvPr>
            <p:ph idx="1"/>
          </p:nvPr>
        </p:nvSpPr>
        <p:spPr>
          <a:xfrm>
            <a:off x="389466" y="1219413"/>
            <a:ext cx="8427156" cy="4048105"/>
          </a:xfrm>
        </p:spPr>
        <p:txBody>
          <a:bodyPr/>
          <a:lstStyle/>
          <a:p>
            <a:pPr marL="0" indent="-115887">
              <a:lnSpc>
                <a:spcPct val="95000"/>
              </a:lnSpc>
              <a:spcBef>
                <a:spcPct val="0"/>
              </a:spcBef>
              <a:buClr>
                <a:srgbClr val="000000"/>
              </a:buClr>
              <a:buNone/>
            </a:pPr>
            <a:r>
              <a:rPr lang="en-US" altLang="en-US" b="1" dirty="0">
                <a:solidFill>
                  <a:srgbClr val="000000"/>
                </a:solidFill>
                <a:latin typeface="Arial" panose="020B0604020202020204" pitchFamily="34" charset="0"/>
              </a:rPr>
              <a:t>Current state standards require</a:t>
            </a:r>
            <a:endParaRPr lang="en-US" altLang="en-US" b="1" dirty="0"/>
          </a:p>
          <a:p>
            <a:pPr marL="574675" lvl="1" indent="-457200">
              <a:lnSpc>
                <a:spcPct val="95000"/>
              </a:lnSpc>
              <a:spcBef>
                <a:spcPct val="0"/>
              </a:spcBef>
              <a:buClr>
                <a:srgbClr val="000000"/>
              </a:buClr>
              <a:buSzPct val="80000"/>
              <a:buFont typeface="Arial" panose="020B0604020202020204" pitchFamily="34" charset="0"/>
              <a:buChar char="•"/>
            </a:pPr>
            <a:r>
              <a:rPr lang="en-US" altLang="en-US" dirty="0">
                <a:solidFill>
                  <a:srgbClr val="000000"/>
                </a:solidFill>
                <a:latin typeface="Arial" panose="020B0604020202020204" pitchFamily="34" charset="0"/>
              </a:rPr>
              <a:t>Six semester hours of college </a:t>
            </a:r>
            <a:r>
              <a:rPr lang="en-US" altLang="en-US" dirty="0" smtClean="0">
                <a:solidFill>
                  <a:srgbClr val="000000"/>
                </a:solidFill>
                <a:latin typeface="Arial" panose="020B0604020202020204" pitchFamily="34" charset="0"/>
              </a:rPr>
              <a:t>coursework, OR</a:t>
            </a:r>
          </a:p>
          <a:p>
            <a:pPr marL="574675" lvl="1" indent="-457200">
              <a:lnSpc>
                <a:spcPct val="95000"/>
              </a:lnSpc>
              <a:spcBef>
                <a:spcPct val="0"/>
              </a:spcBef>
              <a:buClr>
                <a:srgbClr val="000000"/>
              </a:buClr>
              <a:buSzPct val="80000"/>
              <a:buFont typeface="Arial" panose="020B0604020202020204" pitchFamily="34" charset="0"/>
              <a:buChar char="•"/>
            </a:pPr>
            <a:endParaRPr lang="en-US" altLang="en-US" dirty="0"/>
          </a:p>
          <a:p>
            <a:pPr marL="574675" lvl="1" indent="-457200">
              <a:lnSpc>
                <a:spcPct val="95000"/>
              </a:lnSpc>
              <a:spcBef>
                <a:spcPct val="0"/>
              </a:spcBef>
              <a:buClr>
                <a:srgbClr val="000000"/>
              </a:buClr>
              <a:buSzPct val="80000"/>
              <a:buFont typeface="Arial" panose="020B0604020202020204" pitchFamily="34" charset="0"/>
              <a:buChar char="•"/>
            </a:pPr>
            <a:r>
              <a:rPr lang="en-US" altLang="en-US" dirty="0" smtClean="0">
                <a:solidFill>
                  <a:srgbClr val="000000"/>
                </a:solidFill>
                <a:latin typeface="Arial" panose="020B0604020202020204" pitchFamily="34" charset="0"/>
              </a:rPr>
              <a:t>18 </a:t>
            </a:r>
            <a:r>
              <a:rPr lang="en-US" altLang="en-US" dirty="0">
                <a:solidFill>
                  <a:srgbClr val="000000"/>
                </a:solidFill>
                <a:latin typeface="Arial" panose="020B0604020202020204" pitchFamily="34" charset="0"/>
              </a:rPr>
              <a:t>CEUs from other professional development </a:t>
            </a:r>
            <a:r>
              <a:rPr lang="en-US" altLang="en-US" dirty="0" smtClean="0">
                <a:solidFill>
                  <a:srgbClr val="000000"/>
                </a:solidFill>
                <a:latin typeface="Arial" panose="020B0604020202020204" pitchFamily="34" charset="0"/>
              </a:rPr>
              <a:t>activities, OR</a:t>
            </a:r>
          </a:p>
          <a:p>
            <a:pPr marL="574675" lvl="1" indent="-457200">
              <a:lnSpc>
                <a:spcPct val="95000"/>
              </a:lnSpc>
              <a:spcBef>
                <a:spcPct val="0"/>
              </a:spcBef>
              <a:buClr>
                <a:srgbClr val="000000"/>
              </a:buClr>
              <a:buSzPct val="80000"/>
              <a:buFont typeface="Arial" panose="020B0604020202020204" pitchFamily="34" charset="0"/>
              <a:buChar char="•"/>
            </a:pPr>
            <a:endParaRPr lang="en-US" altLang="en-US" dirty="0"/>
          </a:p>
          <a:p>
            <a:pPr marL="574675" lvl="1" indent="-457200">
              <a:lnSpc>
                <a:spcPct val="95000"/>
              </a:lnSpc>
              <a:spcBef>
                <a:spcPct val="0"/>
              </a:spcBef>
              <a:buClr>
                <a:srgbClr val="000000"/>
              </a:buClr>
              <a:buSzPct val="80000"/>
              <a:buFont typeface="Arial" panose="020B0604020202020204" pitchFamily="34" charset="0"/>
              <a:buChar char="•"/>
            </a:pPr>
            <a:r>
              <a:rPr lang="en-US" altLang="en-US" dirty="0" smtClean="0">
                <a:solidFill>
                  <a:srgbClr val="000000"/>
                </a:solidFill>
                <a:latin typeface="Arial" panose="020B0604020202020204" pitchFamily="34" charset="0"/>
              </a:rPr>
              <a:t>Combination </a:t>
            </a:r>
            <a:r>
              <a:rPr lang="en-US" altLang="en-US" dirty="0">
                <a:solidFill>
                  <a:srgbClr val="000000"/>
                </a:solidFill>
                <a:latin typeface="Arial" panose="020B0604020202020204" pitchFamily="34" charset="0"/>
              </a:rPr>
              <a:t>of coursework and professional development activities that equal 18 CEUs</a:t>
            </a:r>
            <a:endParaRPr lang="en-US" altLang="en-US" dirty="0"/>
          </a:p>
          <a:p>
            <a:pPr marL="0" indent="0">
              <a:buNone/>
            </a:pPr>
            <a:endParaRPr lang="en-US" dirty="0"/>
          </a:p>
        </p:txBody>
      </p:sp>
    </p:spTree>
    <p:extLst>
      <p:ext uri="{BB962C8B-B14F-4D97-AF65-F5344CB8AC3E}">
        <p14:creationId xmlns:p14="http://schemas.microsoft.com/office/powerpoint/2010/main" val="82611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19048"/>
            <a:ext cx="9144000" cy="1292662"/>
          </a:xfrm>
        </p:spPr>
        <p:txBody>
          <a:bodyPr/>
          <a:lstStyle/>
          <a:p>
            <a:r>
              <a:rPr lang="en-US" dirty="0"/>
              <a:t>Professional Development </a:t>
            </a:r>
            <a:r>
              <a:rPr lang="en-US" dirty="0" smtClean="0"/>
              <a:t/>
            </a:r>
            <a:br>
              <a:rPr lang="en-US" dirty="0" smtClean="0"/>
            </a:br>
            <a:r>
              <a:rPr lang="en-US" dirty="0" smtClean="0"/>
              <a:t>Must </a:t>
            </a:r>
            <a:r>
              <a:rPr lang="en-US" dirty="0"/>
              <a:t>be </a:t>
            </a:r>
            <a:r>
              <a:rPr lang="en-US" dirty="0" smtClean="0"/>
              <a:t>Completed</a:t>
            </a:r>
            <a:endParaRPr lang="en-US" dirty="0"/>
          </a:p>
        </p:txBody>
      </p:sp>
      <p:sp>
        <p:nvSpPr>
          <p:cNvPr id="3" name="Content Placeholder 2"/>
          <p:cNvSpPr>
            <a:spLocks noGrp="1"/>
          </p:cNvSpPr>
          <p:nvPr>
            <p:ph idx="1"/>
          </p:nvPr>
        </p:nvSpPr>
        <p:spPr>
          <a:xfrm>
            <a:off x="547511" y="2065868"/>
            <a:ext cx="8229600" cy="4018844"/>
          </a:xfrm>
        </p:spPr>
        <p:txBody>
          <a:bodyPr/>
          <a:lstStyle/>
          <a:p>
            <a:pPr marL="0" indent="-227012">
              <a:lnSpc>
                <a:spcPct val="95000"/>
              </a:lnSpc>
              <a:spcBef>
                <a:spcPct val="0"/>
              </a:spcBef>
              <a:buClr>
                <a:srgbClr val="000000"/>
              </a:buClr>
              <a:buSzPct val="80000"/>
              <a:buNone/>
            </a:pPr>
            <a:r>
              <a:rPr lang="en-US" altLang="en-US" dirty="0" smtClean="0">
                <a:solidFill>
                  <a:srgbClr val="000000"/>
                </a:solidFill>
                <a:latin typeface="Arial" panose="020B0604020202020204" pitchFamily="34" charset="0"/>
              </a:rPr>
              <a:t>After </a:t>
            </a:r>
            <a:r>
              <a:rPr lang="en-US" altLang="en-US" dirty="0">
                <a:solidFill>
                  <a:srgbClr val="000000"/>
                </a:solidFill>
                <a:latin typeface="Arial" panose="020B0604020202020204" pitchFamily="34" charset="0"/>
              </a:rPr>
              <a:t>the issue date of the license/certificate</a:t>
            </a:r>
            <a:endParaRPr lang="en-US" altLang="en-US" dirty="0"/>
          </a:p>
          <a:p>
            <a:pPr marL="0" indent="-227012">
              <a:lnSpc>
                <a:spcPct val="95000"/>
              </a:lnSpc>
              <a:spcBef>
                <a:spcPct val="0"/>
              </a:spcBef>
              <a:buClr>
                <a:srgbClr val="000000"/>
              </a:buClr>
              <a:buSzPct val="80000"/>
              <a:buNone/>
            </a:pPr>
            <a:endParaRPr lang="en-US" altLang="en-US" dirty="0" smtClean="0">
              <a:solidFill>
                <a:srgbClr val="000000"/>
              </a:solidFill>
              <a:latin typeface="Arial" panose="020B0604020202020204" pitchFamily="34" charset="0"/>
            </a:endParaRPr>
          </a:p>
          <a:p>
            <a:pPr marL="0" indent="-227012">
              <a:lnSpc>
                <a:spcPct val="95000"/>
              </a:lnSpc>
              <a:spcBef>
                <a:spcPct val="0"/>
              </a:spcBef>
              <a:buClr>
                <a:srgbClr val="000000"/>
              </a:buClr>
              <a:buSzPct val="80000"/>
              <a:buNone/>
            </a:pPr>
            <a:endParaRPr lang="en-US" altLang="en-US" dirty="0" smtClean="0">
              <a:solidFill>
                <a:srgbClr val="000000"/>
              </a:solidFill>
              <a:latin typeface="Arial" panose="020B0604020202020204" pitchFamily="34" charset="0"/>
            </a:endParaRPr>
          </a:p>
          <a:p>
            <a:pPr marL="0" indent="-227012">
              <a:lnSpc>
                <a:spcPct val="95000"/>
              </a:lnSpc>
              <a:spcBef>
                <a:spcPct val="0"/>
              </a:spcBef>
              <a:buClr>
                <a:srgbClr val="000000"/>
              </a:buClr>
              <a:buSzPct val="80000"/>
              <a:buNone/>
            </a:pPr>
            <a:r>
              <a:rPr lang="en-US" altLang="en-US" dirty="0" smtClean="0">
                <a:solidFill>
                  <a:srgbClr val="000000"/>
                </a:solidFill>
                <a:latin typeface="Arial" panose="020B0604020202020204" pitchFamily="34" charset="0"/>
              </a:rPr>
              <a:t>After </a:t>
            </a:r>
            <a:r>
              <a:rPr lang="en-US" altLang="en-US" dirty="0">
                <a:solidFill>
                  <a:srgbClr val="000000"/>
                </a:solidFill>
                <a:latin typeface="Arial" panose="020B0604020202020204" pitchFamily="34" charset="0"/>
              </a:rPr>
              <a:t>IPDP approval by the LPDC</a:t>
            </a:r>
            <a:endParaRPr lang="en-US" altLang="en-US" dirty="0"/>
          </a:p>
          <a:p>
            <a:pPr marL="0" indent="0">
              <a:buNone/>
            </a:pPr>
            <a:endParaRPr lang="en-US" dirty="0"/>
          </a:p>
        </p:txBody>
      </p:sp>
      <p:cxnSp>
        <p:nvCxnSpPr>
          <p:cNvPr id="4" name="Straight Connector 3"/>
          <p:cNvCxnSpPr/>
          <p:nvPr/>
        </p:nvCxnSpPr>
        <p:spPr bwMode="auto">
          <a:xfrm>
            <a:off x="547511" y="2990878"/>
            <a:ext cx="7916779"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484432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5181"/>
            <a:ext cx="9144000" cy="646331"/>
          </a:xfrm>
        </p:spPr>
        <p:txBody>
          <a:bodyPr/>
          <a:lstStyle/>
          <a:p>
            <a:pPr algn="ctr"/>
            <a:r>
              <a:rPr lang="en-US" dirty="0" smtClean="0"/>
              <a:t>Requirements</a:t>
            </a:r>
            <a:endParaRPr lang="en-US" dirty="0"/>
          </a:p>
        </p:txBody>
      </p:sp>
      <p:sp>
        <p:nvSpPr>
          <p:cNvPr id="3" name="Content Placeholder 2"/>
          <p:cNvSpPr>
            <a:spLocks noGrp="1"/>
          </p:cNvSpPr>
          <p:nvPr>
            <p:ph idx="1"/>
          </p:nvPr>
        </p:nvSpPr>
        <p:spPr>
          <a:xfrm>
            <a:off x="440267" y="1264569"/>
            <a:ext cx="8393288" cy="4978187"/>
          </a:xfrm>
        </p:spPr>
        <p:txBody>
          <a:bodyPr/>
          <a:lstStyle/>
          <a:p>
            <a:pPr marL="0" indent="-115887">
              <a:lnSpc>
                <a:spcPct val="95000"/>
              </a:lnSpc>
              <a:spcBef>
                <a:spcPct val="0"/>
              </a:spcBef>
              <a:buClr>
                <a:srgbClr val="000000"/>
              </a:buClr>
              <a:buNone/>
            </a:pPr>
            <a:r>
              <a:rPr lang="en-US" altLang="en-US" sz="2800" dirty="0">
                <a:solidFill>
                  <a:srgbClr val="000000"/>
                </a:solidFill>
                <a:latin typeface="Arial" panose="020B0604020202020204" pitchFamily="34" charset="0"/>
              </a:rPr>
              <a:t>S</a:t>
            </a:r>
            <a:r>
              <a:rPr lang="en-US" altLang="en-US" sz="2800" dirty="0" smtClean="0">
                <a:solidFill>
                  <a:srgbClr val="000000"/>
                </a:solidFill>
                <a:latin typeface="Arial" panose="020B0604020202020204" pitchFamily="34" charset="0"/>
              </a:rPr>
              <a:t>ame </a:t>
            </a:r>
            <a:r>
              <a:rPr lang="en-US" altLang="en-US" sz="2800" dirty="0">
                <a:solidFill>
                  <a:srgbClr val="000000"/>
                </a:solidFill>
                <a:latin typeface="Arial" panose="020B0604020202020204" pitchFamily="34" charset="0"/>
              </a:rPr>
              <a:t>professional development may be used to renew multiple licenses </a:t>
            </a:r>
            <a:endParaRPr lang="en-US" altLang="en-US" sz="3600" dirty="0"/>
          </a:p>
          <a:p>
            <a:pPr marL="228600" lvl="1" indent="0">
              <a:lnSpc>
                <a:spcPct val="95000"/>
              </a:lnSpc>
              <a:spcBef>
                <a:spcPct val="0"/>
              </a:spcBef>
              <a:buClr>
                <a:srgbClr val="000000"/>
              </a:buClr>
              <a:buNone/>
            </a:pPr>
            <a:endParaRPr lang="en-US" altLang="en-US" sz="2800"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sz="2800" dirty="0" smtClean="0">
                <a:solidFill>
                  <a:srgbClr val="000000"/>
                </a:solidFill>
                <a:latin typeface="Arial" panose="020B0604020202020204" pitchFamily="34" charset="0"/>
              </a:rPr>
              <a:t>Coursework </a:t>
            </a:r>
            <a:r>
              <a:rPr lang="en-US" altLang="en-US" sz="2800" dirty="0">
                <a:solidFill>
                  <a:srgbClr val="000000"/>
                </a:solidFill>
                <a:latin typeface="Arial" panose="020B0604020202020204" pitchFamily="34" charset="0"/>
              </a:rPr>
              <a:t>must be completed at:</a:t>
            </a:r>
            <a:endParaRPr lang="en-US" altLang="en-US" sz="3600" dirty="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a:solidFill>
                  <a:srgbClr val="000000"/>
                </a:solidFill>
                <a:latin typeface="Arial" panose="020B0604020202020204" pitchFamily="34" charset="0"/>
              </a:rPr>
              <a:t>An Ohio college/university approved by the Ohio Board of Regents to grant the baccalaureate or associate degree, or</a:t>
            </a:r>
            <a:endParaRPr lang="en-US" altLang="en-US" sz="3600" dirty="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a:solidFill>
                  <a:srgbClr val="000000"/>
                </a:solidFill>
                <a:latin typeface="Arial" panose="020B0604020202020204" pitchFamily="34" charset="0"/>
              </a:rPr>
              <a:t>A college/university approved by an equivalent authority in another state (as listed in the </a:t>
            </a:r>
            <a:r>
              <a:rPr lang="en-US" altLang="en-US" sz="2400" i="1" dirty="0">
                <a:solidFill>
                  <a:srgbClr val="000000"/>
                </a:solidFill>
                <a:latin typeface="Arial" panose="020B0604020202020204" pitchFamily="34" charset="0"/>
              </a:rPr>
              <a:t>Higher Education Directory</a:t>
            </a:r>
            <a:r>
              <a:rPr lang="en-US" altLang="en-US" sz="2400" dirty="0">
                <a:solidFill>
                  <a:srgbClr val="000000"/>
                </a:solidFill>
                <a:latin typeface="Arial" panose="020B0604020202020204" pitchFamily="34" charset="0"/>
              </a:rPr>
              <a:t>) </a:t>
            </a:r>
            <a:endParaRPr lang="en-US" altLang="en-US" sz="3600" dirty="0"/>
          </a:p>
          <a:p>
            <a:pPr marL="228600" lvl="1" indent="0">
              <a:lnSpc>
                <a:spcPct val="95000"/>
              </a:lnSpc>
              <a:spcBef>
                <a:spcPct val="0"/>
              </a:spcBef>
              <a:buClr>
                <a:srgbClr val="000000"/>
              </a:buClr>
              <a:buNone/>
            </a:pPr>
            <a:endParaRPr lang="en-US" altLang="en-US" sz="2800"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sz="2800" dirty="0" smtClean="0">
                <a:solidFill>
                  <a:srgbClr val="000000"/>
                </a:solidFill>
                <a:latin typeface="Arial" panose="020B0604020202020204" pitchFamily="34" charset="0"/>
              </a:rPr>
              <a:t>Renewal </a:t>
            </a:r>
            <a:r>
              <a:rPr lang="en-US" altLang="en-US" sz="2800" dirty="0">
                <a:solidFill>
                  <a:srgbClr val="000000"/>
                </a:solidFill>
                <a:latin typeface="Arial" panose="020B0604020202020204" pitchFamily="34" charset="0"/>
              </a:rPr>
              <a:t>requirements are not reduced by year of experience</a:t>
            </a:r>
            <a:endParaRPr lang="en-US" altLang="en-US" sz="3600" dirty="0"/>
          </a:p>
        </p:txBody>
      </p:sp>
    </p:spTree>
    <p:extLst>
      <p:ext uri="{BB962C8B-B14F-4D97-AF65-F5344CB8AC3E}">
        <p14:creationId xmlns:p14="http://schemas.microsoft.com/office/powerpoint/2010/main" val="3760612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46331"/>
          </a:xfrm>
        </p:spPr>
        <p:txBody>
          <a:bodyPr/>
          <a:lstStyle/>
          <a:p>
            <a:r>
              <a:rPr lang="en-US" dirty="0" smtClean="0"/>
              <a:t>Questions Addressed</a:t>
            </a:r>
            <a:endParaRPr lang="en-US" dirty="0"/>
          </a:p>
        </p:txBody>
      </p:sp>
      <p:sp>
        <p:nvSpPr>
          <p:cNvPr id="3" name="Content Placeholder 2"/>
          <p:cNvSpPr>
            <a:spLocks noGrp="1"/>
          </p:cNvSpPr>
          <p:nvPr>
            <p:ph idx="1"/>
          </p:nvPr>
        </p:nvSpPr>
        <p:spPr>
          <a:xfrm>
            <a:off x="462844" y="1416087"/>
            <a:ext cx="8365067" cy="4781085"/>
          </a:xfrm>
        </p:spPr>
        <p:txBody>
          <a:bodyPr/>
          <a:lstStyle/>
          <a:p>
            <a:pPr marL="0" indent="-115887">
              <a:lnSpc>
                <a:spcPct val="95000"/>
              </a:lnSpc>
              <a:spcBef>
                <a:spcPct val="0"/>
              </a:spcBef>
              <a:buClr>
                <a:srgbClr val="000000"/>
              </a:buClr>
              <a:buNone/>
            </a:pPr>
            <a:r>
              <a:rPr lang="en-US" altLang="en-US" dirty="0">
                <a:solidFill>
                  <a:srgbClr val="000000"/>
                </a:solidFill>
                <a:latin typeface="Arial" panose="020B0604020202020204" pitchFamily="34" charset="0"/>
              </a:rPr>
              <a:t>What is the </a:t>
            </a:r>
            <a:r>
              <a:rPr lang="en-US" altLang="en-US" b="1" i="1" dirty="0">
                <a:solidFill>
                  <a:srgbClr val="000000"/>
                </a:solidFill>
                <a:latin typeface="Arial" panose="020B0604020202020204" pitchFamily="34" charset="0"/>
              </a:rPr>
              <a:t>purpose</a:t>
            </a:r>
            <a:r>
              <a:rPr lang="en-US" altLang="en-US" dirty="0">
                <a:solidFill>
                  <a:srgbClr val="000000"/>
                </a:solidFill>
                <a:latin typeface="Arial" panose="020B0604020202020204" pitchFamily="34" charset="0"/>
              </a:rPr>
              <a:t> of the LPDC?</a:t>
            </a:r>
            <a:endParaRPr lang="en-US" altLang="en-US" dirty="0"/>
          </a:p>
          <a:p>
            <a:pPr marL="0" indent="-115887">
              <a:lnSpc>
                <a:spcPct val="95000"/>
              </a:lnSpc>
              <a:spcBef>
                <a:spcPct val="0"/>
              </a:spcBef>
              <a:buClr>
                <a:srgbClr val="000000"/>
              </a:buClr>
              <a:buNone/>
            </a:pPr>
            <a:endParaRPr lang="en-US" altLang="en-US"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dirty="0">
                <a:solidFill>
                  <a:srgbClr val="000000"/>
                </a:solidFill>
                <a:latin typeface="Arial" panose="020B0604020202020204" pitchFamily="34" charset="0"/>
              </a:rPr>
              <a:t>What are the </a:t>
            </a:r>
            <a:r>
              <a:rPr lang="en-US" altLang="en-US" b="1" i="1" dirty="0">
                <a:solidFill>
                  <a:srgbClr val="000000"/>
                </a:solidFill>
                <a:latin typeface="Arial" panose="020B0604020202020204" pitchFamily="34" charset="0"/>
              </a:rPr>
              <a:t>requirements</a:t>
            </a:r>
            <a:r>
              <a:rPr lang="en-US" altLang="en-US" dirty="0">
                <a:solidFill>
                  <a:srgbClr val="000000"/>
                </a:solidFill>
                <a:latin typeface="Arial" panose="020B0604020202020204" pitchFamily="34" charset="0"/>
              </a:rPr>
              <a:t> of the LPDC?</a:t>
            </a:r>
          </a:p>
          <a:p>
            <a:pPr marL="0" indent="-115887">
              <a:lnSpc>
                <a:spcPct val="95000"/>
              </a:lnSpc>
              <a:spcBef>
                <a:spcPct val="0"/>
              </a:spcBef>
              <a:buClr>
                <a:srgbClr val="000000"/>
              </a:buClr>
              <a:buNone/>
            </a:pPr>
            <a:endParaRPr lang="en-US" altLang="en-US"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dirty="0" smtClean="0">
                <a:solidFill>
                  <a:srgbClr val="000000"/>
                </a:solidFill>
                <a:latin typeface="Arial" panose="020B0604020202020204" pitchFamily="34" charset="0"/>
              </a:rPr>
              <a:t>What are the </a:t>
            </a:r>
            <a:r>
              <a:rPr lang="en-US" altLang="en-US" b="1" i="1" dirty="0" smtClean="0">
                <a:solidFill>
                  <a:srgbClr val="000000"/>
                </a:solidFill>
                <a:latin typeface="Arial" panose="020B0604020202020204" pitchFamily="34" charset="0"/>
              </a:rPr>
              <a:t>functions</a:t>
            </a:r>
            <a:r>
              <a:rPr lang="en-US" altLang="en-US" dirty="0" smtClean="0">
                <a:solidFill>
                  <a:srgbClr val="000000"/>
                </a:solidFill>
                <a:latin typeface="Arial" panose="020B0604020202020204" pitchFamily="34" charset="0"/>
              </a:rPr>
              <a:t> of the LPDC?</a:t>
            </a:r>
            <a:endParaRPr lang="en-US" altLang="en-US" dirty="0"/>
          </a:p>
          <a:p>
            <a:pPr marL="0" indent="-115887">
              <a:lnSpc>
                <a:spcPct val="95000"/>
              </a:lnSpc>
              <a:spcBef>
                <a:spcPct val="0"/>
              </a:spcBef>
              <a:buClr>
                <a:srgbClr val="000000"/>
              </a:buClr>
              <a:buNone/>
            </a:pPr>
            <a:endParaRPr lang="en-US" altLang="en-US" dirty="0" smtClean="0">
              <a:solidFill>
                <a:srgbClr val="000000"/>
              </a:solidFill>
              <a:latin typeface="Arial" panose="020B0604020202020204" pitchFamily="34" charset="0"/>
            </a:endParaRPr>
          </a:p>
          <a:p>
            <a:pPr marL="0" indent="-115887">
              <a:lnSpc>
                <a:spcPct val="95000"/>
              </a:lnSpc>
              <a:spcBef>
                <a:spcPct val="0"/>
              </a:spcBef>
              <a:buClr>
                <a:srgbClr val="000000"/>
              </a:buClr>
              <a:buNone/>
            </a:pPr>
            <a:r>
              <a:rPr lang="en-US" altLang="en-US" dirty="0" smtClean="0">
                <a:solidFill>
                  <a:srgbClr val="000000"/>
                </a:solidFill>
                <a:latin typeface="Arial" panose="020B0604020202020204" pitchFamily="34" charset="0"/>
              </a:rPr>
              <a:t>How </a:t>
            </a:r>
            <a:r>
              <a:rPr lang="en-US" altLang="en-US" dirty="0">
                <a:solidFill>
                  <a:srgbClr val="000000"/>
                </a:solidFill>
                <a:latin typeface="Arial" panose="020B0604020202020204" pitchFamily="34" charset="0"/>
              </a:rPr>
              <a:t>do the Professional Development Standards </a:t>
            </a:r>
            <a:r>
              <a:rPr lang="en-US" altLang="en-US" b="1" i="1" dirty="0">
                <a:solidFill>
                  <a:srgbClr val="000000"/>
                </a:solidFill>
                <a:latin typeface="Arial" panose="020B0604020202020204" pitchFamily="34" charset="0"/>
              </a:rPr>
              <a:t>impact</a:t>
            </a:r>
            <a:r>
              <a:rPr lang="en-US" altLang="en-US" dirty="0">
                <a:solidFill>
                  <a:srgbClr val="000000"/>
                </a:solidFill>
                <a:latin typeface="Arial" panose="020B0604020202020204" pitchFamily="34" charset="0"/>
              </a:rPr>
              <a:t> the LPDC?</a:t>
            </a:r>
          </a:p>
        </p:txBody>
      </p:sp>
    </p:spTree>
    <p:extLst>
      <p:ext uri="{BB962C8B-B14F-4D97-AF65-F5344CB8AC3E}">
        <p14:creationId xmlns:p14="http://schemas.microsoft.com/office/powerpoint/2010/main" val="1417034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2"/>
          <p:cNvCxnSpPr/>
          <p:nvPr/>
        </p:nvCxnSpPr>
        <p:spPr>
          <a:xfrm>
            <a:off x="2982212" y="3311647"/>
            <a:ext cx="1198376" cy="0"/>
          </a:xfrm>
          <a:prstGeom prst="line">
            <a:avLst/>
          </a:prstGeom>
          <a:ln w="317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1"/>
          <p:cNvCxnSpPr/>
          <p:nvPr/>
        </p:nvCxnSpPr>
        <p:spPr>
          <a:xfrm flipV="1">
            <a:off x="2994529" y="1674304"/>
            <a:ext cx="870335" cy="778448"/>
          </a:xfrm>
          <a:prstGeom prst="line">
            <a:avLst/>
          </a:prstGeom>
          <a:ln w="317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3"/>
          <p:cNvCxnSpPr/>
          <p:nvPr/>
        </p:nvCxnSpPr>
        <p:spPr>
          <a:xfrm>
            <a:off x="2930777" y="3993056"/>
            <a:ext cx="1129159" cy="785299"/>
          </a:xfrm>
          <a:prstGeom prst="line">
            <a:avLst/>
          </a:prstGeom>
          <a:ln w="317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608395" y="1066724"/>
            <a:ext cx="2367084" cy="3947073"/>
          </a:xfrm>
          <a:prstGeom prst="roundRect">
            <a:avLst/>
          </a:prstGeom>
          <a:gradFill>
            <a:gsLst>
              <a:gs pos="6000">
                <a:schemeClr val="accent1"/>
              </a:gs>
              <a:gs pos="65000">
                <a:srgbClr val="8DADD4"/>
              </a:gs>
              <a:gs pos="39000">
                <a:srgbClr val="83A2CA"/>
              </a:gs>
              <a:gs pos="94000">
                <a:schemeClr val="accent1">
                  <a:lumMod val="30000"/>
                  <a:lumOff val="70000"/>
                </a:schemeClr>
              </a:gs>
            </a:gsLst>
            <a:lin ang="5400000" scaled="1"/>
          </a:gradFill>
          <a:ln>
            <a:solidFill>
              <a:srgbClr val="73A4CC"/>
            </a:solidFill>
          </a:ln>
          <a:scene3d>
            <a:camera prst="orthographicFront"/>
            <a:lightRig rig="threePt" dir="t"/>
          </a:scene3d>
          <a:sp3d>
            <a:bevelT prst="angle"/>
          </a:sp3d>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800" dirty="0">
                <a:solidFill>
                  <a:schemeClr val="tx1"/>
                </a:solidFill>
                <a:latin typeface="Arial" panose="020B0604020202020204" pitchFamily="34" charset="0"/>
                <a:cs typeface="Arial" panose="020B0604020202020204" pitchFamily="34" charset="0"/>
              </a:rPr>
              <a:t>Purpose of the LPDC</a:t>
            </a:r>
          </a:p>
        </p:txBody>
      </p:sp>
      <p:sp>
        <p:nvSpPr>
          <p:cNvPr id="11" name="Rounded Rectangle 10"/>
          <p:cNvSpPr/>
          <p:nvPr/>
        </p:nvSpPr>
        <p:spPr>
          <a:xfrm>
            <a:off x="3733800" y="425558"/>
            <a:ext cx="4857044" cy="1706118"/>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Assist educators with license renewal requirements</a:t>
            </a:r>
          </a:p>
        </p:txBody>
      </p:sp>
      <p:sp>
        <p:nvSpPr>
          <p:cNvPr id="14" name="Rounded Rectangle 13"/>
          <p:cNvSpPr/>
          <p:nvPr/>
        </p:nvSpPr>
        <p:spPr>
          <a:xfrm>
            <a:off x="3733800" y="2345698"/>
            <a:ext cx="4857044" cy="1706118"/>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Establish high quality professional development criteria</a:t>
            </a:r>
          </a:p>
        </p:txBody>
      </p:sp>
      <p:sp>
        <p:nvSpPr>
          <p:cNvPr id="15" name="Rounded Rectangle 14"/>
          <p:cNvSpPr/>
          <p:nvPr/>
        </p:nvSpPr>
        <p:spPr>
          <a:xfrm>
            <a:off x="3733800" y="4265838"/>
            <a:ext cx="4857044" cy="1706118"/>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Arial" panose="020B0604020202020204" pitchFamily="34" charset="0"/>
                <a:cs typeface="Arial" panose="020B0604020202020204" pitchFamily="34" charset="0"/>
              </a:rPr>
              <a:t>Assist educators in defining their own professional development that connects locally with </a:t>
            </a:r>
            <a:r>
              <a:rPr lang="en-US" sz="2000" dirty="0" smtClean="0">
                <a:latin typeface="Arial" panose="020B0604020202020204" pitchFamily="34" charset="0"/>
                <a:cs typeface="Arial" panose="020B0604020202020204" pitchFamily="34" charset="0"/>
              </a:rPr>
              <a:t>student </a:t>
            </a:r>
            <a:r>
              <a:rPr lang="en-US" sz="2000" dirty="0">
                <a:latin typeface="Arial" panose="020B0604020202020204" pitchFamily="34" charset="0"/>
                <a:cs typeface="Arial" panose="020B0604020202020204" pitchFamily="34" charset="0"/>
              </a:rPr>
              <a:t>needs, the CCIP and other district initiatives</a:t>
            </a:r>
          </a:p>
        </p:txBody>
      </p:sp>
    </p:spTree>
    <p:extLst>
      <p:ext uri="{BB962C8B-B14F-4D97-AF65-F5344CB8AC3E}">
        <p14:creationId xmlns:p14="http://schemas.microsoft.com/office/powerpoint/2010/main" val="368089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BF1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094686"/>
            <a:ext cx="8229600" cy="4154984"/>
          </a:xfrm>
        </p:spPr>
        <p:txBody>
          <a:bodyPr anchor="ctr"/>
          <a:lstStyle/>
          <a:p>
            <a:r>
              <a:rPr lang="en-US" sz="5400" dirty="0" smtClean="0">
                <a:solidFill>
                  <a:schemeClr val="bg1"/>
                </a:solidFill>
              </a:rPr>
              <a:t>Requirements and Functions </a:t>
            </a:r>
            <a:br>
              <a:rPr lang="en-US" sz="5400" dirty="0" smtClean="0">
                <a:solidFill>
                  <a:schemeClr val="bg1"/>
                </a:solidFill>
              </a:rPr>
            </a:br>
            <a:r>
              <a:rPr lang="en-US" sz="5400" dirty="0" smtClean="0">
                <a:solidFill>
                  <a:schemeClr val="bg1"/>
                </a:solidFill>
              </a:rPr>
              <a:t>of </a:t>
            </a:r>
            <a:r>
              <a:rPr lang="en-US" sz="5400" dirty="0">
                <a:solidFill>
                  <a:schemeClr val="bg1"/>
                </a:solidFill>
              </a:rPr>
              <a:t>the </a:t>
            </a:r>
            <a:r>
              <a:rPr lang="en-US" sz="5400" dirty="0" smtClean="0">
                <a:solidFill>
                  <a:schemeClr val="bg1"/>
                </a:solidFill>
              </a:rPr>
              <a:t/>
            </a:r>
            <a:br>
              <a:rPr lang="en-US" sz="5400" dirty="0" smtClean="0">
                <a:solidFill>
                  <a:schemeClr val="bg1"/>
                </a:solidFill>
              </a:rPr>
            </a:br>
            <a:r>
              <a:rPr lang="en-US" sz="5400" dirty="0" smtClean="0">
                <a:solidFill>
                  <a:schemeClr val="bg1"/>
                </a:solidFill>
              </a:rPr>
              <a:t>Local </a:t>
            </a:r>
            <a:r>
              <a:rPr lang="en-US" sz="5400" dirty="0">
                <a:solidFill>
                  <a:schemeClr val="bg1"/>
                </a:solidFill>
              </a:rPr>
              <a:t>Professional Development Committee</a:t>
            </a:r>
          </a:p>
        </p:txBody>
      </p:sp>
    </p:spTree>
    <p:extLst>
      <p:ext uri="{BB962C8B-B14F-4D97-AF65-F5344CB8AC3E}">
        <p14:creationId xmlns:p14="http://schemas.microsoft.com/office/powerpoint/2010/main" val="3103260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a:t>
            </a:r>
          </a:p>
        </p:txBody>
      </p:sp>
      <p:sp>
        <p:nvSpPr>
          <p:cNvPr id="4" name="Rounded Rectangle 3"/>
          <p:cNvSpPr/>
          <p:nvPr/>
        </p:nvSpPr>
        <p:spPr>
          <a:xfrm>
            <a:off x="335844" y="1451314"/>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Review </a:t>
            </a:r>
            <a:r>
              <a:rPr lang="en-US" sz="3200" b="1" dirty="0" smtClean="0">
                <a:solidFill>
                  <a:schemeClr val="bg1"/>
                </a:solidFill>
                <a:latin typeface="Arial" panose="020B0604020202020204" pitchFamily="34" charset="0"/>
                <a:cs typeface="Arial" panose="020B0604020202020204" pitchFamily="34" charset="0"/>
              </a:rPr>
              <a:t>and </a:t>
            </a:r>
            <a:r>
              <a:rPr lang="en-US" sz="3200" b="1" dirty="0">
                <a:solidFill>
                  <a:schemeClr val="bg1"/>
                </a:solidFill>
                <a:latin typeface="Arial" panose="020B0604020202020204" pitchFamily="34" charset="0"/>
                <a:cs typeface="Arial" panose="020B0604020202020204" pitchFamily="34" charset="0"/>
              </a:rPr>
              <a:t>approve Individual Professional Development Plans (IPDP)</a:t>
            </a:r>
          </a:p>
        </p:txBody>
      </p:sp>
      <p:sp>
        <p:nvSpPr>
          <p:cNvPr id="9" name="Rounded Rectangle 8"/>
          <p:cNvSpPr/>
          <p:nvPr/>
        </p:nvSpPr>
        <p:spPr>
          <a:xfrm>
            <a:off x="335843" y="2889526"/>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Set criteria for and foster high quality professional development</a:t>
            </a:r>
          </a:p>
        </p:txBody>
      </p:sp>
      <p:sp>
        <p:nvSpPr>
          <p:cNvPr id="10" name="Rounded Rectangle 9"/>
          <p:cNvSpPr/>
          <p:nvPr/>
        </p:nvSpPr>
        <p:spPr>
          <a:xfrm>
            <a:off x="335844" y="4327738"/>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000" b="1" dirty="0">
                <a:solidFill>
                  <a:schemeClr val="bg1"/>
                </a:solidFill>
                <a:latin typeface="Arial" panose="020B0604020202020204" pitchFamily="34" charset="0"/>
                <a:cs typeface="Arial" panose="020B0604020202020204" pitchFamily="34" charset="0"/>
              </a:rPr>
              <a:t>Verify completion of licensure requirements through implementation of the IPDP</a:t>
            </a:r>
          </a:p>
        </p:txBody>
      </p:sp>
    </p:spTree>
    <p:extLst>
      <p:ext uri="{BB962C8B-B14F-4D97-AF65-F5344CB8AC3E}">
        <p14:creationId xmlns:p14="http://schemas.microsoft.com/office/powerpoint/2010/main" val="1057991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a:t>
            </a:r>
          </a:p>
        </p:txBody>
      </p:sp>
      <p:sp>
        <p:nvSpPr>
          <p:cNvPr id="4" name="Rounded Rectangle 3"/>
          <p:cNvSpPr/>
          <p:nvPr/>
        </p:nvSpPr>
        <p:spPr>
          <a:xfrm>
            <a:off x="335844" y="1451314"/>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Communicate with educators</a:t>
            </a:r>
          </a:p>
        </p:txBody>
      </p:sp>
      <p:sp>
        <p:nvSpPr>
          <p:cNvPr id="9" name="Rounded Rectangle 8"/>
          <p:cNvSpPr/>
          <p:nvPr/>
        </p:nvSpPr>
        <p:spPr>
          <a:xfrm>
            <a:off x="335843" y="2889526"/>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Reflect and improve LPDC operations</a:t>
            </a:r>
          </a:p>
        </p:txBody>
      </p:sp>
      <p:sp>
        <p:nvSpPr>
          <p:cNvPr id="10" name="Rounded Rectangle 9"/>
          <p:cNvSpPr/>
          <p:nvPr/>
        </p:nvSpPr>
        <p:spPr>
          <a:xfrm>
            <a:off x="335844" y="4327738"/>
            <a:ext cx="8472311" cy="1106491"/>
          </a:xfrm>
          <a:prstGeom prst="roundRect">
            <a:avLst>
              <a:gd name="adj" fmla="val 50000"/>
            </a:avLst>
          </a:prstGeom>
          <a:gradFill>
            <a:gsLst>
              <a:gs pos="71000">
                <a:srgbClr val="6DA1E6"/>
              </a:gs>
              <a:gs pos="40000">
                <a:schemeClr val="accent1">
                  <a:tint val="100000"/>
                  <a:shade val="100000"/>
                  <a:satMod val="130000"/>
                </a:schemeClr>
              </a:gs>
              <a:gs pos="100000">
                <a:schemeClr val="accent1">
                  <a:tint val="50000"/>
                  <a:shade val="100000"/>
                  <a:satMod val="350000"/>
                </a:schemeClr>
              </a:gs>
            </a:gsLst>
          </a:gra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Register the LPDC in the online system and update roles as necessary</a:t>
            </a:r>
          </a:p>
        </p:txBody>
      </p:sp>
    </p:spTree>
    <p:extLst>
      <p:ext uri="{BB962C8B-B14F-4D97-AF65-F5344CB8AC3E}">
        <p14:creationId xmlns:p14="http://schemas.microsoft.com/office/powerpoint/2010/main" val="43593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a:t>
            </a:r>
          </a:p>
        </p:txBody>
      </p:sp>
      <p:sp>
        <p:nvSpPr>
          <p:cNvPr id="4" name="Rounded Rectangle 3"/>
          <p:cNvSpPr/>
          <p:nvPr/>
        </p:nvSpPr>
        <p:spPr>
          <a:xfrm>
            <a:off x="335844" y="1451314"/>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Organize the LPDC</a:t>
            </a:r>
          </a:p>
        </p:txBody>
      </p:sp>
      <p:sp>
        <p:nvSpPr>
          <p:cNvPr id="9" name="Rounded Rectangle 8"/>
          <p:cNvSpPr/>
          <p:nvPr/>
        </p:nvSpPr>
        <p:spPr>
          <a:xfrm>
            <a:off x="335843" y="2889526"/>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Develop and implement </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a </a:t>
            </a:r>
            <a:r>
              <a:rPr lang="en-US" sz="3200" b="1" dirty="0">
                <a:solidFill>
                  <a:schemeClr val="bg1"/>
                </a:solidFill>
                <a:latin typeface="Arial" panose="020B0604020202020204" pitchFamily="34" charset="0"/>
                <a:cs typeface="Arial" panose="020B0604020202020204" pitchFamily="34" charset="0"/>
              </a:rPr>
              <a:t>plan of operation</a:t>
            </a:r>
          </a:p>
        </p:txBody>
      </p:sp>
      <p:sp>
        <p:nvSpPr>
          <p:cNvPr id="10" name="Rounded Rectangle 9"/>
          <p:cNvSpPr/>
          <p:nvPr/>
        </p:nvSpPr>
        <p:spPr>
          <a:xfrm>
            <a:off x="335844" y="4327738"/>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Review IPDPs and completion of professional development activities</a:t>
            </a:r>
          </a:p>
        </p:txBody>
      </p:sp>
    </p:spTree>
    <p:extLst>
      <p:ext uri="{BB962C8B-B14F-4D97-AF65-F5344CB8AC3E}">
        <p14:creationId xmlns:p14="http://schemas.microsoft.com/office/powerpoint/2010/main" val="2170429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a:t>
            </a:r>
          </a:p>
        </p:txBody>
      </p:sp>
      <p:sp>
        <p:nvSpPr>
          <p:cNvPr id="4" name="Rounded Rectangle 3"/>
          <p:cNvSpPr/>
          <p:nvPr/>
        </p:nvSpPr>
        <p:spPr>
          <a:xfrm>
            <a:off x="335844" y="1451314"/>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Communicate with educators</a:t>
            </a:r>
          </a:p>
        </p:txBody>
      </p:sp>
      <p:sp>
        <p:nvSpPr>
          <p:cNvPr id="9" name="Rounded Rectangle 8"/>
          <p:cNvSpPr/>
          <p:nvPr/>
        </p:nvSpPr>
        <p:spPr>
          <a:xfrm>
            <a:off x="335843" y="2889526"/>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Manage and document information</a:t>
            </a:r>
          </a:p>
        </p:txBody>
      </p:sp>
      <p:sp>
        <p:nvSpPr>
          <p:cNvPr id="10" name="Rounded Rectangle 9"/>
          <p:cNvSpPr/>
          <p:nvPr/>
        </p:nvSpPr>
        <p:spPr>
          <a:xfrm>
            <a:off x="335844" y="4327738"/>
            <a:ext cx="8472311" cy="1106491"/>
          </a:xfrm>
          <a:prstGeom prst="roundRect">
            <a:avLst>
              <a:gd name="adj" fmla="val 50000"/>
            </a:avLst>
          </a:prstGeom>
          <a:solidFill>
            <a:schemeClr val="accent1">
              <a:lumMod val="50000"/>
            </a:schemeClr>
          </a:solidFill>
          <a:scene3d>
            <a:camera prst="orthographicFront"/>
            <a:lightRig rig="threePt" dir="t"/>
          </a:scene3d>
          <a:sp3d>
            <a:bevelT w="177800"/>
            <a:bevelB w="209550"/>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b="1" dirty="0">
                <a:solidFill>
                  <a:schemeClr val="bg1"/>
                </a:solidFill>
                <a:latin typeface="Arial" panose="020B0604020202020204" pitchFamily="34" charset="0"/>
                <a:cs typeface="Arial" panose="020B0604020202020204" pitchFamily="34" charset="0"/>
              </a:rPr>
              <a:t>Provide opportunity </a:t>
            </a:r>
            <a:endParaRPr lang="en-US" sz="3200" b="1" dirty="0" smtClean="0">
              <a:solidFill>
                <a:schemeClr val="bg1"/>
              </a:solidFill>
              <a:latin typeface="Arial" panose="020B0604020202020204" pitchFamily="34" charset="0"/>
              <a:cs typeface="Arial" panose="020B0604020202020204" pitchFamily="34" charset="0"/>
            </a:endParaRPr>
          </a:p>
          <a:p>
            <a:pPr algn="ctr"/>
            <a:r>
              <a:rPr lang="en-US" sz="3200" b="1" dirty="0" smtClean="0">
                <a:solidFill>
                  <a:schemeClr val="bg1"/>
                </a:solidFill>
                <a:latin typeface="Arial" panose="020B0604020202020204" pitchFamily="34" charset="0"/>
                <a:cs typeface="Arial" panose="020B0604020202020204" pitchFamily="34" charset="0"/>
              </a:rPr>
              <a:t>for </a:t>
            </a:r>
            <a:r>
              <a:rPr lang="en-US" sz="3200" b="1" dirty="0">
                <a:solidFill>
                  <a:schemeClr val="bg1"/>
                </a:solidFill>
                <a:latin typeface="Arial" panose="020B0604020202020204" pitchFamily="34" charset="0"/>
                <a:cs typeface="Arial" panose="020B0604020202020204" pitchFamily="34" charset="0"/>
              </a:rPr>
              <a:t>reconsideration or appeal</a:t>
            </a:r>
          </a:p>
        </p:txBody>
      </p:sp>
    </p:spTree>
    <p:extLst>
      <p:ext uri="{BB962C8B-B14F-4D97-AF65-F5344CB8AC3E}">
        <p14:creationId xmlns:p14="http://schemas.microsoft.com/office/powerpoint/2010/main" val="2377017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606"/>
            <a:ext cx="8229600" cy="1292662"/>
          </a:xfrm>
        </p:spPr>
        <p:txBody>
          <a:bodyPr/>
          <a:lstStyle/>
          <a:p>
            <a:r>
              <a:rPr lang="en-US" dirty="0"/>
              <a:t>Professional Development Standards</a:t>
            </a:r>
          </a:p>
        </p:txBody>
      </p:sp>
      <p:sp>
        <p:nvSpPr>
          <p:cNvPr id="4" name="Rounded Rectangle 3"/>
          <p:cNvSpPr/>
          <p:nvPr/>
        </p:nvSpPr>
        <p:spPr>
          <a:xfrm>
            <a:off x="261716" y="1782501"/>
            <a:ext cx="4129662" cy="181722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Delineate characteristics of high quality professional development</a:t>
            </a:r>
          </a:p>
        </p:txBody>
      </p:sp>
      <p:sp>
        <p:nvSpPr>
          <p:cNvPr id="8" name="Rounded Rectangle 7"/>
          <p:cNvSpPr/>
          <p:nvPr/>
        </p:nvSpPr>
        <p:spPr>
          <a:xfrm>
            <a:off x="4707466" y="1782501"/>
            <a:ext cx="4129662" cy="181722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Support quality professional development linked to daily practice</a:t>
            </a:r>
          </a:p>
        </p:txBody>
      </p:sp>
      <p:sp>
        <p:nvSpPr>
          <p:cNvPr id="9" name="Rounded Rectangle 8"/>
          <p:cNvSpPr/>
          <p:nvPr/>
        </p:nvSpPr>
        <p:spPr>
          <a:xfrm>
            <a:off x="261716" y="4152193"/>
            <a:ext cx="4129662" cy="181722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Advocate for the involvement of all educators engaging in professional development</a:t>
            </a:r>
          </a:p>
        </p:txBody>
      </p:sp>
      <p:sp>
        <p:nvSpPr>
          <p:cNvPr id="10" name="Rounded Rectangle 9"/>
          <p:cNvSpPr/>
          <p:nvPr/>
        </p:nvSpPr>
        <p:spPr>
          <a:xfrm>
            <a:off x="4707466" y="4152193"/>
            <a:ext cx="4129662" cy="181722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Advance the leadership capacity of educators</a:t>
            </a:r>
          </a:p>
        </p:txBody>
      </p:sp>
    </p:spTree>
    <p:extLst>
      <p:ext uri="{BB962C8B-B14F-4D97-AF65-F5344CB8AC3E}">
        <p14:creationId xmlns:p14="http://schemas.microsoft.com/office/powerpoint/2010/main" val="1687555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1733"/>
            <a:ext cx="8229600" cy="646331"/>
          </a:xfrm>
        </p:spPr>
        <p:txBody>
          <a:bodyPr/>
          <a:lstStyle/>
          <a:p>
            <a:r>
              <a:rPr lang="en-US" dirty="0" smtClean="0"/>
              <a:t>Topics Addressed</a:t>
            </a:r>
            <a:endParaRPr lang="en-US" dirty="0"/>
          </a:p>
        </p:txBody>
      </p:sp>
      <p:sp>
        <p:nvSpPr>
          <p:cNvPr id="3" name="Content Placeholder 2"/>
          <p:cNvSpPr>
            <a:spLocks noGrp="1"/>
          </p:cNvSpPr>
          <p:nvPr>
            <p:ph idx="1"/>
          </p:nvPr>
        </p:nvSpPr>
        <p:spPr>
          <a:xfrm>
            <a:off x="356465" y="1153088"/>
            <a:ext cx="8431069" cy="4793336"/>
          </a:xfrm>
        </p:spPr>
        <p:txBody>
          <a:bodyPr/>
          <a:lstStyle/>
          <a:p>
            <a:pPr indent="-342900">
              <a:lnSpc>
                <a:spcPct val="95000"/>
              </a:lnSpc>
              <a:spcBef>
                <a:spcPct val="0"/>
              </a:spcBef>
              <a:buClr>
                <a:srgbClr val="000000"/>
              </a:buClr>
            </a:pPr>
            <a:r>
              <a:rPr lang="en-US" altLang="en-US" sz="2400" dirty="0" smtClean="0">
                <a:solidFill>
                  <a:srgbClr val="000000"/>
                </a:solidFill>
                <a:latin typeface="Arial" panose="020B0604020202020204" pitchFamily="34" charset="0"/>
              </a:rPr>
              <a:t>Organizing the Local Professional Development Committee</a:t>
            </a:r>
            <a:endParaRPr lang="en-US" altLang="en-US" sz="2400" dirty="0"/>
          </a:p>
          <a:p>
            <a:pPr indent="-342900">
              <a:lnSpc>
                <a:spcPct val="95000"/>
              </a:lnSpc>
              <a:spcBef>
                <a:spcPct val="0"/>
              </a:spcBef>
              <a:buClr>
                <a:srgbClr val="000000"/>
              </a:buClr>
            </a:pPr>
            <a:endParaRPr lang="en-US" altLang="en-US" sz="2400" dirty="0" smtClean="0">
              <a:solidFill>
                <a:srgbClr val="000000"/>
              </a:solidFill>
              <a:latin typeface="Arial" panose="020B0604020202020204" pitchFamily="34" charset="0"/>
            </a:endParaRPr>
          </a:p>
          <a:p>
            <a:pPr indent="-342900">
              <a:lnSpc>
                <a:spcPct val="95000"/>
              </a:lnSpc>
              <a:spcBef>
                <a:spcPct val="0"/>
              </a:spcBef>
              <a:buClr>
                <a:srgbClr val="000000"/>
              </a:buClr>
            </a:pPr>
            <a:r>
              <a:rPr lang="en-US" altLang="en-US" sz="2400" dirty="0" smtClean="0">
                <a:solidFill>
                  <a:srgbClr val="000000"/>
                </a:solidFill>
                <a:latin typeface="Arial" panose="020B0604020202020204" pitchFamily="34" charset="0"/>
              </a:rPr>
              <a:t>Committee Membership</a:t>
            </a:r>
            <a:endParaRPr lang="en-US" altLang="en-US" sz="2400" dirty="0">
              <a:solidFill>
                <a:srgbClr val="000000"/>
              </a:solidFill>
              <a:latin typeface="Arial" panose="020B0604020202020204" pitchFamily="34" charset="0"/>
            </a:endParaRPr>
          </a:p>
          <a:p>
            <a:pPr indent="-342900">
              <a:lnSpc>
                <a:spcPct val="95000"/>
              </a:lnSpc>
              <a:spcBef>
                <a:spcPct val="0"/>
              </a:spcBef>
              <a:buClr>
                <a:srgbClr val="000000"/>
              </a:buClr>
            </a:pPr>
            <a:endParaRPr lang="en-US" altLang="en-US" sz="2400" dirty="0" smtClean="0">
              <a:solidFill>
                <a:srgbClr val="000000"/>
              </a:solidFill>
              <a:latin typeface="Arial" panose="020B0604020202020204" pitchFamily="34" charset="0"/>
            </a:endParaRPr>
          </a:p>
          <a:p>
            <a:pPr indent="-342900">
              <a:lnSpc>
                <a:spcPct val="95000"/>
              </a:lnSpc>
              <a:spcBef>
                <a:spcPct val="0"/>
              </a:spcBef>
              <a:buClr>
                <a:srgbClr val="000000"/>
              </a:buClr>
            </a:pPr>
            <a:r>
              <a:rPr lang="en-US" altLang="en-US" sz="2400" dirty="0" smtClean="0">
                <a:solidFill>
                  <a:srgbClr val="000000"/>
                </a:solidFill>
                <a:latin typeface="Arial" panose="020B0604020202020204" pitchFamily="34" charset="0"/>
              </a:rPr>
              <a:t>Plan of Operation</a:t>
            </a:r>
          </a:p>
          <a:p>
            <a:pPr indent="-342900">
              <a:lnSpc>
                <a:spcPct val="95000"/>
              </a:lnSpc>
              <a:spcBef>
                <a:spcPct val="0"/>
              </a:spcBef>
              <a:buClr>
                <a:srgbClr val="000000"/>
              </a:buClr>
            </a:pPr>
            <a:endParaRPr lang="en-US" altLang="en-US" sz="2400" dirty="0">
              <a:solidFill>
                <a:srgbClr val="000000"/>
              </a:solidFill>
              <a:latin typeface="Arial" panose="020B0604020202020204" pitchFamily="34" charset="0"/>
            </a:endParaRPr>
          </a:p>
          <a:p>
            <a:pPr indent="-342900">
              <a:lnSpc>
                <a:spcPct val="95000"/>
              </a:lnSpc>
              <a:spcBef>
                <a:spcPct val="0"/>
              </a:spcBef>
              <a:buClr>
                <a:srgbClr val="000000"/>
              </a:buClr>
            </a:pPr>
            <a:r>
              <a:rPr lang="en-US" altLang="en-US" sz="2400" dirty="0" smtClean="0">
                <a:solidFill>
                  <a:srgbClr val="000000"/>
                </a:solidFill>
                <a:latin typeface="Arial" panose="020B0604020202020204" pitchFamily="34" charset="0"/>
              </a:rPr>
              <a:t>Individual Professional Development Plan</a:t>
            </a:r>
          </a:p>
          <a:p>
            <a:pPr indent="-342900">
              <a:lnSpc>
                <a:spcPct val="95000"/>
              </a:lnSpc>
              <a:spcBef>
                <a:spcPct val="0"/>
              </a:spcBef>
              <a:buClr>
                <a:srgbClr val="000000"/>
              </a:buClr>
            </a:pPr>
            <a:endParaRPr lang="en-US" altLang="en-US" sz="2400" dirty="0" smtClean="0">
              <a:solidFill>
                <a:srgbClr val="000000"/>
              </a:solidFill>
              <a:latin typeface="Arial" panose="020B0604020202020204" pitchFamily="34" charset="0"/>
            </a:endParaRPr>
          </a:p>
          <a:p>
            <a:pPr indent="-342900">
              <a:lnSpc>
                <a:spcPct val="95000"/>
              </a:lnSpc>
              <a:spcBef>
                <a:spcPct val="0"/>
              </a:spcBef>
              <a:buClr>
                <a:srgbClr val="000000"/>
              </a:buClr>
            </a:pPr>
            <a:r>
              <a:rPr lang="en-US" altLang="en-US" sz="2400" dirty="0" smtClean="0">
                <a:solidFill>
                  <a:srgbClr val="000000"/>
                </a:solidFill>
                <a:latin typeface="Arial" panose="020B0604020202020204" pitchFamily="34" charset="0"/>
              </a:rPr>
              <a:t>Equivalent Other Activities</a:t>
            </a:r>
          </a:p>
          <a:p>
            <a:pPr indent="-342900">
              <a:lnSpc>
                <a:spcPct val="95000"/>
              </a:lnSpc>
              <a:spcBef>
                <a:spcPct val="0"/>
              </a:spcBef>
              <a:buClr>
                <a:srgbClr val="000000"/>
              </a:buClr>
            </a:pPr>
            <a:endParaRPr lang="en-US" altLang="en-US" sz="2400" dirty="0">
              <a:solidFill>
                <a:srgbClr val="000000"/>
              </a:solidFill>
              <a:latin typeface="Arial" panose="020B0604020202020204" pitchFamily="34" charset="0"/>
            </a:endParaRPr>
          </a:p>
          <a:p>
            <a:pPr indent="-342900">
              <a:lnSpc>
                <a:spcPct val="95000"/>
              </a:lnSpc>
              <a:spcBef>
                <a:spcPct val="0"/>
              </a:spcBef>
              <a:buClr>
                <a:srgbClr val="000000"/>
              </a:buClr>
            </a:pPr>
            <a:r>
              <a:rPr lang="en-US" altLang="en-US" sz="2400" dirty="0" smtClean="0">
                <a:solidFill>
                  <a:srgbClr val="000000"/>
                </a:solidFill>
                <a:latin typeface="Arial" panose="020B0604020202020204" pitchFamily="34" charset="0"/>
              </a:rPr>
              <a:t>Reciprocity</a:t>
            </a:r>
          </a:p>
          <a:p>
            <a:pPr indent="-342900">
              <a:lnSpc>
                <a:spcPct val="95000"/>
              </a:lnSpc>
              <a:spcBef>
                <a:spcPct val="0"/>
              </a:spcBef>
              <a:buClr>
                <a:srgbClr val="000000"/>
              </a:buClr>
            </a:pPr>
            <a:endParaRPr lang="en-US" altLang="en-US" sz="2400" dirty="0">
              <a:solidFill>
                <a:srgbClr val="000000"/>
              </a:solidFill>
              <a:latin typeface="Arial" panose="020B0604020202020204" pitchFamily="34" charset="0"/>
            </a:endParaRPr>
          </a:p>
          <a:p>
            <a:pPr indent="-342900">
              <a:lnSpc>
                <a:spcPct val="95000"/>
              </a:lnSpc>
              <a:spcBef>
                <a:spcPct val="0"/>
              </a:spcBef>
              <a:buClr>
                <a:srgbClr val="000000"/>
              </a:buClr>
            </a:pPr>
            <a:r>
              <a:rPr lang="en-US" altLang="en-US" sz="2400" dirty="0" smtClean="0">
                <a:solidFill>
                  <a:srgbClr val="000000"/>
                </a:solidFill>
                <a:latin typeface="Arial" panose="020B0604020202020204" pitchFamily="34" charset="0"/>
              </a:rPr>
              <a:t>Appeals</a:t>
            </a:r>
            <a:endParaRPr lang="en-US" alt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82722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977" y="310444"/>
            <a:ext cx="8229600" cy="646331"/>
          </a:xfrm>
        </p:spPr>
        <p:txBody>
          <a:bodyPr/>
          <a:lstStyle/>
          <a:p>
            <a:r>
              <a:rPr lang="en-US" dirty="0" smtClean="0"/>
              <a:t>Organizing the LPDC</a:t>
            </a:r>
            <a:endParaRPr lang="en-US" dirty="0"/>
          </a:p>
        </p:txBody>
      </p:sp>
      <p:sp>
        <p:nvSpPr>
          <p:cNvPr id="3" name="Content Placeholder 2"/>
          <p:cNvSpPr>
            <a:spLocks noGrp="1"/>
          </p:cNvSpPr>
          <p:nvPr>
            <p:ph idx="1"/>
          </p:nvPr>
        </p:nvSpPr>
        <p:spPr>
          <a:xfrm>
            <a:off x="391543" y="1443991"/>
            <a:ext cx="4801346" cy="4663298"/>
          </a:xfrm>
        </p:spPr>
        <p:txBody>
          <a:bodyPr/>
          <a:lstStyle/>
          <a:p>
            <a:pPr marL="0" indent="0">
              <a:lnSpc>
                <a:spcPct val="95000"/>
              </a:lnSpc>
              <a:spcBef>
                <a:spcPct val="0"/>
              </a:spcBef>
              <a:buNone/>
            </a:pPr>
            <a:r>
              <a:rPr lang="en-US" altLang="en-US" sz="2800" b="1" dirty="0">
                <a:solidFill>
                  <a:srgbClr val="000000"/>
                </a:solidFill>
                <a:latin typeface="Arial" panose="020B0604020202020204" pitchFamily="34" charset="0"/>
              </a:rPr>
              <a:t>State of </a:t>
            </a:r>
            <a:r>
              <a:rPr lang="en-US" altLang="en-US" sz="2800" b="1" dirty="0" smtClean="0">
                <a:solidFill>
                  <a:srgbClr val="000000"/>
                </a:solidFill>
                <a:latin typeface="Arial" panose="020B0604020202020204" pitchFamily="34" charset="0"/>
              </a:rPr>
              <a:t>Ohio requires at </a:t>
            </a:r>
            <a:r>
              <a:rPr lang="en-US" altLang="en-US" sz="2800" b="1" dirty="0">
                <a:solidFill>
                  <a:srgbClr val="000000"/>
                </a:solidFill>
                <a:latin typeface="Arial" panose="020B0604020202020204" pitchFamily="34" charset="0"/>
              </a:rPr>
              <a:t>least five total </a:t>
            </a:r>
            <a:r>
              <a:rPr lang="en-US" altLang="en-US" sz="2800" b="1" dirty="0" smtClean="0">
                <a:solidFill>
                  <a:srgbClr val="000000"/>
                </a:solidFill>
                <a:latin typeface="Arial" panose="020B0604020202020204" pitchFamily="34" charset="0"/>
              </a:rPr>
              <a:t>members:</a:t>
            </a:r>
            <a:endParaRPr lang="en-US" altLang="en-US" sz="2800" b="1" dirty="0"/>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At least 3 teacher members (always a majority of teacher members)</a:t>
            </a:r>
            <a:endParaRPr lang="en-US" altLang="en-US" sz="2800" dirty="0"/>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One administrator member</a:t>
            </a:r>
            <a:endParaRPr lang="en-US" altLang="en-US" sz="2800" dirty="0"/>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One member appointed by the district </a:t>
            </a:r>
            <a:r>
              <a:rPr lang="en-US" altLang="en-US" sz="2800" dirty="0" smtClean="0">
                <a:solidFill>
                  <a:srgbClr val="000000"/>
                </a:solidFill>
                <a:latin typeface="Arial" panose="020B0604020202020204" pitchFamily="34" charset="0"/>
              </a:rPr>
              <a:t>superintendent / administrator</a:t>
            </a:r>
            <a:endParaRPr lang="en-US" altLang="en-US" sz="2800" dirty="0">
              <a:solidFill>
                <a:srgbClr val="000000"/>
              </a:solidFill>
              <a:latin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8245" y="1443991"/>
            <a:ext cx="3444332" cy="2294640"/>
          </a:xfrm>
          <a:prstGeom prst="rect">
            <a:avLst/>
          </a:prstGeom>
          <a:ln>
            <a:noFill/>
          </a:ln>
          <a:effectLst>
            <a:softEdge rad="63500"/>
          </a:effectLst>
        </p:spPr>
      </p:pic>
    </p:spTree>
    <p:extLst>
      <p:ext uri="{BB962C8B-B14F-4D97-AF65-F5344CB8AC3E}">
        <p14:creationId xmlns:p14="http://schemas.microsoft.com/office/powerpoint/2010/main" val="64015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Committee Membership</a:t>
            </a:r>
            <a:endParaRPr lang="en-US" dirty="0"/>
          </a:p>
        </p:txBody>
      </p:sp>
      <p:sp>
        <p:nvSpPr>
          <p:cNvPr id="3" name="Content Placeholder 2"/>
          <p:cNvSpPr>
            <a:spLocks noGrp="1"/>
          </p:cNvSpPr>
          <p:nvPr>
            <p:ph idx="1"/>
          </p:nvPr>
        </p:nvSpPr>
        <p:spPr>
          <a:xfrm>
            <a:off x="720305" y="1473066"/>
            <a:ext cx="7703389" cy="4729326"/>
          </a:xfrm>
        </p:spPr>
        <p:txBody>
          <a:bodyPr/>
          <a:lstStyle/>
          <a:p>
            <a:pPr lvl="1" indent="-342900">
              <a:lnSpc>
                <a:spcPct val="95000"/>
              </a:lnSpc>
              <a:spcBef>
                <a:spcPct val="0"/>
              </a:spcBef>
              <a:buClr>
                <a:srgbClr val="000000"/>
              </a:buClr>
              <a:buFontTx/>
              <a:buChar char="•"/>
            </a:pPr>
            <a:r>
              <a:rPr lang="en-US" altLang="en-US" sz="2700" dirty="0">
                <a:solidFill>
                  <a:srgbClr val="000000"/>
                </a:solidFill>
                <a:latin typeface="Arial" panose="020B0604020202020204" pitchFamily="34" charset="0"/>
              </a:rPr>
              <a:t>Teacher members are selected by the union representative or elected by the teachers to be represented*</a:t>
            </a:r>
            <a:endParaRPr lang="en-US" altLang="en-US" dirty="0"/>
          </a:p>
          <a:p>
            <a:pPr lvl="1" indent="-342900">
              <a:lnSpc>
                <a:spcPct val="95000"/>
              </a:lnSpc>
              <a:spcBef>
                <a:spcPct val="0"/>
              </a:spcBef>
              <a:buClr>
                <a:srgbClr val="000000"/>
              </a:buClr>
              <a:buFontTx/>
              <a:buChar char="•"/>
            </a:pPr>
            <a:r>
              <a:rPr lang="en-US" altLang="en-US" sz="2700" dirty="0">
                <a:solidFill>
                  <a:srgbClr val="000000"/>
                </a:solidFill>
                <a:latin typeface="Arial" panose="020B0604020202020204" pitchFamily="34" charset="0"/>
              </a:rPr>
              <a:t>Administrator members are elected by a majority vote of administrators</a:t>
            </a:r>
            <a:endParaRPr lang="en-US" altLang="en-US" dirty="0"/>
          </a:p>
          <a:p>
            <a:pPr lvl="1" indent="-342900">
              <a:lnSpc>
                <a:spcPct val="95000"/>
              </a:lnSpc>
              <a:spcBef>
                <a:spcPct val="0"/>
              </a:spcBef>
              <a:buClr>
                <a:srgbClr val="000000"/>
              </a:buClr>
              <a:buFontTx/>
              <a:buChar char="•"/>
            </a:pPr>
            <a:r>
              <a:rPr lang="en-US" altLang="en-US" sz="2700" dirty="0">
                <a:solidFill>
                  <a:srgbClr val="000000"/>
                </a:solidFill>
                <a:latin typeface="Arial" panose="020B0604020202020204" pitchFamily="34" charset="0"/>
              </a:rPr>
              <a:t>Whenever an administrator’s plan is under consideration the LPDC shall, at the request of the administrator, reduce the number of teacher members and cause the majority of the LPDC to consist of administrative members</a:t>
            </a:r>
            <a:endParaRPr lang="en-US" altLang="en-US" dirty="0"/>
          </a:p>
          <a:p>
            <a:pPr marL="0" indent="0">
              <a:lnSpc>
                <a:spcPct val="95000"/>
              </a:lnSpc>
              <a:spcBef>
                <a:spcPct val="0"/>
              </a:spcBef>
              <a:buNone/>
            </a:pPr>
            <a:r>
              <a:rPr lang="en-US" altLang="en-US" sz="1800" dirty="0" smtClean="0">
                <a:solidFill>
                  <a:srgbClr val="000000"/>
                </a:solidFill>
                <a:latin typeface="Arial" panose="020B0604020202020204" pitchFamily="34" charset="0"/>
              </a:rPr>
              <a:t>*</a:t>
            </a:r>
            <a:r>
              <a:rPr lang="en-US" altLang="en-US" sz="1800" dirty="0">
                <a:solidFill>
                  <a:srgbClr val="000000"/>
                </a:solidFill>
                <a:latin typeface="Arial" panose="020B0604020202020204" pitchFamily="34" charset="0"/>
              </a:rPr>
              <a:t>Within the terms of any existing collective bargaining agreement</a:t>
            </a:r>
          </a:p>
        </p:txBody>
      </p:sp>
    </p:spTree>
    <p:extLst>
      <p:ext uri="{BB962C8B-B14F-4D97-AF65-F5344CB8AC3E}">
        <p14:creationId xmlns:p14="http://schemas.microsoft.com/office/powerpoint/2010/main" val="531207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of Operation</a:t>
            </a:r>
            <a:endParaRPr lang="en-US" dirty="0"/>
          </a:p>
        </p:txBody>
      </p:sp>
      <p:sp>
        <p:nvSpPr>
          <p:cNvPr id="5" name="Rectangle 4"/>
          <p:cNvSpPr/>
          <p:nvPr/>
        </p:nvSpPr>
        <p:spPr bwMode="auto">
          <a:xfrm>
            <a:off x="947743" y="1490238"/>
            <a:ext cx="7162800" cy="731450"/>
          </a:xfrm>
          <a:prstGeom prst="rect">
            <a:avLst/>
          </a:prstGeom>
          <a:gradFill flip="none" rotWithShape="1">
            <a:gsLst>
              <a:gs pos="0">
                <a:schemeClr val="tx1">
                  <a:lumMod val="50000"/>
                  <a:lumOff val="50000"/>
                </a:schemeClr>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600">
              <a:solidFill>
                <a:prstClr val="white"/>
              </a:solidFill>
            </a:endParaRPr>
          </a:p>
        </p:txBody>
      </p:sp>
      <p:sp>
        <p:nvSpPr>
          <p:cNvPr id="6" name="Rectangle 5"/>
          <p:cNvSpPr/>
          <p:nvPr/>
        </p:nvSpPr>
        <p:spPr bwMode="auto">
          <a:xfrm>
            <a:off x="947743" y="2216046"/>
            <a:ext cx="7162800" cy="692953"/>
          </a:xfrm>
          <a:prstGeom prst="rect">
            <a:avLst/>
          </a:prstGeom>
          <a:gradFill flip="none" rotWithShape="1">
            <a:gsLst>
              <a:gs pos="0">
                <a:schemeClr val="bg1">
                  <a:lumMod val="50000"/>
                </a:schemeClr>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600">
              <a:solidFill>
                <a:prstClr val="white"/>
              </a:solidFill>
            </a:endParaRPr>
          </a:p>
        </p:txBody>
      </p:sp>
      <p:sp>
        <p:nvSpPr>
          <p:cNvPr id="7" name="Rectangle 6"/>
          <p:cNvSpPr/>
          <p:nvPr/>
        </p:nvSpPr>
        <p:spPr bwMode="auto">
          <a:xfrm>
            <a:off x="947743" y="2903357"/>
            <a:ext cx="7162800" cy="731450"/>
          </a:xfrm>
          <a:prstGeom prst="rect">
            <a:avLst/>
          </a:prstGeom>
          <a:gradFill flip="none" rotWithShape="1">
            <a:gsLst>
              <a:gs pos="0">
                <a:schemeClr val="bg1">
                  <a:lumMod val="50000"/>
                </a:schemeClr>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600">
              <a:solidFill>
                <a:prstClr val="white"/>
              </a:solidFill>
            </a:endParaRPr>
          </a:p>
        </p:txBody>
      </p:sp>
      <p:sp>
        <p:nvSpPr>
          <p:cNvPr id="8" name="Content Placeholder 2"/>
          <p:cNvSpPr>
            <a:spLocks noGrp="1"/>
          </p:cNvSpPr>
          <p:nvPr>
            <p:ph idx="1"/>
          </p:nvPr>
        </p:nvSpPr>
        <p:spPr>
          <a:xfrm>
            <a:off x="1188747" y="1683348"/>
            <a:ext cx="6790794" cy="543412"/>
          </a:xfrm>
        </p:spPr>
        <p:txBody>
          <a:bodyPr/>
          <a:lstStyle/>
          <a:p>
            <a:pPr marL="0" indent="0">
              <a:buNone/>
            </a:pPr>
            <a:r>
              <a:rPr lang="en-US" sz="2400" dirty="0" smtClean="0"/>
              <a:t>Philosophy and Purpose</a:t>
            </a:r>
            <a:endParaRPr lang="en-US" sz="2400" dirty="0"/>
          </a:p>
        </p:txBody>
      </p:sp>
      <p:sp>
        <p:nvSpPr>
          <p:cNvPr id="9" name="Content Placeholder 2"/>
          <p:cNvSpPr txBox="1">
            <a:spLocks/>
          </p:cNvSpPr>
          <p:nvPr/>
        </p:nvSpPr>
        <p:spPr>
          <a:xfrm>
            <a:off x="1188746" y="2357732"/>
            <a:ext cx="6790795" cy="616797"/>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t>Standards for professional development activities</a:t>
            </a:r>
            <a:endParaRPr lang="en-US" sz="2400" dirty="0"/>
          </a:p>
        </p:txBody>
      </p:sp>
      <p:sp>
        <p:nvSpPr>
          <p:cNvPr id="10" name="Content Placeholder 2"/>
          <p:cNvSpPr txBox="1">
            <a:spLocks/>
          </p:cNvSpPr>
          <p:nvPr/>
        </p:nvSpPr>
        <p:spPr>
          <a:xfrm>
            <a:off x="1188747" y="3055645"/>
            <a:ext cx="6428485" cy="621228"/>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t>Composition of members</a:t>
            </a:r>
            <a:endParaRPr lang="en-US" sz="2400" dirty="0"/>
          </a:p>
        </p:txBody>
      </p:sp>
      <p:sp>
        <p:nvSpPr>
          <p:cNvPr id="11" name="Rectangle 10"/>
          <p:cNvSpPr/>
          <p:nvPr/>
        </p:nvSpPr>
        <p:spPr bwMode="auto">
          <a:xfrm>
            <a:off x="947743" y="3629328"/>
            <a:ext cx="7162800" cy="731450"/>
          </a:xfrm>
          <a:prstGeom prst="rect">
            <a:avLst/>
          </a:prstGeom>
          <a:gradFill flip="none" rotWithShape="1">
            <a:gsLst>
              <a:gs pos="0">
                <a:schemeClr val="bg1">
                  <a:lumMod val="50000"/>
                </a:schemeClr>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600">
              <a:solidFill>
                <a:prstClr val="white"/>
              </a:solidFill>
            </a:endParaRPr>
          </a:p>
        </p:txBody>
      </p:sp>
      <p:sp>
        <p:nvSpPr>
          <p:cNvPr id="12" name="Content Placeholder 2"/>
          <p:cNvSpPr txBox="1">
            <a:spLocks/>
          </p:cNvSpPr>
          <p:nvPr/>
        </p:nvSpPr>
        <p:spPr>
          <a:xfrm>
            <a:off x="1188747" y="3781616"/>
            <a:ext cx="6428485" cy="621228"/>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t>Procedures and forms</a:t>
            </a:r>
            <a:endParaRPr lang="en-US" sz="2400" dirty="0"/>
          </a:p>
        </p:txBody>
      </p:sp>
      <p:sp>
        <p:nvSpPr>
          <p:cNvPr id="13" name="Rectangle 12"/>
          <p:cNvSpPr/>
          <p:nvPr/>
        </p:nvSpPr>
        <p:spPr bwMode="auto">
          <a:xfrm>
            <a:off x="947743" y="4355136"/>
            <a:ext cx="7162800" cy="731450"/>
          </a:xfrm>
          <a:prstGeom prst="rect">
            <a:avLst/>
          </a:prstGeom>
          <a:gradFill flip="none" rotWithShape="1">
            <a:gsLst>
              <a:gs pos="0">
                <a:schemeClr val="bg1">
                  <a:lumMod val="50000"/>
                </a:schemeClr>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600">
              <a:solidFill>
                <a:prstClr val="white"/>
              </a:solidFill>
            </a:endParaRPr>
          </a:p>
        </p:txBody>
      </p:sp>
      <p:sp>
        <p:nvSpPr>
          <p:cNvPr id="14" name="Content Placeholder 2"/>
          <p:cNvSpPr txBox="1">
            <a:spLocks/>
          </p:cNvSpPr>
          <p:nvPr/>
        </p:nvSpPr>
        <p:spPr>
          <a:xfrm>
            <a:off x="1188747" y="4518713"/>
            <a:ext cx="6428485" cy="621228"/>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t>Processes for LPDC reflection and revision</a:t>
            </a:r>
            <a:endParaRPr lang="en-US" sz="2400" dirty="0"/>
          </a:p>
        </p:txBody>
      </p:sp>
      <p:sp>
        <p:nvSpPr>
          <p:cNvPr id="15" name="Rectangle 14"/>
          <p:cNvSpPr/>
          <p:nvPr/>
        </p:nvSpPr>
        <p:spPr bwMode="auto">
          <a:xfrm>
            <a:off x="947743" y="5043168"/>
            <a:ext cx="7162800" cy="731450"/>
          </a:xfrm>
          <a:prstGeom prst="rect">
            <a:avLst/>
          </a:prstGeom>
          <a:gradFill flip="none" rotWithShape="1">
            <a:gsLst>
              <a:gs pos="0">
                <a:schemeClr val="bg1">
                  <a:lumMod val="50000"/>
                </a:schemeClr>
              </a:gs>
              <a:gs pos="100000">
                <a:schemeClr val="bg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endParaRPr lang="en-US" sz="1600">
              <a:solidFill>
                <a:prstClr val="white"/>
              </a:solidFill>
            </a:endParaRPr>
          </a:p>
        </p:txBody>
      </p:sp>
      <p:sp>
        <p:nvSpPr>
          <p:cNvPr id="16" name="Content Placeholder 2"/>
          <p:cNvSpPr txBox="1">
            <a:spLocks/>
          </p:cNvSpPr>
          <p:nvPr/>
        </p:nvSpPr>
        <p:spPr>
          <a:xfrm>
            <a:off x="1188747" y="5218034"/>
            <a:ext cx="6428485" cy="621228"/>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dirty="0" smtClean="0"/>
              <a:t>Communication </a:t>
            </a:r>
            <a:endParaRPr lang="en-US" sz="2400" dirty="0"/>
          </a:p>
        </p:txBody>
      </p:sp>
    </p:spTree>
    <p:extLst>
      <p:ext uri="{BB962C8B-B14F-4D97-AF65-F5344CB8AC3E}">
        <p14:creationId xmlns:p14="http://schemas.microsoft.com/office/powerpoint/2010/main" val="2945601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94477" y="1566378"/>
            <a:ext cx="3731631" cy="3731631"/>
            <a:chOff x="494477" y="1566378"/>
            <a:chExt cx="3731631" cy="3731631"/>
          </a:xfrm>
        </p:grpSpPr>
        <p:sp>
          <p:nvSpPr>
            <p:cNvPr id="5" name="Oval 4"/>
            <p:cNvSpPr/>
            <p:nvPr/>
          </p:nvSpPr>
          <p:spPr>
            <a:xfrm>
              <a:off x="494477" y="1566378"/>
              <a:ext cx="3731631" cy="3731631"/>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Oval 4"/>
            <p:cNvSpPr/>
            <p:nvPr/>
          </p:nvSpPr>
          <p:spPr>
            <a:xfrm>
              <a:off x="1040963" y="2151466"/>
              <a:ext cx="2638660" cy="2638660"/>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3600" b="1"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Philosophy and Purpose</a:t>
              </a:r>
              <a:endParaRPr lang="en-US" sz="24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7" name="Title 6"/>
          <p:cNvSpPr>
            <a:spLocks noGrp="1"/>
          </p:cNvSpPr>
          <p:nvPr>
            <p:ph type="title"/>
          </p:nvPr>
        </p:nvSpPr>
        <p:spPr/>
        <p:txBody>
          <a:bodyPr/>
          <a:lstStyle/>
          <a:p>
            <a:r>
              <a:rPr lang="en-US" dirty="0" smtClean="0"/>
              <a:t>Plan </a:t>
            </a:r>
            <a:r>
              <a:rPr lang="en-US" dirty="0"/>
              <a:t>of Operation</a:t>
            </a:r>
          </a:p>
        </p:txBody>
      </p:sp>
      <p:sp>
        <p:nvSpPr>
          <p:cNvPr id="9" name="Rectangle 2"/>
          <p:cNvSpPr txBox="1">
            <a:spLocks noChangeArrowheads="1"/>
          </p:cNvSpPr>
          <p:nvPr/>
        </p:nvSpPr>
        <p:spPr>
          <a:xfrm>
            <a:off x="4502988" y="1912408"/>
            <a:ext cx="4183812" cy="4133850"/>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342900">
              <a:lnSpc>
                <a:spcPct val="95000"/>
              </a:lnSpc>
              <a:spcBef>
                <a:spcPct val="0"/>
              </a:spcBef>
              <a:buClr>
                <a:srgbClr val="000000"/>
              </a:buClr>
              <a:buFont typeface="Arial" panose="020B0604020202020204" pitchFamily="34" charset="0"/>
              <a:buChar char="•"/>
            </a:pPr>
            <a:r>
              <a:rPr lang="en-US" altLang="en-US" sz="2400" dirty="0" smtClean="0">
                <a:solidFill>
                  <a:srgbClr val="000000"/>
                </a:solidFill>
                <a:latin typeface="Arial" panose="020B0604020202020204" pitchFamily="34" charset="0"/>
              </a:rPr>
              <a:t>What is our vision of quality professional development?</a:t>
            </a:r>
            <a:endParaRPr lang="en-US" altLang="en-US" sz="2400" dirty="0" smtClean="0"/>
          </a:p>
          <a:p>
            <a:pPr>
              <a:lnSpc>
                <a:spcPct val="95000"/>
              </a:lnSpc>
              <a:spcBef>
                <a:spcPct val="0"/>
              </a:spcBef>
              <a:buFont typeface="Arial" panose="020B0604020202020204" pitchFamily="34" charset="0"/>
              <a:buChar char="•"/>
            </a:pPr>
            <a:endParaRPr lang="en-US" altLang="en-US" sz="2400" dirty="0" smtClean="0">
              <a:solidFill>
                <a:srgbClr val="000000"/>
              </a:solidFill>
              <a:latin typeface="Arial" panose="020B0604020202020204" pitchFamily="34" charset="0"/>
            </a:endParaRPr>
          </a:p>
          <a:p>
            <a:pPr lvl="1" indent="-342900">
              <a:lnSpc>
                <a:spcPct val="95000"/>
              </a:lnSpc>
              <a:spcBef>
                <a:spcPct val="0"/>
              </a:spcBef>
              <a:buClr>
                <a:srgbClr val="000000"/>
              </a:buClr>
              <a:buFont typeface="Arial" panose="020B0604020202020204" pitchFamily="34" charset="0"/>
              <a:buChar char="•"/>
            </a:pPr>
            <a:r>
              <a:rPr lang="en-US" altLang="en-US" sz="2400" dirty="0" smtClean="0">
                <a:solidFill>
                  <a:srgbClr val="000000"/>
                </a:solidFill>
                <a:latin typeface="Arial" panose="020B0604020202020204" pitchFamily="34" charset="0"/>
              </a:rPr>
              <a:t>Why is quality professional development important?</a:t>
            </a:r>
            <a:endParaRPr lang="en-US" altLang="en-US" sz="2400" dirty="0" smtClean="0"/>
          </a:p>
          <a:p>
            <a:pPr>
              <a:lnSpc>
                <a:spcPct val="95000"/>
              </a:lnSpc>
              <a:spcBef>
                <a:spcPct val="0"/>
              </a:spcBef>
              <a:buFont typeface="Arial" panose="020B0604020202020204" pitchFamily="34" charset="0"/>
              <a:buChar char="•"/>
            </a:pPr>
            <a:endParaRPr lang="en-US" altLang="en-US" sz="2400" dirty="0" smtClean="0">
              <a:solidFill>
                <a:srgbClr val="000000"/>
              </a:solidFill>
              <a:latin typeface="Arial" panose="020B0604020202020204" pitchFamily="34" charset="0"/>
            </a:endParaRPr>
          </a:p>
          <a:p>
            <a:pPr lvl="1" indent="-342900">
              <a:lnSpc>
                <a:spcPct val="95000"/>
              </a:lnSpc>
              <a:spcBef>
                <a:spcPct val="0"/>
              </a:spcBef>
              <a:buClr>
                <a:srgbClr val="000000"/>
              </a:buClr>
              <a:buFont typeface="Arial" panose="020B0604020202020204" pitchFamily="34" charset="0"/>
              <a:buChar char="•"/>
            </a:pPr>
            <a:r>
              <a:rPr lang="en-US" altLang="en-US" sz="2400" dirty="0" smtClean="0">
                <a:solidFill>
                  <a:srgbClr val="000000"/>
                </a:solidFill>
                <a:latin typeface="Arial" panose="020B0604020202020204" pitchFamily="34" charset="0"/>
              </a:rPr>
              <a:t>What values will guide our LPDC?</a:t>
            </a:r>
          </a:p>
        </p:txBody>
      </p:sp>
    </p:spTree>
    <p:extLst>
      <p:ext uri="{BB962C8B-B14F-4D97-AF65-F5344CB8AC3E}">
        <p14:creationId xmlns:p14="http://schemas.microsoft.com/office/powerpoint/2010/main" val="220973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a:t>
            </a:r>
            <a:r>
              <a:rPr lang="en-US" dirty="0"/>
              <a:t>of Operation</a:t>
            </a:r>
          </a:p>
        </p:txBody>
      </p:sp>
      <p:grpSp>
        <p:nvGrpSpPr>
          <p:cNvPr id="3" name="Group 2"/>
          <p:cNvGrpSpPr/>
          <p:nvPr/>
        </p:nvGrpSpPr>
        <p:grpSpPr>
          <a:xfrm>
            <a:off x="268701" y="1480801"/>
            <a:ext cx="3731631" cy="3731631"/>
            <a:chOff x="268701" y="1480801"/>
            <a:chExt cx="3731631" cy="3731631"/>
          </a:xfrm>
        </p:grpSpPr>
        <p:sp>
          <p:nvSpPr>
            <p:cNvPr id="5" name="Oval 4"/>
            <p:cNvSpPr/>
            <p:nvPr/>
          </p:nvSpPr>
          <p:spPr>
            <a:xfrm>
              <a:off x="268701" y="1480801"/>
              <a:ext cx="3731631" cy="3731631"/>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Oval 4"/>
            <p:cNvSpPr/>
            <p:nvPr/>
          </p:nvSpPr>
          <p:spPr>
            <a:xfrm>
              <a:off x="815186" y="2027286"/>
              <a:ext cx="2712166" cy="2638660"/>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3200" b="1"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Standards for Professional Development</a:t>
              </a:r>
              <a:endParaRPr lang="en-US" sz="2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7" name="Rectangle 2"/>
          <p:cNvSpPr txBox="1">
            <a:spLocks noChangeArrowheads="1"/>
          </p:cNvSpPr>
          <p:nvPr/>
        </p:nvSpPr>
        <p:spPr>
          <a:xfrm>
            <a:off x="4140679" y="1480801"/>
            <a:ext cx="4761781" cy="4709484"/>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Delineate the characteristics of high quality professional development</a:t>
            </a:r>
            <a:endParaRPr lang="en-US" altLang="en-US" sz="2400" dirty="0" smtClean="0"/>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Support the belief that quality professional development is linked to daily practice</a:t>
            </a:r>
            <a:endParaRPr lang="en-US" altLang="en-US" sz="2400" dirty="0" smtClean="0"/>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Advocate for the involvement of all educators in planning, implementing and sustaining professional development</a:t>
            </a:r>
            <a:endParaRPr lang="en-US" altLang="en-US" sz="2400" dirty="0" smtClean="0"/>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Advance the leadership capacity of educators</a:t>
            </a:r>
            <a:endParaRPr lang="en-US" altLang="en-US" sz="2400" dirty="0" smtClean="0"/>
          </a:p>
          <a:p>
            <a:pPr>
              <a:lnSpc>
                <a:spcPct val="95000"/>
              </a:lnSpc>
              <a:spcBef>
                <a:spcPct val="0"/>
              </a:spcBef>
              <a:buClr>
                <a:srgbClr val="000000"/>
              </a:buClr>
            </a:pPr>
            <a:endParaRPr lang="en-US" altLang="en-US" sz="2400" dirty="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45235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a:t>
            </a:r>
            <a:r>
              <a:rPr lang="en-US" dirty="0"/>
              <a:t>of Operation</a:t>
            </a:r>
          </a:p>
        </p:txBody>
      </p:sp>
      <p:grpSp>
        <p:nvGrpSpPr>
          <p:cNvPr id="3" name="Group 2"/>
          <p:cNvGrpSpPr/>
          <p:nvPr/>
        </p:nvGrpSpPr>
        <p:grpSpPr>
          <a:xfrm>
            <a:off x="321311" y="1362632"/>
            <a:ext cx="3731631" cy="3731631"/>
            <a:chOff x="528345" y="1142134"/>
            <a:chExt cx="3731631" cy="3731631"/>
          </a:xfrm>
        </p:grpSpPr>
        <p:sp>
          <p:nvSpPr>
            <p:cNvPr id="5" name="Oval 4"/>
            <p:cNvSpPr/>
            <p:nvPr/>
          </p:nvSpPr>
          <p:spPr>
            <a:xfrm>
              <a:off x="528345" y="1142134"/>
              <a:ext cx="3731631" cy="3731631"/>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Oval 4"/>
            <p:cNvSpPr/>
            <p:nvPr/>
          </p:nvSpPr>
          <p:spPr>
            <a:xfrm>
              <a:off x="971314" y="1688619"/>
              <a:ext cx="2638660" cy="2638660"/>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3200" b="1"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Composition of Members</a:t>
              </a:r>
              <a:endParaRPr lang="en-US" sz="32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7" name="Rectangle 2"/>
          <p:cNvSpPr txBox="1">
            <a:spLocks noChangeArrowheads="1"/>
          </p:cNvSpPr>
          <p:nvPr/>
        </p:nvSpPr>
        <p:spPr>
          <a:xfrm>
            <a:off x="4052942" y="1367346"/>
            <a:ext cx="4573473" cy="4800539"/>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115887">
              <a:lnSpc>
                <a:spcPct val="95000"/>
              </a:lnSpc>
              <a:spcBef>
                <a:spcPct val="0"/>
              </a:spcBef>
              <a:buClr>
                <a:srgbClr val="000000"/>
              </a:buClr>
              <a:buNone/>
            </a:pPr>
            <a:r>
              <a:rPr lang="en-US" altLang="en-US" sz="2400" b="1" dirty="0" smtClean="0">
                <a:solidFill>
                  <a:srgbClr val="000000"/>
                </a:solidFill>
                <a:latin typeface="Arial" panose="020B0604020202020204" pitchFamily="34" charset="0"/>
              </a:rPr>
              <a:t>LPDC decides</a:t>
            </a:r>
            <a:endParaRPr lang="en-US" altLang="en-US" sz="2400" b="1"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Who will be the chairperson</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If other officers are needed and which members will serve</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How officers will be elected; term length</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What rules and process checks will govern the conduct of meetings</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Meeting schedule</a:t>
            </a:r>
          </a:p>
        </p:txBody>
      </p:sp>
    </p:spTree>
    <p:extLst>
      <p:ext uri="{BB962C8B-B14F-4D97-AF65-F5344CB8AC3E}">
        <p14:creationId xmlns:p14="http://schemas.microsoft.com/office/powerpoint/2010/main" val="156716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a:t>
            </a:r>
            <a:r>
              <a:rPr lang="en-US" dirty="0"/>
              <a:t>of Operation</a:t>
            </a:r>
          </a:p>
        </p:txBody>
      </p:sp>
      <p:grpSp>
        <p:nvGrpSpPr>
          <p:cNvPr id="3" name="Group 2"/>
          <p:cNvGrpSpPr/>
          <p:nvPr/>
        </p:nvGrpSpPr>
        <p:grpSpPr>
          <a:xfrm>
            <a:off x="283964" y="1390490"/>
            <a:ext cx="3731631" cy="3731631"/>
            <a:chOff x="528345" y="1142134"/>
            <a:chExt cx="3731631" cy="3731631"/>
          </a:xfrm>
        </p:grpSpPr>
        <p:sp>
          <p:nvSpPr>
            <p:cNvPr id="5" name="Oval 4"/>
            <p:cNvSpPr/>
            <p:nvPr/>
          </p:nvSpPr>
          <p:spPr>
            <a:xfrm>
              <a:off x="528345" y="1142134"/>
              <a:ext cx="3731631" cy="3731631"/>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Oval 4"/>
            <p:cNvSpPr/>
            <p:nvPr/>
          </p:nvSpPr>
          <p:spPr>
            <a:xfrm>
              <a:off x="1074830" y="1688619"/>
              <a:ext cx="2638660" cy="2638660"/>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3200" b="1"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Procedures and Forms</a:t>
              </a:r>
              <a:endParaRPr lang="en-US" sz="32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7" name="Rectangle 1"/>
          <p:cNvSpPr txBox="1">
            <a:spLocks noChangeArrowheads="1"/>
          </p:cNvSpPr>
          <p:nvPr/>
        </p:nvSpPr>
        <p:spPr>
          <a:xfrm>
            <a:off x="4339088" y="1281843"/>
            <a:ext cx="3907766" cy="409343"/>
          </a:xfrm>
          <a:prstGeom prst="rect">
            <a:avLst/>
          </a:prstGeom>
        </p:spPr>
        <p:txBody>
          <a:bodyPr vert="horz" wrap="square" lIns="0" tIns="0" rIns="0" bIns="0" rtlCol="0" anchor="t" anchorCtr="0">
            <a:spAutoFit/>
          </a:bodyPr>
          <a:lstStyle>
            <a:lvl1pPr algn="ctr" defTabSz="457200" rtl="0" eaLnBrk="1" latinLnBrk="0" hangingPunct="1">
              <a:spcBef>
                <a:spcPct val="0"/>
              </a:spcBef>
              <a:buNone/>
              <a:defRPr sz="4200" b="1" kern="1200">
                <a:solidFill>
                  <a:srgbClr val="CD0920"/>
                </a:solidFill>
                <a:latin typeface="Arial"/>
                <a:ea typeface="+mj-ea"/>
                <a:cs typeface="Arial"/>
              </a:defRPr>
            </a:lvl1pPr>
          </a:lstStyle>
          <a:p>
            <a:pPr algn="l">
              <a:lnSpc>
                <a:spcPct val="95000"/>
              </a:lnSpc>
            </a:pPr>
            <a:r>
              <a:rPr lang="en-US" altLang="en-US" sz="2800" dirty="0" smtClean="0">
                <a:solidFill>
                  <a:srgbClr val="000000"/>
                </a:solidFill>
                <a:latin typeface="Arial" panose="020B0604020202020204" pitchFamily="34" charset="0"/>
              </a:rPr>
              <a:t>LPDC Documentation </a:t>
            </a:r>
          </a:p>
        </p:txBody>
      </p:sp>
      <p:sp>
        <p:nvSpPr>
          <p:cNvPr id="8" name="Rectangle 2"/>
          <p:cNvSpPr txBox="1">
            <a:spLocks noChangeArrowheads="1"/>
          </p:cNvSpPr>
          <p:nvPr/>
        </p:nvSpPr>
        <p:spPr>
          <a:xfrm>
            <a:off x="4123426" y="1688619"/>
            <a:ext cx="4813540" cy="4640263"/>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lvl="1" indent="0">
              <a:lnSpc>
                <a:spcPct val="95000"/>
              </a:lnSpc>
              <a:spcBef>
                <a:spcPct val="0"/>
              </a:spcBef>
              <a:buClr>
                <a:srgbClr val="000000"/>
              </a:buClr>
              <a:buNone/>
            </a:pPr>
            <a:r>
              <a:rPr lang="en-US" altLang="en-US" sz="2400" dirty="0" smtClean="0">
                <a:solidFill>
                  <a:srgbClr val="000000"/>
                </a:solidFill>
                <a:latin typeface="Arial" panose="020B0604020202020204" pitchFamily="34" charset="0"/>
              </a:rPr>
              <a:t>Keep accurate records of all actions</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Meeting minutes</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All approval/disapproval decisions</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Communication with educators</a:t>
            </a:r>
            <a:endParaRPr lang="en-US" altLang="en-US" sz="2400" dirty="0" smtClean="0"/>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Appeals</a:t>
            </a:r>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IPDP templates</a:t>
            </a:r>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Pre-Approval</a:t>
            </a:r>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PD Summary</a:t>
            </a:r>
          </a:p>
          <a:p>
            <a:pPr marL="857250" lvl="2" indent="-285750">
              <a:lnSpc>
                <a:spcPct val="95000"/>
              </a:lnSpc>
              <a:spcBef>
                <a:spcPct val="0"/>
              </a:spcBef>
              <a:buClr>
                <a:srgbClr val="000000"/>
              </a:buClr>
              <a:buSzPct val="80000"/>
              <a:buFont typeface="Courier New" panose="02070309020205020404" pitchFamily="49" charset="0"/>
              <a:buChar char="o"/>
            </a:pPr>
            <a:r>
              <a:rPr lang="en-US" altLang="en-US" sz="2400" dirty="0" smtClean="0">
                <a:solidFill>
                  <a:srgbClr val="000000"/>
                </a:solidFill>
                <a:latin typeface="Arial" panose="020B0604020202020204" pitchFamily="34" charset="0"/>
              </a:rPr>
              <a:t>Verification Form for Educators leaving the LPDC</a:t>
            </a:r>
            <a:endParaRPr lang="en-US" altLang="en-US" sz="2400" dirty="0" smtClean="0"/>
          </a:p>
          <a:p>
            <a:pPr marL="857250" lvl="2" indent="-285750">
              <a:lnSpc>
                <a:spcPct val="95000"/>
              </a:lnSpc>
              <a:spcBef>
                <a:spcPct val="0"/>
              </a:spcBef>
              <a:buClr>
                <a:srgbClr val="000000"/>
              </a:buClr>
              <a:buFontTx/>
              <a:buChar char=" "/>
            </a:pPr>
            <a:endParaRPr lang="en-US" altLang="en-US" sz="2400" dirty="0" smtClean="0">
              <a:solidFill>
                <a:srgbClr val="000000"/>
              </a:solidFill>
              <a:latin typeface="Arial" panose="020B0604020202020204" pitchFamily="34" charset="0"/>
            </a:endParaRPr>
          </a:p>
          <a:p>
            <a:pPr lvl="1" indent="-342900">
              <a:lnSpc>
                <a:spcPct val="95000"/>
              </a:lnSpc>
              <a:spcBef>
                <a:spcPct val="0"/>
              </a:spcBef>
              <a:buClr>
                <a:srgbClr val="000000"/>
              </a:buClr>
              <a:buFontTx/>
              <a:buChar char=" "/>
            </a:pPr>
            <a:endParaRPr lang="en-US" altLang="en-US" sz="2400" dirty="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312874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a:t>
            </a:r>
            <a:r>
              <a:rPr lang="en-US" dirty="0"/>
              <a:t>of Operation</a:t>
            </a:r>
          </a:p>
        </p:txBody>
      </p:sp>
      <p:grpSp>
        <p:nvGrpSpPr>
          <p:cNvPr id="3" name="Group 2"/>
          <p:cNvGrpSpPr/>
          <p:nvPr/>
        </p:nvGrpSpPr>
        <p:grpSpPr>
          <a:xfrm>
            <a:off x="457200" y="1379200"/>
            <a:ext cx="3731631" cy="3731631"/>
            <a:chOff x="528345" y="1142134"/>
            <a:chExt cx="3731631" cy="3731631"/>
          </a:xfrm>
        </p:grpSpPr>
        <p:sp>
          <p:nvSpPr>
            <p:cNvPr id="5" name="Oval 4"/>
            <p:cNvSpPr/>
            <p:nvPr/>
          </p:nvSpPr>
          <p:spPr>
            <a:xfrm>
              <a:off x="528345" y="1142134"/>
              <a:ext cx="3731631" cy="3731631"/>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Oval 4"/>
            <p:cNvSpPr/>
            <p:nvPr/>
          </p:nvSpPr>
          <p:spPr>
            <a:xfrm>
              <a:off x="738625" y="1688619"/>
              <a:ext cx="3311070" cy="2638660"/>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32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Reflection and Revision</a:t>
              </a:r>
              <a:endParaRPr lang="en-US" sz="32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7" name="Rectangle 2"/>
          <p:cNvSpPr txBox="1">
            <a:spLocks noChangeArrowheads="1"/>
          </p:cNvSpPr>
          <p:nvPr/>
        </p:nvSpPr>
        <p:spPr>
          <a:xfrm>
            <a:off x="4259976" y="1688619"/>
            <a:ext cx="4737376" cy="2929534"/>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Consider the views of district educators regarding the effectiveness of the committee’s work, procedures, and criteria</a:t>
            </a:r>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Use self-assessment to redesign the Plan of Operation as necessary</a:t>
            </a:r>
          </a:p>
        </p:txBody>
      </p:sp>
    </p:spTree>
    <p:extLst>
      <p:ext uri="{BB962C8B-B14F-4D97-AF65-F5344CB8AC3E}">
        <p14:creationId xmlns:p14="http://schemas.microsoft.com/office/powerpoint/2010/main" val="2416623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 </a:t>
            </a:r>
            <a:r>
              <a:rPr lang="en-US" dirty="0"/>
              <a:t>of Operation</a:t>
            </a:r>
          </a:p>
        </p:txBody>
      </p:sp>
      <p:grpSp>
        <p:nvGrpSpPr>
          <p:cNvPr id="3" name="Group 2"/>
          <p:cNvGrpSpPr/>
          <p:nvPr/>
        </p:nvGrpSpPr>
        <p:grpSpPr>
          <a:xfrm>
            <a:off x="148731" y="1368915"/>
            <a:ext cx="3731631" cy="3731631"/>
            <a:chOff x="528345" y="1142134"/>
            <a:chExt cx="3731631" cy="3731631"/>
          </a:xfrm>
        </p:grpSpPr>
        <p:sp>
          <p:nvSpPr>
            <p:cNvPr id="5" name="Oval 4"/>
            <p:cNvSpPr/>
            <p:nvPr/>
          </p:nvSpPr>
          <p:spPr>
            <a:xfrm>
              <a:off x="528345" y="1142134"/>
              <a:ext cx="3731631" cy="3731631"/>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Oval 4"/>
            <p:cNvSpPr/>
            <p:nvPr/>
          </p:nvSpPr>
          <p:spPr>
            <a:xfrm>
              <a:off x="738625" y="1688619"/>
              <a:ext cx="3311070" cy="2638660"/>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3200" b="1"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Communication</a:t>
              </a:r>
              <a:endParaRPr lang="en-US" sz="32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7" name="Rectangle 2"/>
          <p:cNvSpPr txBox="1">
            <a:spLocks noChangeArrowheads="1"/>
          </p:cNvSpPr>
          <p:nvPr/>
        </p:nvSpPr>
        <p:spPr>
          <a:xfrm>
            <a:off x="4180953" y="1647504"/>
            <a:ext cx="4816399" cy="4030808"/>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Provide information on LPDC guidelines and licensure standards</a:t>
            </a:r>
            <a:endParaRPr lang="en-US" altLang="en-US" sz="2400" dirty="0" smtClean="0"/>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Continue ongoing communication</a:t>
            </a:r>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Post meeting dates </a:t>
            </a:r>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Keep accurate records</a:t>
            </a:r>
            <a:endParaRPr lang="en-US" altLang="en-US" sz="2400" dirty="0" smtClean="0"/>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Answer questions</a:t>
            </a:r>
          </a:p>
          <a:p>
            <a:pPr lvl="1" indent="-342900">
              <a:lnSpc>
                <a:spcPct val="95000"/>
              </a:lnSpc>
              <a:spcBef>
                <a:spcPct val="0"/>
              </a:spcBef>
              <a:buClr>
                <a:srgbClr val="000000"/>
              </a:buClr>
              <a:buFontTx/>
              <a:buChar char="•"/>
            </a:pPr>
            <a:r>
              <a:rPr lang="en-US" altLang="en-US" sz="2400" dirty="0" smtClean="0">
                <a:solidFill>
                  <a:srgbClr val="000000"/>
                </a:solidFill>
                <a:latin typeface="Arial" panose="020B0604020202020204" pitchFamily="34" charset="0"/>
              </a:rPr>
              <a:t>Operate under “Sunshine Laws”</a:t>
            </a:r>
          </a:p>
        </p:txBody>
      </p:sp>
    </p:spTree>
    <p:extLst>
      <p:ext uri="{BB962C8B-B14F-4D97-AF65-F5344CB8AC3E}">
        <p14:creationId xmlns:p14="http://schemas.microsoft.com/office/powerpoint/2010/main" val="207890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smtClean="0"/>
              <a:t>Individual Professional Development Plan</a:t>
            </a:r>
            <a:endParaRPr lang="en-US" dirty="0"/>
          </a:p>
        </p:txBody>
      </p:sp>
      <p:sp>
        <p:nvSpPr>
          <p:cNvPr id="3" name="Content Placeholder 2"/>
          <p:cNvSpPr>
            <a:spLocks noGrp="1"/>
          </p:cNvSpPr>
          <p:nvPr>
            <p:ph idx="1"/>
          </p:nvPr>
        </p:nvSpPr>
        <p:spPr>
          <a:xfrm>
            <a:off x="720305" y="1956145"/>
            <a:ext cx="7703389" cy="3599266"/>
          </a:xfrm>
        </p:spPr>
        <p:txBody>
          <a:bodyPr/>
          <a:lstStyle/>
          <a:p>
            <a:pPr marL="228600" lvl="1" indent="0">
              <a:lnSpc>
                <a:spcPct val="95000"/>
              </a:lnSpc>
              <a:spcBef>
                <a:spcPct val="0"/>
              </a:spcBef>
              <a:buClr>
                <a:srgbClr val="000000"/>
              </a:buClr>
              <a:buNone/>
            </a:pPr>
            <a:r>
              <a:rPr lang="en-US" altLang="en-US" sz="2800" dirty="0" smtClean="0">
                <a:solidFill>
                  <a:srgbClr val="000000"/>
                </a:solidFill>
                <a:latin typeface="Arial" panose="020B0604020202020204" pitchFamily="34" charset="0"/>
              </a:rPr>
              <a:t>Plan identifies an educator’s goals for learning; the process of preparing and submitting an IPDP requires educators to:</a:t>
            </a:r>
          </a:p>
          <a:p>
            <a:pPr marL="685800" lvl="1" indent="-457200">
              <a:lnSpc>
                <a:spcPct val="95000"/>
              </a:lnSpc>
              <a:spcBef>
                <a:spcPct val="0"/>
              </a:spcBef>
              <a:buClr>
                <a:srgbClr val="000000"/>
              </a:buClr>
              <a:buFont typeface="Arial" panose="020B0604020202020204" pitchFamily="34" charset="0"/>
              <a:buChar char="•"/>
            </a:pPr>
            <a:r>
              <a:rPr lang="en-US" altLang="en-US" sz="2800" dirty="0" smtClean="0">
                <a:solidFill>
                  <a:srgbClr val="000000"/>
                </a:solidFill>
                <a:latin typeface="Arial" panose="020B0604020202020204" pitchFamily="34" charset="0"/>
              </a:rPr>
              <a:t>Examine their practice;</a:t>
            </a:r>
          </a:p>
          <a:p>
            <a:pPr marL="685800" lvl="1" indent="-457200">
              <a:lnSpc>
                <a:spcPct val="95000"/>
              </a:lnSpc>
              <a:spcBef>
                <a:spcPct val="0"/>
              </a:spcBef>
              <a:buClr>
                <a:srgbClr val="000000"/>
              </a:buClr>
              <a:buFont typeface="Arial" panose="020B0604020202020204" pitchFamily="34" charset="0"/>
              <a:buChar char="•"/>
            </a:pPr>
            <a:r>
              <a:rPr lang="en-US" altLang="en-US" sz="2800" dirty="0" smtClean="0">
                <a:solidFill>
                  <a:srgbClr val="000000"/>
                </a:solidFill>
                <a:latin typeface="Arial" panose="020B0604020202020204" pitchFamily="34" charset="0"/>
              </a:rPr>
              <a:t>Determine individual priorities and goals; </a:t>
            </a:r>
          </a:p>
          <a:p>
            <a:pPr marL="685800" lvl="1" indent="-457200">
              <a:lnSpc>
                <a:spcPct val="95000"/>
              </a:lnSpc>
              <a:spcBef>
                <a:spcPct val="0"/>
              </a:spcBef>
              <a:buClr>
                <a:srgbClr val="000000"/>
              </a:buClr>
              <a:buFont typeface="Arial" panose="020B0604020202020204" pitchFamily="34" charset="0"/>
              <a:buChar char="•"/>
            </a:pPr>
            <a:r>
              <a:rPr lang="en-US" altLang="en-US" sz="2800" dirty="0" smtClean="0">
                <a:solidFill>
                  <a:srgbClr val="000000"/>
                </a:solidFill>
                <a:latin typeface="Arial" panose="020B0604020202020204" pitchFamily="34" charset="0"/>
              </a:rPr>
              <a:t>Complete the IPDP according to LPDC policy; and</a:t>
            </a:r>
          </a:p>
          <a:p>
            <a:pPr marL="685800" lvl="1" indent="-457200">
              <a:lnSpc>
                <a:spcPct val="95000"/>
              </a:lnSpc>
              <a:spcBef>
                <a:spcPct val="0"/>
              </a:spcBef>
              <a:buClr>
                <a:srgbClr val="000000"/>
              </a:buClr>
              <a:buFont typeface="Arial" panose="020B0604020202020204" pitchFamily="34" charset="0"/>
              <a:buChar char="•"/>
            </a:pPr>
            <a:r>
              <a:rPr lang="en-US" altLang="en-US" sz="2800" dirty="0" smtClean="0">
                <a:solidFill>
                  <a:srgbClr val="000000"/>
                </a:solidFill>
                <a:latin typeface="Arial" panose="020B0604020202020204" pitchFamily="34" charset="0"/>
              </a:rPr>
              <a:t>Obtain pre-approval from LPDC (per district policy).</a:t>
            </a:r>
            <a:endParaRPr lang="en-US" altLang="en-US" sz="2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67924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a:blip r:embed="rId3"/>
          <a:stretch>
            <a:fillRect/>
          </a:stretch>
        </p:blipFill>
        <p:spPr>
          <a:xfrm>
            <a:off x="488726" y="940280"/>
            <a:ext cx="8082304" cy="5159828"/>
          </a:xfrm>
          <a:prstGeom prst="rect">
            <a:avLst/>
          </a:prstGeom>
          <a:noFill/>
          <a:ln>
            <a:noFill/>
          </a:ln>
        </p:spPr>
      </p:pic>
      <p:sp>
        <p:nvSpPr>
          <p:cNvPr id="37" name="Text Box 20"/>
          <p:cNvSpPr txBox="1">
            <a:spLocks noChangeArrowheads="1"/>
          </p:cNvSpPr>
          <p:nvPr/>
        </p:nvSpPr>
        <p:spPr bwMode="auto">
          <a:xfrm>
            <a:off x="1285875" y="397355"/>
            <a:ext cx="237013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spcBef>
                <a:spcPct val="0"/>
              </a:spcBef>
              <a:buFontTx/>
              <a:buNone/>
            </a:pPr>
            <a:r>
              <a:rPr lang="en-US" altLang="en-US" sz="3600" b="1" dirty="0">
                <a:solidFill>
                  <a:srgbClr val="000000"/>
                </a:solidFill>
                <a:latin typeface="Arial" panose="020B0604020202020204" pitchFamily="34" charset="0"/>
              </a:rPr>
              <a:t>Educator</a:t>
            </a:r>
          </a:p>
        </p:txBody>
      </p:sp>
      <p:sp>
        <p:nvSpPr>
          <p:cNvPr id="38" name="Text Box 19"/>
          <p:cNvSpPr txBox="1">
            <a:spLocks noChangeArrowheads="1"/>
          </p:cNvSpPr>
          <p:nvPr/>
        </p:nvSpPr>
        <p:spPr bwMode="auto">
          <a:xfrm>
            <a:off x="6019006" y="401369"/>
            <a:ext cx="143668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5000"/>
              </a:lnSpc>
              <a:spcBef>
                <a:spcPct val="0"/>
              </a:spcBef>
              <a:buFontTx/>
              <a:buNone/>
            </a:pPr>
            <a:r>
              <a:rPr lang="en-US" altLang="en-US" sz="3600" b="1" dirty="0">
                <a:solidFill>
                  <a:srgbClr val="000000"/>
                </a:solidFill>
                <a:latin typeface="Arial" panose="020B0604020202020204" pitchFamily="34" charset="0"/>
              </a:rPr>
              <a:t>LPDC</a:t>
            </a:r>
          </a:p>
        </p:txBody>
      </p:sp>
    </p:spTree>
    <p:extLst>
      <p:ext uri="{BB962C8B-B14F-4D97-AF65-F5344CB8AC3E}">
        <p14:creationId xmlns:p14="http://schemas.microsoft.com/office/powerpoint/2010/main" val="120703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46331"/>
          </a:xfrm>
        </p:spPr>
        <p:txBody>
          <a:bodyPr/>
          <a:lstStyle/>
          <a:p>
            <a:r>
              <a:rPr lang="en-US" dirty="0" smtClean="0"/>
              <a:t>Equivalent Other Activities</a:t>
            </a:r>
            <a:endParaRPr lang="en-US" dirty="0"/>
          </a:p>
        </p:txBody>
      </p:sp>
      <p:sp>
        <p:nvSpPr>
          <p:cNvPr id="3" name="Content Placeholder 2"/>
          <p:cNvSpPr>
            <a:spLocks noGrp="1"/>
          </p:cNvSpPr>
          <p:nvPr>
            <p:ph idx="1"/>
          </p:nvPr>
        </p:nvSpPr>
        <p:spPr>
          <a:xfrm>
            <a:off x="720305" y="1448145"/>
            <a:ext cx="7703389" cy="4489810"/>
          </a:xfrm>
        </p:spPr>
        <p:txBody>
          <a:bodyPr/>
          <a:lstStyle/>
          <a:p>
            <a:pPr marL="228600" lvl="1" indent="0" algn="ctr">
              <a:lnSpc>
                <a:spcPct val="95000"/>
              </a:lnSpc>
              <a:spcBef>
                <a:spcPct val="0"/>
              </a:spcBef>
              <a:buClr>
                <a:srgbClr val="000000"/>
              </a:buClr>
              <a:buNone/>
            </a:pPr>
            <a:r>
              <a:rPr lang="en-US" altLang="en-US" sz="2800" b="1" dirty="0">
                <a:solidFill>
                  <a:srgbClr val="000000"/>
                </a:solidFill>
                <a:latin typeface="Arial" panose="020B0604020202020204" pitchFamily="34" charset="0"/>
              </a:rPr>
              <a:t>Individual LPDCs set criteria for </a:t>
            </a:r>
            <a:r>
              <a:rPr lang="en-US" altLang="en-US" sz="2800" b="1" dirty="0" smtClean="0">
                <a:solidFill>
                  <a:srgbClr val="000000"/>
                </a:solidFill>
                <a:latin typeface="Arial" panose="020B0604020202020204" pitchFamily="34" charset="0"/>
              </a:rPr>
              <a:t>EOAs</a:t>
            </a:r>
          </a:p>
          <a:p>
            <a:pPr marL="228600" lvl="1" indent="0">
              <a:lnSpc>
                <a:spcPct val="95000"/>
              </a:lnSpc>
              <a:spcBef>
                <a:spcPct val="0"/>
              </a:spcBef>
              <a:buClr>
                <a:srgbClr val="000000"/>
              </a:buClr>
              <a:buNone/>
            </a:pPr>
            <a:endParaRPr lang="en-US" altLang="en-US" sz="2800" dirty="0" smtClean="0">
              <a:solidFill>
                <a:srgbClr val="000000"/>
              </a:solidFill>
              <a:latin typeface="Arial" panose="020B0604020202020204" pitchFamily="34" charset="0"/>
            </a:endParaRPr>
          </a:p>
          <a:p>
            <a:pPr marL="228600" lvl="1" indent="0">
              <a:lnSpc>
                <a:spcPct val="95000"/>
              </a:lnSpc>
              <a:spcBef>
                <a:spcPct val="0"/>
              </a:spcBef>
              <a:buClr>
                <a:srgbClr val="000000"/>
              </a:buClr>
              <a:buNone/>
            </a:pPr>
            <a:r>
              <a:rPr lang="en-US" sz="2800" dirty="0"/>
              <a:t>Equivalent Other Activities </a:t>
            </a:r>
            <a:r>
              <a:rPr lang="en-US" altLang="en-US" sz="2800" dirty="0" smtClean="0">
                <a:solidFill>
                  <a:srgbClr val="000000"/>
                </a:solidFill>
                <a:latin typeface="Arial" panose="020B0604020202020204" pitchFamily="34" charset="0"/>
              </a:rPr>
              <a:t>should be:</a:t>
            </a:r>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Relevant to an educator’s learning goals</a:t>
            </a:r>
            <a:endParaRPr lang="en-US" altLang="en-US" sz="2800" dirty="0"/>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Aligned with the Ohio Educator Standards</a:t>
            </a:r>
            <a:endParaRPr lang="en-US" altLang="en-US" sz="2800" dirty="0"/>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Aligned with the Ohio Educator Standards for Professional Development</a:t>
            </a:r>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Intentional and planned</a:t>
            </a:r>
            <a:endParaRPr lang="en-US" altLang="en-US" sz="2800" dirty="0"/>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Carried out in a systematic way</a:t>
            </a:r>
            <a:endParaRPr lang="en-US" altLang="en-US" sz="2800" dirty="0"/>
          </a:p>
          <a:p>
            <a:pPr lvl="1" indent="-342900">
              <a:lnSpc>
                <a:spcPct val="95000"/>
              </a:lnSpc>
              <a:spcBef>
                <a:spcPct val="0"/>
              </a:spcBef>
              <a:buClr>
                <a:srgbClr val="000000"/>
              </a:buClr>
              <a:buFontTx/>
              <a:buChar char="•"/>
            </a:pPr>
            <a:r>
              <a:rPr lang="en-US" altLang="en-US" sz="2800" dirty="0">
                <a:solidFill>
                  <a:srgbClr val="000000"/>
                </a:solidFill>
                <a:latin typeface="Arial" panose="020B0604020202020204" pitchFamily="34" charset="0"/>
              </a:rPr>
              <a:t>Able to be documented</a:t>
            </a:r>
          </a:p>
          <a:p>
            <a:pPr marL="228600" lvl="1" indent="0">
              <a:lnSpc>
                <a:spcPct val="95000"/>
              </a:lnSpc>
              <a:spcBef>
                <a:spcPct val="0"/>
              </a:spcBef>
              <a:buClr>
                <a:srgbClr val="000000"/>
              </a:buClr>
              <a:buNone/>
            </a:pPr>
            <a:endParaRPr lang="en-US" altLang="en-US" sz="2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295257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92662"/>
          </a:xfrm>
        </p:spPr>
        <p:txBody>
          <a:bodyPr/>
          <a:lstStyle/>
          <a:p>
            <a:r>
              <a:rPr lang="en-US" dirty="0" smtClean="0"/>
              <a:t>Equivalent Other Activities Must Be Pre-Approved</a:t>
            </a:r>
            <a:endParaRPr lang="en-US" dirty="0"/>
          </a:p>
        </p:txBody>
      </p:sp>
      <p:sp>
        <p:nvSpPr>
          <p:cNvPr id="5" name="Rectangle 2"/>
          <p:cNvSpPr txBox="1">
            <a:spLocks noChangeArrowheads="1"/>
          </p:cNvSpPr>
          <p:nvPr/>
        </p:nvSpPr>
        <p:spPr>
          <a:xfrm>
            <a:off x="1748437" y="2254371"/>
            <a:ext cx="5264839" cy="1463614"/>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lvl="1" indent="0">
              <a:lnSpc>
                <a:spcPct val="95000"/>
              </a:lnSpc>
              <a:spcBef>
                <a:spcPct val="0"/>
              </a:spcBef>
              <a:buClr>
                <a:srgbClr val="000000"/>
              </a:buClr>
              <a:buNone/>
            </a:pPr>
            <a:r>
              <a:rPr lang="en-US" altLang="en-US" sz="2800" dirty="0" smtClean="0">
                <a:solidFill>
                  <a:srgbClr val="000000"/>
                </a:solidFill>
                <a:latin typeface="Arial" panose="020B0604020202020204" pitchFamily="34" charset="0"/>
              </a:rPr>
              <a:t>Job-embedded activities</a:t>
            </a:r>
            <a:endParaRPr lang="en-US" altLang="en-US" sz="2800" dirty="0" smtClean="0"/>
          </a:p>
          <a:p>
            <a:pPr marL="228600" lvl="1" indent="0">
              <a:lnSpc>
                <a:spcPct val="95000"/>
              </a:lnSpc>
              <a:spcBef>
                <a:spcPct val="0"/>
              </a:spcBef>
              <a:buClr>
                <a:srgbClr val="000000"/>
              </a:buClr>
              <a:buNone/>
            </a:pPr>
            <a:r>
              <a:rPr lang="en-US" altLang="en-US" sz="2800" dirty="0" smtClean="0">
                <a:solidFill>
                  <a:srgbClr val="000000"/>
                </a:solidFill>
                <a:latin typeface="Arial" panose="020B0604020202020204" pitchFamily="34" charset="0"/>
              </a:rPr>
              <a:t>Self-directed learning activities</a:t>
            </a:r>
            <a:endParaRPr lang="en-US" altLang="en-US" sz="2800" dirty="0" smtClean="0"/>
          </a:p>
          <a:p>
            <a:pPr marL="228600" lvl="1" indent="0">
              <a:lnSpc>
                <a:spcPct val="95000"/>
              </a:lnSpc>
              <a:spcBef>
                <a:spcPct val="0"/>
              </a:spcBef>
              <a:buClr>
                <a:srgbClr val="000000"/>
              </a:buClr>
              <a:buNone/>
            </a:pPr>
            <a:r>
              <a:rPr lang="en-US" altLang="en-US" sz="2800" dirty="0" smtClean="0">
                <a:solidFill>
                  <a:srgbClr val="000000"/>
                </a:solidFill>
                <a:latin typeface="Arial" panose="020B0604020202020204" pitchFamily="34" charset="0"/>
              </a:rPr>
              <a:t>Collaborative learning activities</a:t>
            </a:r>
            <a:endParaRPr lang="en-US" altLang="en-US" sz="2800" dirty="0" smtClean="0"/>
          </a:p>
        </p:txBody>
      </p:sp>
    </p:spTree>
    <p:extLst>
      <p:ext uri="{BB962C8B-B14F-4D97-AF65-F5344CB8AC3E}">
        <p14:creationId xmlns:p14="http://schemas.microsoft.com/office/powerpoint/2010/main" val="3438256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Reciprocity</a:t>
            </a:r>
            <a:endParaRPr lang="en-US" dirty="0"/>
          </a:p>
        </p:txBody>
      </p:sp>
      <p:sp>
        <p:nvSpPr>
          <p:cNvPr id="4" name="Content Placeholder 2"/>
          <p:cNvSpPr>
            <a:spLocks noGrp="1"/>
          </p:cNvSpPr>
          <p:nvPr>
            <p:ph idx="1"/>
          </p:nvPr>
        </p:nvSpPr>
        <p:spPr>
          <a:xfrm>
            <a:off x="720305" y="1956145"/>
            <a:ext cx="7573303" cy="3599266"/>
          </a:xfrm>
        </p:spPr>
        <p:txBody>
          <a:bodyPr/>
          <a:lstStyle/>
          <a:p>
            <a:pPr marL="228600" lvl="1" indent="0">
              <a:lnSpc>
                <a:spcPct val="95000"/>
              </a:lnSpc>
              <a:spcBef>
                <a:spcPct val="0"/>
              </a:spcBef>
              <a:buClr>
                <a:srgbClr val="000000"/>
              </a:buClr>
              <a:buNone/>
            </a:pPr>
            <a:r>
              <a:rPr lang="en-US" altLang="en-US" sz="2800" b="1" dirty="0" smtClean="0">
                <a:solidFill>
                  <a:srgbClr val="000000"/>
                </a:solidFill>
                <a:latin typeface="Arial" panose="020B0604020202020204" pitchFamily="34" charset="0"/>
              </a:rPr>
              <a:t>LPDCs should honor the efforts of educators who move into a district with a current IPDP approved by their prior LPDC</a:t>
            </a:r>
          </a:p>
          <a:p>
            <a:pPr marL="228600" lvl="1" indent="0">
              <a:lnSpc>
                <a:spcPct val="95000"/>
              </a:lnSpc>
              <a:spcBef>
                <a:spcPct val="0"/>
              </a:spcBef>
              <a:buClr>
                <a:srgbClr val="000000"/>
              </a:buClr>
              <a:buNone/>
            </a:pPr>
            <a:endParaRPr lang="en-US" altLang="en-US" sz="2400" dirty="0" smtClean="0">
              <a:solidFill>
                <a:srgbClr val="000000"/>
              </a:solidFill>
              <a:latin typeface="Arial" panose="020B0604020202020204" pitchFamily="34" charset="0"/>
            </a:endParaRPr>
          </a:p>
          <a:p>
            <a:pPr marL="228600" lvl="1" indent="0">
              <a:lnSpc>
                <a:spcPct val="95000"/>
              </a:lnSpc>
              <a:spcBef>
                <a:spcPct val="0"/>
              </a:spcBef>
              <a:buClr>
                <a:srgbClr val="000000"/>
              </a:buClr>
              <a:buNone/>
            </a:pPr>
            <a:r>
              <a:rPr lang="en-US" altLang="en-US" sz="2800" dirty="0" smtClean="0">
                <a:solidFill>
                  <a:srgbClr val="000000"/>
                </a:solidFill>
                <a:latin typeface="Arial" panose="020B0604020202020204" pitchFamily="34" charset="0"/>
              </a:rPr>
              <a:t>Educators should use the </a:t>
            </a:r>
            <a:r>
              <a:rPr lang="en-US" altLang="en-US" sz="2800" i="1" dirty="0" smtClean="0">
                <a:solidFill>
                  <a:srgbClr val="000000"/>
                </a:solidFill>
                <a:latin typeface="Arial" panose="020B0604020202020204" pitchFamily="34" charset="0"/>
              </a:rPr>
              <a:t>Verification Form for Educators Leaving the LPDC</a:t>
            </a:r>
            <a:r>
              <a:rPr lang="en-US" altLang="en-US" sz="2800" dirty="0" smtClean="0">
                <a:solidFill>
                  <a:srgbClr val="000000"/>
                </a:solidFill>
                <a:latin typeface="Arial" panose="020B0604020202020204" pitchFamily="34" charset="0"/>
              </a:rPr>
              <a:t>.</a:t>
            </a:r>
            <a:endParaRPr lang="en-US" altLang="en-US" sz="2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421740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a:t>
            </a:r>
            <a:endParaRPr lang="en-US" dirty="0"/>
          </a:p>
        </p:txBody>
      </p:sp>
      <p:sp>
        <p:nvSpPr>
          <p:cNvPr id="3" name="Content Placeholder 2"/>
          <p:cNvSpPr>
            <a:spLocks noGrp="1"/>
          </p:cNvSpPr>
          <p:nvPr>
            <p:ph idx="1"/>
          </p:nvPr>
        </p:nvSpPr>
        <p:spPr>
          <a:xfrm>
            <a:off x="457200" y="1337599"/>
            <a:ext cx="7966495" cy="3599266"/>
          </a:xfrm>
        </p:spPr>
        <p:txBody>
          <a:bodyPr/>
          <a:lstStyle/>
          <a:p>
            <a:pPr marL="228600" lvl="1" indent="0">
              <a:lnSpc>
                <a:spcPct val="95000"/>
              </a:lnSpc>
              <a:spcBef>
                <a:spcPct val="0"/>
              </a:spcBef>
              <a:buClr>
                <a:srgbClr val="000000"/>
              </a:buClr>
              <a:buNone/>
            </a:pPr>
            <a:r>
              <a:rPr lang="en-US" altLang="en-US" dirty="0" smtClean="0">
                <a:solidFill>
                  <a:srgbClr val="000000"/>
                </a:solidFill>
                <a:latin typeface="Arial" panose="020B0604020202020204" pitchFamily="34" charset="0"/>
              </a:rPr>
              <a:t>Educators have the right to appeal a LPDC decision.</a:t>
            </a:r>
          </a:p>
          <a:p>
            <a:pPr marL="228600" lvl="1" indent="0">
              <a:lnSpc>
                <a:spcPct val="95000"/>
              </a:lnSpc>
              <a:spcBef>
                <a:spcPct val="0"/>
              </a:spcBef>
              <a:buClr>
                <a:srgbClr val="000000"/>
              </a:buClr>
              <a:buNone/>
            </a:pPr>
            <a:endParaRPr lang="en-US" altLang="en-US" sz="2400" dirty="0">
              <a:solidFill>
                <a:srgbClr val="000000"/>
              </a:solidFill>
              <a:latin typeface="Arial" panose="020B0604020202020204" pitchFamily="34" charset="0"/>
            </a:endParaRPr>
          </a:p>
          <a:p>
            <a:pPr marL="228600" lvl="1" indent="0">
              <a:lnSpc>
                <a:spcPct val="95000"/>
              </a:lnSpc>
              <a:spcBef>
                <a:spcPct val="0"/>
              </a:spcBef>
              <a:buClr>
                <a:srgbClr val="000000"/>
              </a:buClr>
              <a:buNone/>
            </a:pPr>
            <a:r>
              <a:rPr lang="en-US" altLang="en-US" sz="3000" dirty="0">
                <a:solidFill>
                  <a:srgbClr val="000000"/>
                </a:solidFill>
                <a:latin typeface="Arial" panose="020B0604020202020204" pitchFamily="34" charset="0"/>
              </a:rPr>
              <a:t>The basis for appeal may be:</a:t>
            </a:r>
          </a:p>
          <a:p>
            <a:pPr lvl="1" indent="-342900">
              <a:lnSpc>
                <a:spcPct val="95000"/>
              </a:lnSpc>
              <a:spcBef>
                <a:spcPct val="0"/>
              </a:spcBef>
              <a:buClr>
                <a:srgbClr val="000000"/>
              </a:buClr>
            </a:pPr>
            <a:r>
              <a:rPr lang="en-US" altLang="en-US" sz="3000" dirty="0">
                <a:solidFill>
                  <a:srgbClr val="000000"/>
                </a:solidFill>
                <a:latin typeface="Arial" panose="020B0604020202020204" pitchFamily="34" charset="0"/>
              </a:rPr>
              <a:t>Rejection of an IPDP or a revision</a:t>
            </a:r>
          </a:p>
          <a:p>
            <a:pPr lvl="1" indent="-342900">
              <a:lnSpc>
                <a:spcPct val="95000"/>
              </a:lnSpc>
              <a:spcBef>
                <a:spcPct val="0"/>
              </a:spcBef>
              <a:buClr>
                <a:srgbClr val="000000"/>
              </a:buClr>
            </a:pPr>
            <a:r>
              <a:rPr lang="en-US" altLang="en-US" sz="3000" dirty="0">
                <a:solidFill>
                  <a:srgbClr val="000000"/>
                </a:solidFill>
                <a:latin typeface="Arial" panose="020B0604020202020204" pitchFamily="34" charset="0"/>
              </a:rPr>
              <a:t>Rejection of an EOA or other PD activity</a:t>
            </a:r>
          </a:p>
          <a:p>
            <a:pPr lvl="1" indent="-342900">
              <a:lnSpc>
                <a:spcPct val="95000"/>
              </a:lnSpc>
              <a:spcBef>
                <a:spcPct val="0"/>
              </a:spcBef>
              <a:buClr>
                <a:srgbClr val="000000"/>
              </a:buClr>
            </a:pPr>
            <a:r>
              <a:rPr lang="en-US" altLang="en-US" sz="3000" dirty="0">
                <a:solidFill>
                  <a:srgbClr val="000000"/>
                </a:solidFill>
                <a:latin typeface="Arial" panose="020B0604020202020204" pitchFamily="34" charset="0"/>
              </a:rPr>
              <a:t>Rejection of any pre-approval decision</a:t>
            </a:r>
          </a:p>
          <a:p>
            <a:pPr lvl="1" indent="-342900">
              <a:lnSpc>
                <a:spcPct val="95000"/>
              </a:lnSpc>
              <a:spcBef>
                <a:spcPct val="0"/>
              </a:spcBef>
              <a:buClr>
                <a:srgbClr val="000000"/>
              </a:buClr>
            </a:pPr>
            <a:r>
              <a:rPr lang="en-US" altLang="en-US" sz="3000" dirty="0">
                <a:solidFill>
                  <a:srgbClr val="000000"/>
                </a:solidFill>
                <a:latin typeface="Arial" panose="020B0604020202020204" pitchFamily="34" charset="0"/>
              </a:rPr>
              <a:t>The number of CEUs assigned to an EOA</a:t>
            </a:r>
          </a:p>
          <a:p>
            <a:pPr lvl="1" indent="-342900">
              <a:lnSpc>
                <a:spcPct val="95000"/>
              </a:lnSpc>
              <a:spcBef>
                <a:spcPct val="0"/>
              </a:spcBef>
              <a:buClr>
                <a:srgbClr val="000000"/>
              </a:buClr>
            </a:pPr>
            <a:r>
              <a:rPr lang="en-US" altLang="en-US" sz="3000" dirty="0">
                <a:solidFill>
                  <a:srgbClr val="000000"/>
                </a:solidFill>
                <a:latin typeface="Arial" panose="020B0604020202020204" pitchFamily="34" charset="0"/>
              </a:rPr>
              <a:t>Rejection of evidence of completion</a:t>
            </a:r>
          </a:p>
          <a:p>
            <a:pPr lvl="1" indent="-342900">
              <a:lnSpc>
                <a:spcPct val="95000"/>
              </a:lnSpc>
              <a:spcBef>
                <a:spcPct val="0"/>
              </a:spcBef>
              <a:buClr>
                <a:srgbClr val="000000"/>
              </a:buClr>
            </a:pPr>
            <a:r>
              <a:rPr lang="en-US" altLang="en-US" sz="3000" dirty="0">
                <a:solidFill>
                  <a:srgbClr val="000000"/>
                </a:solidFill>
                <a:latin typeface="Arial" panose="020B0604020202020204" pitchFamily="34" charset="0"/>
              </a:rPr>
              <a:t>Others</a:t>
            </a:r>
          </a:p>
          <a:p>
            <a:pPr marL="228600" lvl="1" indent="0">
              <a:lnSpc>
                <a:spcPct val="95000"/>
              </a:lnSpc>
              <a:spcBef>
                <a:spcPct val="0"/>
              </a:spcBef>
              <a:buClr>
                <a:srgbClr val="000000"/>
              </a:buClr>
              <a:buNone/>
            </a:pPr>
            <a:endParaRPr lang="en-US" altLang="en-US" sz="2400" dirty="0">
              <a:solidFill>
                <a:srgbClr val="000000"/>
              </a:solidFill>
              <a:latin typeface="Arial" panose="020B0604020202020204" pitchFamily="34" charset="0"/>
            </a:endParaRPr>
          </a:p>
        </p:txBody>
      </p:sp>
    </p:spTree>
    <p:extLst>
      <p:ext uri="{BB962C8B-B14F-4D97-AF65-F5344CB8AC3E}">
        <p14:creationId xmlns:p14="http://schemas.microsoft.com/office/powerpoint/2010/main" val="426273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 Process </a:t>
            </a:r>
            <a:endParaRPr lang="en-US" dirty="0"/>
          </a:p>
        </p:txBody>
      </p:sp>
      <p:sp>
        <p:nvSpPr>
          <p:cNvPr id="3" name="Content Placeholder 2"/>
          <p:cNvSpPr>
            <a:spLocks noGrp="1"/>
          </p:cNvSpPr>
          <p:nvPr>
            <p:ph idx="1"/>
          </p:nvPr>
        </p:nvSpPr>
        <p:spPr>
          <a:xfrm>
            <a:off x="457200" y="1307354"/>
            <a:ext cx="8085028" cy="3599266"/>
          </a:xfrm>
        </p:spPr>
        <p:txBody>
          <a:bodyPr/>
          <a:lstStyle/>
          <a:p>
            <a:pPr marL="457200" lvl="1" indent="-342900" defTabSz="914400" fontAlgn="base">
              <a:lnSpc>
                <a:spcPct val="95000"/>
              </a:lnSpc>
              <a:spcBef>
                <a:spcPct val="0"/>
              </a:spcBef>
              <a:spcAft>
                <a:spcPct val="0"/>
              </a:spcAft>
              <a:buClr>
                <a:srgbClr val="000000"/>
              </a:buClr>
              <a:buFontTx/>
              <a:buChar char="•"/>
            </a:pPr>
            <a:r>
              <a:rPr lang="en-US" altLang="en-US" sz="2800" kern="0" dirty="0">
                <a:solidFill>
                  <a:srgbClr val="000000"/>
                </a:solidFill>
                <a:latin typeface="Arial" panose="020B0604020202020204" pitchFamily="34" charset="0"/>
                <a:cs typeface="Arial" panose="020B0604020202020204" pitchFamily="34" charset="0"/>
              </a:rPr>
              <a:t>Afford due process and fairness to the </a:t>
            </a:r>
            <a:r>
              <a:rPr lang="en-US" altLang="en-US" sz="2800" kern="0" dirty="0" smtClean="0">
                <a:solidFill>
                  <a:srgbClr val="000000"/>
                </a:solidFill>
                <a:latin typeface="Arial" panose="020B0604020202020204" pitchFamily="34" charset="0"/>
                <a:cs typeface="Arial" panose="020B0604020202020204" pitchFamily="34" charset="0"/>
              </a:rPr>
              <a:t>educator</a:t>
            </a:r>
          </a:p>
          <a:p>
            <a:pPr marL="457200" lvl="1" indent="-342900" defTabSz="914400" fontAlgn="base">
              <a:lnSpc>
                <a:spcPct val="95000"/>
              </a:lnSpc>
              <a:spcBef>
                <a:spcPct val="0"/>
              </a:spcBef>
              <a:spcAft>
                <a:spcPct val="0"/>
              </a:spcAft>
              <a:buClr>
                <a:srgbClr val="000000"/>
              </a:buClr>
              <a:buFontTx/>
              <a:buChar char="•"/>
            </a:pPr>
            <a:endParaRPr lang="en-US" altLang="en-US" sz="2800" kern="0" dirty="0">
              <a:solidFill>
                <a:srgbClr val="000000"/>
              </a:solidFill>
              <a:latin typeface="Arial" panose="020B0604020202020204" pitchFamily="34" charset="0"/>
              <a:cs typeface="Arial" panose="020B0604020202020204" pitchFamily="34" charset="0"/>
            </a:endParaRPr>
          </a:p>
          <a:p>
            <a:pPr marL="457200" lvl="1" indent="-342900" defTabSz="914400" fontAlgn="base">
              <a:lnSpc>
                <a:spcPct val="95000"/>
              </a:lnSpc>
              <a:spcBef>
                <a:spcPct val="0"/>
              </a:spcBef>
              <a:spcAft>
                <a:spcPct val="0"/>
              </a:spcAft>
              <a:buClr>
                <a:srgbClr val="000000"/>
              </a:buClr>
              <a:buFontTx/>
              <a:buChar char="•"/>
            </a:pPr>
            <a:r>
              <a:rPr lang="en-US" altLang="en-US" sz="2800" kern="0" dirty="0">
                <a:solidFill>
                  <a:srgbClr val="000000"/>
                </a:solidFill>
                <a:latin typeface="Arial" panose="020B0604020202020204" pitchFamily="34" charset="0"/>
                <a:cs typeface="Arial" panose="020B0604020202020204" pitchFamily="34" charset="0"/>
              </a:rPr>
              <a:t>Result in a learning experience for the educator and the </a:t>
            </a:r>
            <a:r>
              <a:rPr lang="en-US" altLang="en-US" sz="2800" kern="0" dirty="0" smtClean="0">
                <a:solidFill>
                  <a:srgbClr val="000000"/>
                </a:solidFill>
                <a:latin typeface="Arial" panose="020B0604020202020204" pitchFamily="34" charset="0"/>
                <a:cs typeface="Arial" panose="020B0604020202020204" pitchFamily="34" charset="0"/>
              </a:rPr>
              <a:t>LPDC</a:t>
            </a:r>
          </a:p>
          <a:p>
            <a:pPr marL="457200" lvl="1" indent="-342900" defTabSz="914400" fontAlgn="base">
              <a:lnSpc>
                <a:spcPct val="95000"/>
              </a:lnSpc>
              <a:spcBef>
                <a:spcPct val="0"/>
              </a:spcBef>
              <a:spcAft>
                <a:spcPct val="0"/>
              </a:spcAft>
              <a:buClr>
                <a:srgbClr val="000000"/>
              </a:buClr>
              <a:buFontTx/>
              <a:buChar char="•"/>
            </a:pPr>
            <a:endParaRPr lang="en-US" altLang="en-US" sz="2800" kern="0" dirty="0">
              <a:solidFill>
                <a:srgbClr val="000000"/>
              </a:solidFill>
              <a:latin typeface="Arial" panose="020B0604020202020204" pitchFamily="34" charset="0"/>
              <a:cs typeface="Arial" panose="020B0604020202020204" pitchFamily="34" charset="0"/>
            </a:endParaRPr>
          </a:p>
          <a:p>
            <a:pPr marL="457200" lvl="1" indent="-342900" defTabSz="914400" fontAlgn="base">
              <a:lnSpc>
                <a:spcPct val="95000"/>
              </a:lnSpc>
              <a:spcBef>
                <a:spcPct val="0"/>
              </a:spcBef>
              <a:spcAft>
                <a:spcPct val="0"/>
              </a:spcAft>
              <a:buClr>
                <a:srgbClr val="000000"/>
              </a:buClr>
              <a:buFontTx/>
              <a:buChar char="•"/>
            </a:pPr>
            <a:r>
              <a:rPr lang="en-US" altLang="en-US" sz="2800" kern="0" dirty="0">
                <a:solidFill>
                  <a:srgbClr val="000000"/>
                </a:solidFill>
                <a:latin typeface="Arial" panose="020B0604020202020204" pitchFamily="34" charset="0"/>
                <a:cs typeface="Arial" panose="020B0604020202020204" pitchFamily="34" charset="0"/>
              </a:rPr>
              <a:t>Provide information for improving LPDC criteria, procedures, </a:t>
            </a:r>
            <a:r>
              <a:rPr lang="en-US" altLang="en-US" sz="2800" kern="0" dirty="0" smtClean="0">
                <a:solidFill>
                  <a:srgbClr val="000000"/>
                </a:solidFill>
                <a:latin typeface="Arial" panose="020B0604020202020204" pitchFamily="34" charset="0"/>
                <a:cs typeface="Arial" panose="020B0604020202020204" pitchFamily="34" charset="0"/>
              </a:rPr>
              <a:t>operations</a:t>
            </a:r>
          </a:p>
          <a:p>
            <a:pPr marL="114300" lvl="1" indent="0" defTabSz="914400" fontAlgn="base">
              <a:lnSpc>
                <a:spcPct val="95000"/>
              </a:lnSpc>
              <a:spcBef>
                <a:spcPct val="0"/>
              </a:spcBef>
              <a:spcAft>
                <a:spcPct val="0"/>
              </a:spcAft>
              <a:buClr>
                <a:srgbClr val="000000"/>
              </a:buClr>
              <a:buNone/>
            </a:pPr>
            <a:endParaRPr lang="en-US" altLang="en-US" sz="2800" kern="0" dirty="0">
              <a:solidFill>
                <a:srgbClr val="000000"/>
              </a:solidFill>
              <a:latin typeface="Arial" panose="020B0604020202020204" pitchFamily="34" charset="0"/>
              <a:cs typeface="Arial" panose="020B0604020202020204" pitchFamily="34" charset="0"/>
            </a:endParaRPr>
          </a:p>
          <a:p>
            <a:pPr marL="457200" lvl="1" indent="-342900" defTabSz="914400" fontAlgn="base">
              <a:lnSpc>
                <a:spcPct val="95000"/>
              </a:lnSpc>
              <a:spcBef>
                <a:spcPct val="0"/>
              </a:spcBef>
              <a:spcAft>
                <a:spcPct val="0"/>
              </a:spcAft>
              <a:buClr>
                <a:srgbClr val="000000"/>
              </a:buClr>
              <a:buFontTx/>
              <a:buChar char="•"/>
            </a:pPr>
            <a:r>
              <a:rPr lang="en-US" altLang="en-US" sz="2800" kern="0" dirty="0">
                <a:solidFill>
                  <a:srgbClr val="000000"/>
                </a:solidFill>
                <a:latin typeface="Arial" panose="020B0604020202020204" pitchFamily="34" charset="0"/>
                <a:cs typeface="Arial" panose="020B0604020202020204" pitchFamily="34" charset="0"/>
              </a:rPr>
              <a:t>State-Level </a:t>
            </a:r>
            <a:r>
              <a:rPr lang="en-US" altLang="en-US" sz="2800" kern="0" dirty="0" smtClean="0">
                <a:solidFill>
                  <a:srgbClr val="000000"/>
                </a:solidFill>
                <a:latin typeface="Arial" panose="020B0604020202020204" pitchFamily="34" charset="0"/>
                <a:cs typeface="Arial" panose="020B0604020202020204" pitchFamily="34" charset="0"/>
              </a:rPr>
              <a:t>Review: </a:t>
            </a:r>
            <a:r>
              <a:rPr lang="en-US" altLang="en-US" sz="2800" b="1" kern="0" dirty="0" smtClean="0">
                <a:solidFill>
                  <a:srgbClr val="000000"/>
                </a:solidFill>
                <a:latin typeface="Arial" panose="020B0604020202020204" pitchFamily="34" charset="0"/>
                <a:cs typeface="Arial" panose="020B0604020202020204" pitchFamily="34" charset="0"/>
              </a:rPr>
              <a:t>Unless </a:t>
            </a:r>
            <a:r>
              <a:rPr lang="en-US" altLang="en-US" sz="2800" b="1" kern="0" dirty="0">
                <a:solidFill>
                  <a:srgbClr val="000000"/>
                </a:solidFill>
                <a:latin typeface="Arial" panose="020B0604020202020204" pitchFamily="34" charset="0"/>
                <a:cs typeface="Arial" panose="020B0604020202020204" pitchFamily="34" charset="0"/>
              </a:rPr>
              <a:t>an LPDC includes this step in their operating procedures, educators cannot appeal LPDC decisions beyond a third-party review.</a:t>
            </a:r>
            <a:r>
              <a:rPr lang="en-US" altLang="en-US" sz="2800" kern="0" dirty="0">
                <a:solidFill>
                  <a:srgbClr val="000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13587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 Process </a:t>
            </a:r>
            <a:endParaRPr lang="en-US" dirty="0"/>
          </a:p>
        </p:txBody>
      </p:sp>
      <p:sp>
        <p:nvSpPr>
          <p:cNvPr id="3" name="Content Placeholder 2"/>
          <p:cNvSpPr>
            <a:spLocks noGrp="1"/>
          </p:cNvSpPr>
          <p:nvPr>
            <p:ph idx="1"/>
          </p:nvPr>
        </p:nvSpPr>
        <p:spPr>
          <a:xfrm>
            <a:off x="720305" y="1382755"/>
            <a:ext cx="7703389" cy="4363290"/>
          </a:xfrm>
        </p:spPr>
        <p:txBody>
          <a:bodyPr/>
          <a:lstStyle/>
          <a:p>
            <a:pPr marL="0" lvl="0" indent="0" defTabSz="914400" fontAlgn="base">
              <a:lnSpc>
                <a:spcPct val="95000"/>
              </a:lnSpc>
              <a:spcBef>
                <a:spcPct val="0"/>
              </a:spcBef>
              <a:spcAft>
                <a:spcPct val="0"/>
              </a:spcAft>
              <a:buNone/>
            </a:pPr>
            <a:r>
              <a:rPr lang="en-US" altLang="en-US" kern="0" dirty="0">
                <a:solidFill>
                  <a:srgbClr val="000000"/>
                </a:solidFill>
                <a:latin typeface="Arial" panose="020B0604020202020204" pitchFamily="34" charset="0"/>
                <a:cs typeface="Arial" panose="020B0604020202020204" pitchFamily="34" charset="0"/>
              </a:rPr>
              <a:t>ODE recommends a 2-part process </a:t>
            </a:r>
            <a:endParaRPr lang="en-US" altLang="en-US" kern="0" dirty="0" smtClean="0">
              <a:solidFill>
                <a:srgbClr val="000000"/>
              </a:solidFill>
              <a:latin typeface="Arial" panose="020B0604020202020204" pitchFamily="34" charset="0"/>
              <a:cs typeface="Arial" panose="020B0604020202020204" pitchFamily="34" charset="0"/>
            </a:endParaRPr>
          </a:p>
          <a:p>
            <a:pPr marL="0" lvl="0" indent="0" defTabSz="914400" fontAlgn="base">
              <a:lnSpc>
                <a:spcPct val="95000"/>
              </a:lnSpc>
              <a:spcBef>
                <a:spcPct val="0"/>
              </a:spcBef>
              <a:spcAft>
                <a:spcPct val="0"/>
              </a:spcAft>
              <a:buNone/>
            </a:pPr>
            <a:endParaRPr lang="en-US" altLang="en-US" kern="0" dirty="0">
              <a:solidFill>
                <a:srgbClr val="000000"/>
              </a:solidFill>
              <a:latin typeface="Arial" panose="020B0604020202020204" pitchFamily="34" charset="0"/>
              <a:cs typeface="Arial" panose="020B0604020202020204" pitchFamily="34" charset="0"/>
            </a:endParaRPr>
          </a:p>
          <a:p>
            <a:pPr marL="114300" lvl="1" indent="0" defTabSz="914400" fontAlgn="base">
              <a:lnSpc>
                <a:spcPct val="95000"/>
              </a:lnSpc>
              <a:spcBef>
                <a:spcPct val="0"/>
              </a:spcBef>
              <a:spcAft>
                <a:spcPct val="0"/>
              </a:spcAft>
              <a:buClr>
                <a:srgbClr val="000000"/>
              </a:buClr>
              <a:buNone/>
            </a:pPr>
            <a:r>
              <a:rPr lang="en-US" altLang="en-US" b="1" kern="0" dirty="0">
                <a:solidFill>
                  <a:srgbClr val="000000"/>
                </a:solidFill>
                <a:latin typeface="Arial" panose="020B0604020202020204" pitchFamily="34" charset="0"/>
                <a:cs typeface="Arial" panose="020B0604020202020204" pitchFamily="34" charset="0"/>
              </a:rPr>
              <a:t>Reconsideration</a:t>
            </a:r>
            <a:r>
              <a:rPr lang="en-US" altLang="en-US" kern="0" dirty="0">
                <a:solidFill>
                  <a:srgbClr val="000000"/>
                </a:solidFill>
                <a:latin typeface="Arial" panose="020B0604020202020204" pitchFamily="34" charset="0"/>
                <a:cs typeface="Arial" panose="020B0604020202020204" pitchFamily="34" charset="0"/>
              </a:rPr>
              <a:t> </a:t>
            </a:r>
          </a:p>
          <a:p>
            <a:pPr marL="857250" lvl="2" indent="-285750" defTabSz="914400" fontAlgn="base">
              <a:lnSpc>
                <a:spcPct val="95000"/>
              </a:lnSpc>
              <a:spcBef>
                <a:spcPct val="0"/>
              </a:spcBef>
              <a:spcAft>
                <a:spcPct val="0"/>
              </a:spcAft>
              <a:buClr>
                <a:srgbClr val="000000"/>
              </a:buClr>
              <a:buSzPct val="80000"/>
              <a:buFont typeface="Courier New" panose="02070309020205020404" pitchFamily="49" charset="0"/>
              <a:buChar char="o"/>
            </a:pPr>
            <a:r>
              <a:rPr lang="en-US" altLang="en-US" kern="0" dirty="0">
                <a:solidFill>
                  <a:srgbClr val="000000"/>
                </a:solidFill>
                <a:latin typeface="Arial" panose="020B0604020202020204" pitchFamily="34" charset="0"/>
                <a:cs typeface="Arial" panose="020B0604020202020204" pitchFamily="34" charset="0"/>
              </a:rPr>
              <a:t>LPDC listens to educator’s case in an effort of mutual resolution</a:t>
            </a:r>
          </a:p>
          <a:p>
            <a:pPr marL="114300" lvl="1" indent="0" defTabSz="914400" fontAlgn="base">
              <a:lnSpc>
                <a:spcPct val="95000"/>
              </a:lnSpc>
              <a:spcBef>
                <a:spcPct val="0"/>
              </a:spcBef>
              <a:spcAft>
                <a:spcPct val="0"/>
              </a:spcAft>
              <a:buClr>
                <a:srgbClr val="000000"/>
              </a:buClr>
              <a:buNone/>
            </a:pPr>
            <a:endParaRPr lang="en-US" altLang="en-US" b="1" kern="0" dirty="0" smtClean="0">
              <a:solidFill>
                <a:srgbClr val="000000"/>
              </a:solidFill>
              <a:latin typeface="Arial" panose="020B0604020202020204" pitchFamily="34" charset="0"/>
              <a:cs typeface="Arial" panose="020B0604020202020204" pitchFamily="34" charset="0"/>
            </a:endParaRPr>
          </a:p>
          <a:p>
            <a:pPr marL="114300" lvl="1" indent="0" defTabSz="914400" fontAlgn="base">
              <a:lnSpc>
                <a:spcPct val="95000"/>
              </a:lnSpc>
              <a:spcBef>
                <a:spcPct val="0"/>
              </a:spcBef>
              <a:spcAft>
                <a:spcPct val="0"/>
              </a:spcAft>
              <a:buClr>
                <a:srgbClr val="000000"/>
              </a:buClr>
              <a:buNone/>
            </a:pPr>
            <a:r>
              <a:rPr lang="en-US" altLang="en-US" b="1" kern="0" dirty="0" smtClean="0">
                <a:solidFill>
                  <a:srgbClr val="000000"/>
                </a:solidFill>
                <a:latin typeface="Arial" panose="020B0604020202020204" pitchFamily="34" charset="0"/>
                <a:cs typeface="Arial" panose="020B0604020202020204" pitchFamily="34" charset="0"/>
              </a:rPr>
              <a:t>Third </a:t>
            </a:r>
            <a:r>
              <a:rPr lang="en-US" altLang="en-US" b="1" kern="0" dirty="0">
                <a:solidFill>
                  <a:srgbClr val="000000"/>
                </a:solidFill>
                <a:latin typeface="Arial" panose="020B0604020202020204" pitchFamily="34" charset="0"/>
                <a:cs typeface="Arial" panose="020B0604020202020204" pitchFamily="34" charset="0"/>
              </a:rPr>
              <a:t>party review</a:t>
            </a:r>
          </a:p>
          <a:p>
            <a:pPr marL="857250" lvl="2" indent="-285750" defTabSz="914400" fontAlgn="base">
              <a:lnSpc>
                <a:spcPct val="95000"/>
              </a:lnSpc>
              <a:spcBef>
                <a:spcPct val="0"/>
              </a:spcBef>
              <a:spcAft>
                <a:spcPct val="0"/>
              </a:spcAft>
              <a:buClr>
                <a:srgbClr val="000000"/>
              </a:buClr>
              <a:buSzPct val="80000"/>
              <a:buFont typeface="Courier New" panose="02070309020205020404" pitchFamily="49" charset="0"/>
              <a:buChar char="o"/>
            </a:pPr>
            <a:r>
              <a:rPr lang="en-US" altLang="en-US" kern="0" dirty="0">
                <a:solidFill>
                  <a:srgbClr val="000000"/>
                </a:solidFill>
                <a:latin typeface="Arial" panose="020B0604020202020204" pitchFamily="34" charset="0"/>
                <a:cs typeface="Arial" panose="020B0604020202020204" pitchFamily="34" charset="0"/>
              </a:rPr>
              <a:t>An independent panel reviews the decision for resolution</a:t>
            </a:r>
          </a:p>
          <a:p>
            <a:pPr marL="228600" lvl="1" indent="0">
              <a:lnSpc>
                <a:spcPct val="95000"/>
              </a:lnSpc>
              <a:spcBef>
                <a:spcPct val="0"/>
              </a:spcBef>
              <a:buClr>
                <a:srgbClr val="000000"/>
              </a:buClr>
              <a:buNone/>
            </a:pPr>
            <a:endParaRPr lang="en-US" altLang="en-US" sz="2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4879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7067"/>
            <a:ext cx="9144000" cy="646331"/>
          </a:xfrm>
          <a:noFill/>
        </p:spPr>
        <p:txBody>
          <a:bodyPr vert="horz" lIns="0" tIns="0" rIns="0" bIns="0" rtlCol="0" anchor="ctr" anchorCtr="0">
            <a:spAutoFit/>
          </a:bodyPr>
          <a:lstStyle/>
          <a:p>
            <a:r>
              <a:rPr lang="en-US" dirty="0" smtClean="0">
                <a:solidFill>
                  <a:srgbClr val="C00000"/>
                </a:solidFill>
              </a:rPr>
              <a:t>Reconsideration</a:t>
            </a:r>
            <a:endParaRPr lang="en-US" dirty="0">
              <a:solidFill>
                <a:srgbClr val="C00000"/>
              </a:solidFill>
            </a:endParaRPr>
          </a:p>
        </p:txBody>
      </p:sp>
      <p:sp>
        <p:nvSpPr>
          <p:cNvPr id="13" name="Rounded Rectangle 12"/>
          <p:cNvSpPr/>
          <p:nvPr/>
        </p:nvSpPr>
        <p:spPr>
          <a:xfrm>
            <a:off x="6112106" y="1885244"/>
            <a:ext cx="2719552" cy="416921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Offer </a:t>
            </a:r>
            <a:r>
              <a:rPr lang="en-US" sz="2800" b="1" dirty="0">
                <a:solidFill>
                  <a:schemeClr val="bg1"/>
                </a:solidFill>
                <a:latin typeface="Arial"/>
                <a:cs typeface="Arial"/>
              </a:rPr>
              <a:t>the educator an opportunity to address a concern, change a decision or find a mutual resolution</a:t>
            </a:r>
          </a:p>
        </p:txBody>
      </p:sp>
      <p:sp>
        <p:nvSpPr>
          <p:cNvPr id="14" name="Rounded Rectangle 13"/>
          <p:cNvSpPr/>
          <p:nvPr/>
        </p:nvSpPr>
        <p:spPr>
          <a:xfrm>
            <a:off x="3170523" y="1885244"/>
            <a:ext cx="2719552" cy="416921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smtClean="0">
                <a:solidFill>
                  <a:schemeClr val="bg1"/>
                </a:solidFill>
                <a:latin typeface="Arial"/>
                <a:cs typeface="Arial"/>
              </a:rPr>
              <a:t>Change </a:t>
            </a:r>
            <a:r>
              <a:rPr lang="en-US" sz="2800" b="1" dirty="0">
                <a:solidFill>
                  <a:schemeClr val="bg1"/>
                </a:solidFill>
                <a:latin typeface="Arial"/>
                <a:cs typeface="Arial"/>
              </a:rPr>
              <a:t>a decision</a:t>
            </a:r>
          </a:p>
        </p:txBody>
      </p:sp>
      <p:sp>
        <p:nvSpPr>
          <p:cNvPr id="16" name="Rounded Rectangle 15"/>
          <p:cNvSpPr/>
          <p:nvPr/>
        </p:nvSpPr>
        <p:spPr>
          <a:xfrm>
            <a:off x="175075" y="1885243"/>
            <a:ext cx="2719552" cy="4169215"/>
          </a:xfrm>
          <a:prstGeom prst="roundRect">
            <a:avLst/>
          </a:prstGeom>
          <a:solidFill>
            <a:srgbClr val="73A4CC">
              <a:alpha val="47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schemeClr val="bg1"/>
                </a:solidFill>
                <a:latin typeface="Arial"/>
                <a:cs typeface="Arial"/>
              </a:rPr>
              <a:t>A</a:t>
            </a:r>
            <a:r>
              <a:rPr lang="en-US" sz="2800" b="1" dirty="0" smtClean="0">
                <a:solidFill>
                  <a:schemeClr val="bg1"/>
                </a:solidFill>
                <a:latin typeface="Arial"/>
                <a:cs typeface="Arial"/>
              </a:rPr>
              <a:t>ffirm </a:t>
            </a:r>
            <a:r>
              <a:rPr lang="en-US" sz="2800" b="1" dirty="0">
                <a:solidFill>
                  <a:schemeClr val="bg1"/>
                </a:solidFill>
                <a:latin typeface="Arial"/>
                <a:cs typeface="Arial"/>
              </a:rPr>
              <a:t>a decision</a:t>
            </a:r>
          </a:p>
        </p:txBody>
      </p:sp>
      <p:sp>
        <p:nvSpPr>
          <p:cNvPr id="5" name="Rectangle 4"/>
          <p:cNvSpPr/>
          <p:nvPr/>
        </p:nvSpPr>
        <p:spPr>
          <a:xfrm>
            <a:off x="3148619" y="1113398"/>
            <a:ext cx="2741456" cy="501676"/>
          </a:xfrm>
          <a:prstGeom prst="rect">
            <a:avLst/>
          </a:prstGeom>
        </p:spPr>
        <p:txBody>
          <a:bodyPr wrap="none">
            <a:spAutoFit/>
          </a:bodyPr>
          <a:lstStyle/>
          <a:p>
            <a:pPr lvl="0" defTabSz="914400" fontAlgn="base">
              <a:lnSpc>
                <a:spcPct val="95000"/>
              </a:lnSpc>
              <a:spcBef>
                <a:spcPct val="0"/>
              </a:spcBef>
              <a:spcAft>
                <a:spcPct val="0"/>
              </a:spcAft>
            </a:pPr>
            <a:r>
              <a:rPr lang="en-US" altLang="en-US" sz="2800" kern="0" dirty="0">
                <a:solidFill>
                  <a:srgbClr val="000000"/>
                </a:solidFill>
                <a:latin typeface="Arial" panose="020B0604020202020204" pitchFamily="34" charset="0"/>
                <a:cs typeface="Arial" panose="020B0604020202020204" pitchFamily="34" charset="0"/>
              </a:rPr>
              <a:t>The LPDC </a:t>
            </a:r>
            <a:r>
              <a:rPr lang="en-US" altLang="en-US" sz="2800" kern="0" dirty="0" smtClean="0">
                <a:solidFill>
                  <a:srgbClr val="000000"/>
                </a:solidFill>
                <a:latin typeface="Arial" panose="020B0604020202020204" pitchFamily="34" charset="0"/>
                <a:cs typeface="Arial" panose="020B0604020202020204" pitchFamily="34" charset="0"/>
              </a:rPr>
              <a:t>may:</a:t>
            </a:r>
            <a:endParaRPr lang="en-US" altLang="en-US" sz="2800" kern="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40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422"/>
            <a:ext cx="8229600" cy="646331"/>
          </a:xfrm>
        </p:spPr>
        <p:txBody>
          <a:bodyPr/>
          <a:lstStyle/>
          <a:p>
            <a:r>
              <a:rPr lang="en-US" dirty="0"/>
              <a:t>Third Party </a:t>
            </a:r>
            <a:r>
              <a:rPr lang="en-US" dirty="0" smtClean="0"/>
              <a:t>Review Panel</a:t>
            </a:r>
            <a:endParaRPr lang="en-US" dirty="0"/>
          </a:p>
        </p:txBody>
      </p:sp>
      <p:sp>
        <p:nvSpPr>
          <p:cNvPr id="3" name="Content Placeholder 2"/>
          <p:cNvSpPr>
            <a:spLocks noGrp="1"/>
          </p:cNvSpPr>
          <p:nvPr>
            <p:ph idx="1"/>
          </p:nvPr>
        </p:nvSpPr>
        <p:spPr>
          <a:xfrm>
            <a:off x="2171844" y="1498434"/>
            <a:ext cx="6379029" cy="1128549"/>
          </a:xfrm>
        </p:spPr>
        <p:txBody>
          <a:bodyPr/>
          <a:lstStyle/>
          <a:p>
            <a:pPr marL="0" indent="0">
              <a:buNone/>
            </a:pPr>
            <a:r>
              <a:rPr lang="en-US" dirty="0"/>
              <a:t>One educator selected by the </a:t>
            </a:r>
            <a:r>
              <a:rPr lang="en-US" dirty="0" smtClean="0"/>
              <a:t>LPDC</a:t>
            </a:r>
            <a:endParaRPr lang="en-US" dirty="0"/>
          </a:p>
          <a:p>
            <a:pPr marL="0" indent="0">
              <a:buNone/>
            </a:pPr>
            <a:endParaRPr lang="en-US" dirty="0" smtClean="0"/>
          </a:p>
          <a:p>
            <a:pPr marL="0" indent="0">
              <a:buNone/>
            </a:pPr>
            <a:endParaRPr lang="en-US" dirty="0"/>
          </a:p>
        </p:txBody>
      </p:sp>
      <p:grpSp>
        <p:nvGrpSpPr>
          <p:cNvPr id="7" name="Group 6"/>
          <p:cNvGrpSpPr/>
          <p:nvPr/>
        </p:nvGrpSpPr>
        <p:grpSpPr>
          <a:xfrm>
            <a:off x="709725" y="3223437"/>
            <a:ext cx="1128549" cy="1128549"/>
            <a:chOff x="892773" y="0"/>
            <a:chExt cx="1836182" cy="1836182"/>
          </a:xfrm>
        </p:grpSpPr>
        <p:sp>
          <p:nvSpPr>
            <p:cNvPr id="8" name="Oval 7"/>
            <p:cNvSpPr/>
            <p:nvPr/>
          </p:nvSpPr>
          <p:spPr>
            <a:xfrm>
              <a:off x="892773" y="0"/>
              <a:ext cx="1836182" cy="1836182"/>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9" name="Oval 4"/>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2667000">
                <a:lnSpc>
                  <a:spcPct val="90000"/>
                </a:lnSpc>
                <a:spcBef>
                  <a:spcPct val="0"/>
                </a:spcBef>
                <a:spcAft>
                  <a:spcPct val="35000"/>
                </a:spcAft>
              </a:pPr>
              <a:r>
                <a:rPr lang="en-US" sz="4400" b="1"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endParaRPr lang="en-US" sz="4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1" name="Group 10"/>
          <p:cNvGrpSpPr/>
          <p:nvPr/>
        </p:nvGrpSpPr>
        <p:grpSpPr>
          <a:xfrm>
            <a:off x="709725" y="1498434"/>
            <a:ext cx="1128549" cy="1128549"/>
            <a:chOff x="892773" y="0"/>
            <a:chExt cx="1836182" cy="1836182"/>
          </a:xfrm>
        </p:grpSpPr>
        <p:sp>
          <p:nvSpPr>
            <p:cNvPr id="12" name="Oval 11"/>
            <p:cNvSpPr/>
            <p:nvPr/>
          </p:nvSpPr>
          <p:spPr>
            <a:xfrm>
              <a:off x="892773" y="0"/>
              <a:ext cx="1836182" cy="1836182"/>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3" name="Oval 4"/>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2667000">
                <a:lnSpc>
                  <a:spcPct val="90000"/>
                </a:lnSpc>
                <a:spcBef>
                  <a:spcPct val="0"/>
                </a:spcBef>
                <a:spcAft>
                  <a:spcPct val="35000"/>
                </a:spcAft>
              </a:pPr>
              <a:r>
                <a:rPr lang="en-US" sz="4400" b="1" kern="1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endParaRPr lang="en-US" sz="4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10" name="Group 9"/>
          <p:cNvGrpSpPr/>
          <p:nvPr/>
        </p:nvGrpSpPr>
        <p:grpSpPr>
          <a:xfrm>
            <a:off x="709725" y="4948440"/>
            <a:ext cx="1128549" cy="1128549"/>
            <a:chOff x="892773" y="0"/>
            <a:chExt cx="1836182" cy="1836182"/>
          </a:xfrm>
        </p:grpSpPr>
        <p:sp>
          <p:nvSpPr>
            <p:cNvPr id="14" name="Oval 13"/>
            <p:cNvSpPr/>
            <p:nvPr/>
          </p:nvSpPr>
          <p:spPr>
            <a:xfrm>
              <a:off x="892773" y="0"/>
              <a:ext cx="1836182" cy="1836182"/>
            </a:xfrm>
            <a:prstGeom prst="ellipse">
              <a:avLst/>
            </a:prstGeom>
            <a:gradFill>
              <a:gsLst>
                <a:gs pos="8000">
                  <a:schemeClr val="tx2"/>
                </a:gs>
                <a:gs pos="28000">
                  <a:schemeClr val="tx2"/>
                </a:gs>
                <a:gs pos="99000">
                  <a:schemeClr val="accent1">
                    <a:lumMod val="30000"/>
                    <a:lumOff val="70000"/>
                  </a:schemeClr>
                </a:gs>
              </a:gsLst>
              <a:lin ang="5400000" scaled="1"/>
            </a:gradFill>
            <a:scene3d>
              <a:camera prst="orthographicFront"/>
              <a:lightRig rig="threePt" dir="t"/>
            </a:scene3d>
            <a:sp3d>
              <a:bevelT w="260350" h="241300" prst="softRound"/>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5" name="Oval 4"/>
            <p:cNvSpPr/>
            <p:nvPr/>
          </p:nvSpPr>
          <p:spPr>
            <a:xfrm>
              <a:off x="1161676" y="268903"/>
              <a:ext cx="1298376" cy="1298376"/>
            </a:xfrm>
            <a:prstGeom prst="rect">
              <a:avLst/>
            </a:prstGeom>
            <a:scene3d>
              <a:camera prst="orthographicFront"/>
              <a:lightRig rig="threePt" dir="t"/>
            </a:scene3d>
            <a:sp3d>
              <a:bevelT w="260350" h="241300" prst="softRound"/>
            </a:sp3d>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defTabSz="2667000">
                <a:lnSpc>
                  <a:spcPct val="90000"/>
                </a:lnSpc>
                <a:spcBef>
                  <a:spcPct val="0"/>
                </a:spcBef>
                <a:spcAft>
                  <a:spcPct val="35000"/>
                </a:spcAft>
              </a:pPr>
              <a:r>
                <a:rPr lang="en-US" sz="4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endParaRPr lang="en-US" sz="4000" b="1" kern="1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
        <p:nvSpPr>
          <p:cNvPr id="16" name="Content Placeholder 2"/>
          <p:cNvSpPr txBox="1">
            <a:spLocks/>
          </p:cNvSpPr>
          <p:nvPr/>
        </p:nvSpPr>
        <p:spPr>
          <a:xfrm>
            <a:off x="2171845" y="3223436"/>
            <a:ext cx="6379029" cy="1128549"/>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en-US" dirty="0">
                <a:solidFill>
                  <a:srgbClr val="000000"/>
                </a:solidFill>
                <a:latin typeface="Arial" panose="020B0604020202020204" pitchFamily="34" charset="0"/>
                <a:cs typeface="Arial" panose="020B0604020202020204" pitchFamily="34" charset="0"/>
              </a:rPr>
              <a:t>One educator selected by the educator making the appeal</a:t>
            </a:r>
            <a:endParaRPr lang="en-US" dirty="0"/>
          </a:p>
        </p:txBody>
      </p:sp>
      <p:sp>
        <p:nvSpPr>
          <p:cNvPr id="17" name="Content Placeholder 2"/>
          <p:cNvSpPr txBox="1">
            <a:spLocks/>
          </p:cNvSpPr>
          <p:nvPr/>
        </p:nvSpPr>
        <p:spPr>
          <a:xfrm>
            <a:off x="2171845" y="4981205"/>
            <a:ext cx="6379029" cy="1128549"/>
          </a:xfrm>
          <a:prstGeom prst="rect">
            <a:avLst/>
          </a:prstGeom>
        </p:spPr>
        <p:txBody>
          <a:bodyPr vert="horz" lIns="0" tIns="0" rIns="0" bIns="0" rtlCol="0" anchor="t" anchorCtr="0">
            <a:noAutofit/>
          </a:bodyPr>
          <a:lstStyle>
            <a:lvl1pPr marL="227013" indent="-227013"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571500" indent="-225425" algn="l" defTabSz="457200" rtl="0" eaLnBrk="1" latinLnBrk="0" hangingPunct="1">
              <a:spcBef>
                <a:spcPct val="20000"/>
              </a:spcBef>
              <a:buFont typeface="Arial"/>
              <a:buChar char="–"/>
              <a:defRPr sz="3200" kern="1200">
                <a:solidFill>
                  <a:schemeClr val="tx1"/>
                </a:solidFill>
                <a:latin typeface="Arial"/>
                <a:ea typeface="+mn-ea"/>
                <a:cs typeface="Arial"/>
              </a:defRPr>
            </a:lvl2pPr>
            <a:lvl3pPr marL="1025525" indent="-228600" algn="l" defTabSz="457200" rtl="0" eaLnBrk="1" latinLnBrk="0" hangingPunct="1">
              <a:spcBef>
                <a:spcPct val="20000"/>
              </a:spcBef>
              <a:buFont typeface="Arial"/>
              <a:buChar char="•"/>
              <a:defRPr sz="3200" kern="1200">
                <a:solidFill>
                  <a:schemeClr val="tx1"/>
                </a:solidFill>
                <a:latin typeface="Arial"/>
                <a:ea typeface="+mn-ea"/>
                <a:cs typeface="Arial"/>
              </a:defRPr>
            </a:lvl3pPr>
            <a:lvl4pPr marL="1490663" indent="-228600" algn="l" defTabSz="457200" rtl="0" eaLnBrk="1" latinLnBrk="0" hangingPunct="1">
              <a:spcBef>
                <a:spcPct val="20000"/>
              </a:spcBef>
              <a:buFont typeface="Arial"/>
              <a:buChar char="–"/>
              <a:defRPr sz="3200" kern="1200">
                <a:solidFill>
                  <a:schemeClr val="tx1"/>
                </a:solidFill>
                <a:latin typeface="Arial"/>
                <a:ea typeface="+mn-ea"/>
                <a:cs typeface="Arial"/>
              </a:defRPr>
            </a:lvl4pPr>
            <a:lvl5pPr marL="1947863" indent="-228600" algn="l" defTabSz="457200" rtl="0" eaLnBrk="1" latinLnBrk="0" hangingPunct="1">
              <a:spcBef>
                <a:spcPct val="20000"/>
              </a:spcBef>
              <a:buFont typeface="Arial"/>
              <a:buChar char="»"/>
              <a:defRPr sz="32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altLang="en-US" dirty="0">
                <a:solidFill>
                  <a:srgbClr val="000000"/>
                </a:solidFill>
                <a:latin typeface="Arial" panose="020B0604020202020204" pitchFamily="34" charset="0"/>
                <a:cs typeface="Arial" panose="020B0604020202020204" pitchFamily="34" charset="0"/>
              </a:rPr>
              <a:t>One educator approved by both the LPDC and the educator</a:t>
            </a:r>
            <a:endParaRPr lang="en-US" dirty="0" smtClean="0"/>
          </a:p>
          <a:p>
            <a:pPr marL="0" indent="0">
              <a:buFont typeface="Arial"/>
              <a:buNone/>
            </a:pPr>
            <a:endParaRPr lang="en-US" dirty="0"/>
          </a:p>
        </p:txBody>
      </p:sp>
    </p:spTree>
    <p:extLst>
      <p:ext uri="{BB962C8B-B14F-4D97-AF65-F5344CB8AC3E}">
        <p14:creationId xmlns:p14="http://schemas.microsoft.com/office/powerpoint/2010/main" val="1849699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3502" y="-1"/>
            <a:ext cx="9207500" cy="6383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p:nvPr/>
        </p:nvGrpSpPr>
        <p:grpSpPr>
          <a:xfrm>
            <a:off x="5223976" y="2315813"/>
            <a:ext cx="3611880" cy="3678588"/>
            <a:chOff x="4815840" y="1100793"/>
            <a:chExt cx="3611880" cy="4751367"/>
          </a:xfrm>
        </p:grpSpPr>
        <p:sp>
          <p:nvSpPr>
            <p:cNvPr id="9" name="Round Same Side Corner Rectangle 8"/>
            <p:cNvSpPr/>
            <p:nvPr/>
          </p:nvSpPr>
          <p:spPr>
            <a:xfrm>
              <a:off x="4815840" y="1100793"/>
              <a:ext cx="3611880" cy="1127760"/>
            </a:xfrm>
            <a:prstGeom prst="round2SameRect">
              <a:avLst/>
            </a:prstGeom>
            <a:solidFill>
              <a:schemeClr val="tx2">
                <a:alpha val="53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US" sz="3600" dirty="0" smtClean="0">
                  <a:solidFill>
                    <a:prstClr val="white"/>
                  </a:solidFill>
                  <a:latin typeface="Arial" panose="020B0604020202020204" pitchFamily="34" charset="0"/>
                  <a:cs typeface="Arial" panose="020B0604020202020204" pitchFamily="34" charset="0"/>
                </a:rPr>
                <a:t>Ohio Law</a:t>
              </a:r>
              <a:endParaRPr lang="en-US" sz="3600" dirty="0">
                <a:solidFill>
                  <a:prstClr val="white"/>
                </a:solidFill>
                <a:latin typeface="Arial" panose="020B0604020202020204" pitchFamily="34" charset="0"/>
                <a:cs typeface="Arial" panose="020B0604020202020204" pitchFamily="34" charset="0"/>
              </a:endParaRPr>
            </a:p>
          </p:txBody>
        </p:sp>
        <p:sp>
          <p:nvSpPr>
            <p:cNvPr id="10" name="Rectangle 9"/>
            <p:cNvSpPr/>
            <p:nvPr/>
          </p:nvSpPr>
          <p:spPr>
            <a:xfrm>
              <a:off x="4815840" y="2231291"/>
              <a:ext cx="3611880" cy="3620869"/>
            </a:xfrm>
            <a:prstGeom prst="rect">
              <a:avLst/>
            </a:prstGeom>
            <a:solidFill>
              <a:srgbClr val="FEBF17">
                <a:alpha val="71000"/>
              </a:srgbClr>
            </a:solidFill>
          </p:spPr>
          <p:style>
            <a:lnRef idx="1">
              <a:schemeClr val="accent1"/>
            </a:lnRef>
            <a:fillRef idx="3">
              <a:schemeClr val="accent1"/>
            </a:fillRef>
            <a:effectRef idx="2">
              <a:schemeClr val="accent1"/>
            </a:effectRef>
            <a:fontRef idx="minor">
              <a:schemeClr val="lt1"/>
            </a:fontRef>
          </p:style>
          <p:txBody>
            <a:bodyPr rtlCol="0" anchor="ctr"/>
            <a:lstStyle/>
            <a:p>
              <a:pPr indent="-117475" algn="ctr">
                <a:spcBef>
                  <a:spcPct val="20000"/>
                </a:spcBef>
              </a:pPr>
              <a:r>
                <a:rPr lang="en-US" sz="2800" b="1" dirty="0">
                  <a:solidFill>
                    <a:prstClr val="black"/>
                  </a:solidFill>
                  <a:latin typeface="Arial"/>
                  <a:cs typeface="Arial"/>
                </a:rPr>
                <a:t>Professional </a:t>
              </a:r>
              <a:r>
                <a:rPr lang="en-US" sz="2800" b="1" dirty="0" smtClean="0">
                  <a:solidFill>
                    <a:prstClr val="black"/>
                  </a:solidFill>
                  <a:latin typeface="Arial"/>
                  <a:cs typeface="Arial"/>
                </a:rPr>
                <a:t>development: </a:t>
              </a:r>
              <a:r>
                <a:rPr lang="en-US" sz="2800" dirty="0" smtClean="0">
                  <a:solidFill>
                    <a:prstClr val="black"/>
                  </a:solidFill>
                  <a:latin typeface="Arial"/>
                  <a:cs typeface="Arial"/>
                </a:rPr>
                <a:t>Required </a:t>
              </a:r>
              <a:r>
                <a:rPr lang="en-US" sz="2800" dirty="0">
                  <a:solidFill>
                    <a:prstClr val="black"/>
                  </a:solidFill>
                  <a:latin typeface="Arial"/>
                  <a:cs typeface="Arial"/>
                </a:rPr>
                <a:t>for continued licensure for all educators.</a:t>
              </a:r>
              <a:endParaRPr lang="en-US" sz="3600" b="1" dirty="0">
                <a:solidFill>
                  <a:prstClr val="black"/>
                </a:solidFill>
                <a:latin typeface="Arial"/>
                <a:cs typeface="Arial"/>
              </a:endParaRPr>
            </a:p>
          </p:txBody>
        </p:sp>
      </p:grpSp>
    </p:spTree>
    <p:extLst>
      <p:ext uri="{BB962C8B-B14F-4D97-AF65-F5344CB8AC3E}">
        <p14:creationId xmlns:p14="http://schemas.microsoft.com/office/powerpoint/2010/main" val="12598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br>
              <a:rPr lang="en-US" dirty="0" smtClean="0"/>
            </a:br>
            <a:endParaRPr lang="en-US" dirty="0"/>
          </a:p>
        </p:txBody>
      </p:sp>
      <p:sp>
        <p:nvSpPr>
          <p:cNvPr id="7" name="Title 1"/>
          <p:cNvSpPr txBox="1">
            <a:spLocks/>
          </p:cNvSpPr>
          <p:nvPr/>
        </p:nvSpPr>
        <p:spPr>
          <a:xfrm>
            <a:off x="457200" y="457200"/>
            <a:ext cx="8229600" cy="615553"/>
          </a:xfrm>
          <a:prstGeom prst="rect">
            <a:avLst/>
          </a:prstGeom>
        </p:spPr>
        <p:txBody>
          <a:bodyPr vert="horz" lIns="0" tIns="0" rIns="0" bIns="0" rtlCol="0" anchor="t" anchorCtr="0">
            <a:no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r>
              <a:rPr lang="en-US" sz="4000" dirty="0" smtClean="0"/>
              <a:t>Resources</a:t>
            </a:r>
          </a:p>
        </p:txBody>
      </p:sp>
      <p:sp>
        <p:nvSpPr>
          <p:cNvPr id="4" name="Content Placeholder 3"/>
          <p:cNvSpPr>
            <a:spLocks noGrp="1"/>
          </p:cNvSpPr>
          <p:nvPr>
            <p:ph idx="1"/>
          </p:nvPr>
        </p:nvSpPr>
        <p:spPr>
          <a:xfrm>
            <a:off x="555977" y="1423404"/>
            <a:ext cx="8305800" cy="4672596"/>
          </a:xfrm>
        </p:spPr>
        <p:txBody>
          <a:bodyPr/>
          <a:lstStyle/>
          <a:p>
            <a:pPr marL="0" indent="0">
              <a:buNone/>
            </a:pPr>
            <a:r>
              <a:rPr lang="en-US" dirty="0"/>
              <a:t>For additional resources, visit </a:t>
            </a:r>
            <a:r>
              <a:rPr lang="en-US" b="1" dirty="0" smtClean="0"/>
              <a:t>education.ohio.gov</a:t>
            </a:r>
          </a:p>
          <a:p>
            <a:pPr marL="0" indent="0">
              <a:buNone/>
            </a:pPr>
            <a:endParaRPr lang="en-US" dirty="0"/>
          </a:p>
          <a:p>
            <a:pPr marL="0" indent="0">
              <a:buNone/>
            </a:pPr>
            <a:r>
              <a:rPr lang="en-US" b="1" dirty="0" smtClean="0"/>
              <a:t>Search keywords: </a:t>
            </a:r>
            <a:r>
              <a:rPr lang="en-US" i="1" dirty="0"/>
              <a:t>Local Professional Development Committees </a:t>
            </a:r>
            <a:endParaRPr lang="en-US" sz="2800" dirty="0" smtClean="0"/>
          </a:p>
          <a:p>
            <a:pPr marL="0" indent="0">
              <a:buNone/>
            </a:pPr>
            <a:endParaRPr lang="en-US" sz="2800" dirty="0" smtClean="0"/>
          </a:p>
        </p:txBody>
      </p:sp>
      <p:cxnSp>
        <p:nvCxnSpPr>
          <p:cNvPr id="5" name="Straight Connector 4"/>
          <p:cNvCxnSpPr/>
          <p:nvPr/>
        </p:nvCxnSpPr>
        <p:spPr bwMode="auto">
          <a:xfrm>
            <a:off x="558801" y="2749950"/>
            <a:ext cx="7348136" cy="0"/>
          </a:xfrm>
          <a:prstGeom prst="line">
            <a:avLst/>
          </a:prstGeom>
          <a:solidFill>
            <a:schemeClr val="accent1"/>
          </a:solidFill>
          <a:ln w="63500" cap="flat" cmpd="sng" algn="ctr">
            <a:solidFill>
              <a:srgbClr val="C00000"/>
            </a:solidFill>
            <a:prstDash val="solid"/>
            <a:round/>
            <a:headEnd type="none" w="med" len="med"/>
            <a:tailEnd type="none" w="med" len="med"/>
          </a:ln>
          <a:effectLst/>
          <a:scene3d>
            <a:camera prst="orthographicFront"/>
            <a:lightRig rig="threePt" dir="t"/>
          </a:scene3d>
          <a:sp3d extrusionH="76200" contourW="12700">
            <a:bevelT/>
            <a:extrusionClr>
              <a:srgbClr val="C00000"/>
            </a:extrusionClr>
            <a:contourClr>
              <a:srgbClr val="C00000"/>
            </a:contourClr>
          </a:sp3d>
        </p:spPr>
      </p:cxnSp>
    </p:spTree>
    <p:extLst>
      <p:ext uri="{BB962C8B-B14F-4D97-AF65-F5344CB8AC3E}">
        <p14:creationId xmlns:p14="http://schemas.microsoft.com/office/powerpoint/2010/main" val="36214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picture is a closeup of an individual working on a touch screen tablet computer. The text above the computer provides the Ohio Department of Education website address: education.ohio.gov.  " title="Touch screen tablet"/>
          <p:cNvPicPr>
            <a:picLocks noChangeAspect="1"/>
          </p:cNvPicPr>
          <p:nvPr/>
        </p:nvPicPr>
        <p:blipFill rotWithShape="1">
          <a:blip r:embed="rId2">
            <a:extLst>
              <a:ext uri="{28A0092B-C50C-407E-A947-70E740481C1C}">
                <a14:useLocalDpi xmlns:a14="http://schemas.microsoft.com/office/drawing/2010/main" val="0"/>
              </a:ext>
            </a:extLst>
          </a:blip>
          <a:srcRect r="19167"/>
          <a:stretch/>
        </p:blipFill>
        <p:spPr>
          <a:xfrm>
            <a:off x="-23707" y="0"/>
            <a:ext cx="9198187" cy="6400800"/>
          </a:xfrm>
          <a:prstGeom prst="rect">
            <a:avLst/>
          </a:prstGeom>
        </p:spPr>
      </p:pic>
      <p:sp>
        <p:nvSpPr>
          <p:cNvPr id="2" name="Title 1"/>
          <p:cNvSpPr>
            <a:spLocks noGrp="1"/>
          </p:cNvSpPr>
          <p:nvPr>
            <p:ph type="title"/>
          </p:nvPr>
        </p:nvSpPr>
        <p:spPr/>
        <p:txBody>
          <a:bodyPr/>
          <a:lstStyle/>
          <a:p>
            <a:r>
              <a:rPr lang="en-US" dirty="0" smtClean="0">
                <a:solidFill>
                  <a:schemeClr val="bg1"/>
                </a:solidFill>
              </a:rPr>
              <a:t>education.ohio.gov</a:t>
            </a:r>
            <a:endParaRPr lang="en-US" dirty="0">
              <a:solidFill>
                <a:schemeClr val="bg1"/>
              </a:solidFill>
            </a:endParaRPr>
          </a:p>
        </p:txBody>
      </p:sp>
    </p:spTree>
    <p:extLst>
      <p:ext uri="{BB962C8B-B14F-4D97-AF65-F5344CB8AC3E}">
        <p14:creationId xmlns:p14="http://schemas.microsoft.com/office/powerpoint/2010/main" val="427456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4136"/>
            <a:ext cx="8229600" cy="646331"/>
          </a:xfrm>
        </p:spPr>
        <p:txBody>
          <a:bodyPr/>
          <a:lstStyle/>
          <a:p>
            <a:pPr algn="ctr"/>
            <a:r>
              <a:rPr lang="en-US" dirty="0" smtClean="0"/>
              <a:t>Social Media</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002" y="2675530"/>
            <a:ext cx="1600200" cy="452034"/>
          </a:xfrm>
          <a:prstGeom prst="rect">
            <a:avLst/>
          </a:prstGeom>
        </p:spPr>
      </p:pic>
      <p:pic>
        <p:nvPicPr>
          <p:cNvPr id="9" name="Picture 8" descr="facebook-logo.jpg"/>
          <p:cNvPicPr>
            <a:picLocks noChangeAspect="1"/>
          </p:cNvPicPr>
          <p:nvPr/>
        </p:nvPicPr>
        <p:blipFill>
          <a:blip r:embed="rId4"/>
          <a:stretch>
            <a:fillRect/>
          </a:stretch>
        </p:blipFill>
        <p:spPr>
          <a:xfrm>
            <a:off x="632954" y="1441033"/>
            <a:ext cx="1603248" cy="329184"/>
          </a:xfrm>
          <a:prstGeom prst="rect">
            <a:avLst/>
          </a:prstGeom>
        </p:spPr>
      </p:pic>
      <p:sp>
        <p:nvSpPr>
          <p:cNvPr id="10" name="Rectangle 9"/>
          <p:cNvSpPr/>
          <p:nvPr/>
        </p:nvSpPr>
        <p:spPr>
          <a:xfrm>
            <a:off x="2855695" y="4277074"/>
            <a:ext cx="3217227" cy="984885"/>
          </a:xfrm>
          <a:prstGeom prst="rect">
            <a:avLst/>
          </a:prstGeom>
        </p:spPr>
        <p:txBody>
          <a:bodyPr wrap="none" lIns="0" tIns="0" rIns="0" bIns="0">
            <a:spAutoFit/>
          </a:bodyPr>
          <a:lstStyle/>
          <a:p>
            <a:r>
              <a:rPr lang="en-US" sz="3200" dirty="0" smtClean="0">
                <a:latin typeface="Arial"/>
                <a:cs typeface="Arial"/>
              </a:rPr>
              <a:t>@</a:t>
            </a:r>
            <a:r>
              <a:rPr lang="en-US" sz="3200" dirty="0" err="1" smtClean="0">
                <a:latin typeface="Arial"/>
                <a:cs typeface="Arial"/>
              </a:rPr>
              <a:t>OHEducation</a:t>
            </a:r>
            <a:endParaRPr lang="en-US" sz="3200" dirty="0" smtClean="0">
              <a:latin typeface="Arial"/>
              <a:cs typeface="Arial"/>
            </a:endParaRPr>
          </a:p>
          <a:p>
            <a:r>
              <a:rPr lang="en-US" sz="3200" dirty="0" smtClean="0">
                <a:latin typeface="Arial"/>
                <a:cs typeface="Arial"/>
              </a:rPr>
              <a:t>@</a:t>
            </a:r>
            <a:r>
              <a:rPr lang="en-US" sz="3200" dirty="0" err="1" smtClean="0">
                <a:latin typeface="Arial"/>
                <a:cs typeface="Arial"/>
              </a:rPr>
              <a:t>suptrichardross</a:t>
            </a:r>
            <a:endParaRPr lang="en-US" sz="3200" dirty="0">
              <a:latin typeface="Arial"/>
              <a:cs typeface="Arial"/>
            </a:endParaRPr>
          </a:p>
        </p:txBody>
      </p:sp>
      <p:sp>
        <p:nvSpPr>
          <p:cNvPr id="11" name="Rectangle 10"/>
          <p:cNvSpPr/>
          <p:nvPr/>
        </p:nvSpPr>
        <p:spPr>
          <a:xfrm>
            <a:off x="2855695" y="2656173"/>
            <a:ext cx="5371663" cy="492443"/>
          </a:xfrm>
          <a:prstGeom prst="rect">
            <a:avLst/>
          </a:prstGeom>
        </p:spPr>
        <p:txBody>
          <a:bodyPr wrap="none" lIns="0" tIns="0" rIns="0" bIns="0">
            <a:spAutoFit/>
          </a:bodyPr>
          <a:lstStyle/>
          <a:p>
            <a:r>
              <a:rPr lang="en-US" sz="3200" dirty="0" err="1" smtClean="0">
                <a:latin typeface="Arial"/>
                <a:cs typeface="Arial"/>
              </a:rPr>
              <a:t>ohio</a:t>
            </a:r>
            <a:r>
              <a:rPr lang="en-US" sz="3200" dirty="0" smtClean="0">
                <a:latin typeface="Arial"/>
                <a:cs typeface="Arial"/>
              </a:rPr>
              <a:t>-department-of-education</a:t>
            </a:r>
          </a:p>
        </p:txBody>
      </p:sp>
      <p:sp>
        <p:nvSpPr>
          <p:cNvPr id="12" name="Rectangle 11"/>
          <p:cNvSpPr/>
          <p:nvPr/>
        </p:nvSpPr>
        <p:spPr>
          <a:xfrm>
            <a:off x="2855695" y="1339441"/>
            <a:ext cx="5238614" cy="984885"/>
          </a:xfrm>
          <a:prstGeom prst="rect">
            <a:avLst/>
          </a:prstGeom>
        </p:spPr>
        <p:txBody>
          <a:bodyPr wrap="none" lIns="0" tIns="0" rIns="0" bIns="0">
            <a:spAutoFit/>
          </a:bodyPr>
          <a:lstStyle/>
          <a:p>
            <a:r>
              <a:rPr lang="en-US" sz="3200" dirty="0" smtClean="0">
                <a:latin typeface="Arial"/>
                <a:cs typeface="Arial"/>
              </a:rPr>
              <a:t>Ohio Families and Education</a:t>
            </a:r>
          </a:p>
          <a:p>
            <a:r>
              <a:rPr lang="en-US" sz="3200" dirty="0" smtClean="0">
                <a:latin typeface="Arial"/>
                <a:cs typeface="Arial"/>
              </a:rPr>
              <a:t>Ohio Teachers’ Homeroom</a:t>
            </a:r>
          </a:p>
        </p:txBody>
      </p:sp>
      <p:sp>
        <p:nvSpPr>
          <p:cNvPr id="13" name="Rectangle 12"/>
          <p:cNvSpPr/>
          <p:nvPr/>
        </p:nvSpPr>
        <p:spPr>
          <a:xfrm>
            <a:off x="2855695" y="5522187"/>
            <a:ext cx="2325317" cy="492443"/>
          </a:xfrm>
          <a:prstGeom prst="rect">
            <a:avLst/>
          </a:prstGeom>
        </p:spPr>
        <p:txBody>
          <a:bodyPr wrap="none" lIns="0" tIns="0" bIns="0">
            <a:spAutoFit/>
          </a:bodyPr>
          <a:lstStyle/>
          <a:p>
            <a:r>
              <a:rPr lang="en-US" sz="3200" dirty="0" err="1" smtClean="0">
                <a:latin typeface="Arial"/>
                <a:cs typeface="Arial"/>
              </a:rPr>
              <a:t>OhioEdDept</a:t>
            </a:r>
            <a:endParaRPr lang="en-US" sz="3200" dirty="0" smtClean="0">
              <a:latin typeface="Arial"/>
              <a:cs typeface="Arial"/>
            </a:endParaRPr>
          </a:p>
        </p:txBody>
      </p:sp>
      <p:sp>
        <p:nvSpPr>
          <p:cNvPr id="14" name="Rectangle 13"/>
          <p:cNvSpPr/>
          <p:nvPr/>
        </p:nvSpPr>
        <p:spPr>
          <a:xfrm>
            <a:off x="2855695" y="3524403"/>
            <a:ext cx="4206280" cy="492443"/>
          </a:xfrm>
          <a:prstGeom prst="rect">
            <a:avLst/>
          </a:prstGeom>
        </p:spPr>
        <p:txBody>
          <a:bodyPr wrap="none" lIns="0" tIns="0" rIns="0" bIns="0">
            <a:spAutoFit/>
          </a:bodyPr>
          <a:lstStyle/>
          <a:p>
            <a:r>
              <a:rPr lang="en-US" sz="3200" dirty="0" err="1" smtClean="0">
                <a:latin typeface="Arial"/>
                <a:cs typeface="Arial"/>
              </a:rPr>
              <a:t>storify.com/ohioEdDept</a:t>
            </a:r>
            <a:endParaRPr lang="en-US" sz="3200" dirty="0" smtClean="0">
              <a:latin typeface="Arial"/>
              <a:cs typeface="Arial"/>
            </a:endParaRPr>
          </a:p>
        </p:txBody>
      </p:sp>
      <p:pic>
        <p:nvPicPr>
          <p:cNvPr id="15" name="Picture 14" descr="facebook-logo.jpg"/>
          <p:cNvPicPr>
            <a:picLocks noChangeAspect="1"/>
          </p:cNvPicPr>
          <p:nvPr/>
        </p:nvPicPr>
        <p:blipFill>
          <a:blip r:embed="rId5"/>
          <a:stretch>
            <a:fillRect/>
          </a:stretch>
        </p:blipFill>
        <p:spPr>
          <a:xfrm>
            <a:off x="636002" y="4590233"/>
            <a:ext cx="1600200" cy="298703"/>
          </a:xfrm>
          <a:prstGeom prst="rect">
            <a:avLst/>
          </a:prstGeom>
        </p:spPr>
      </p:pic>
      <p:pic>
        <p:nvPicPr>
          <p:cNvPr id="17" name="Picture 16" descr="facebook-logo.jpg"/>
          <p:cNvPicPr>
            <a:picLocks noChangeAspect="1"/>
          </p:cNvPicPr>
          <p:nvPr/>
        </p:nvPicPr>
        <p:blipFill>
          <a:blip r:embed="rId6"/>
          <a:stretch>
            <a:fillRect/>
          </a:stretch>
        </p:blipFill>
        <p:spPr>
          <a:xfrm>
            <a:off x="1083597" y="5462783"/>
            <a:ext cx="1152605" cy="457200"/>
          </a:xfrm>
          <a:prstGeom prst="rect">
            <a:avLst/>
          </a:prstGeom>
        </p:spPr>
      </p:pic>
      <p:pic>
        <p:nvPicPr>
          <p:cNvPr id="18" name="Picture 17" descr="facebook-logo.jpg"/>
          <p:cNvPicPr>
            <a:picLocks noChangeAspect="1"/>
          </p:cNvPicPr>
          <p:nvPr/>
        </p:nvPicPr>
        <p:blipFill>
          <a:blip r:embed="rId7"/>
          <a:stretch>
            <a:fillRect/>
          </a:stretch>
        </p:blipFill>
        <p:spPr>
          <a:xfrm>
            <a:off x="624127" y="3581627"/>
            <a:ext cx="1600200" cy="400050"/>
          </a:xfrm>
          <a:prstGeom prst="rect">
            <a:avLst/>
          </a:prstGeom>
        </p:spPr>
      </p:pic>
    </p:spTree>
    <p:extLst>
      <p:ext uri="{BB962C8B-B14F-4D97-AF65-F5344CB8AC3E}">
        <p14:creationId xmlns:p14="http://schemas.microsoft.com/office/powerpoint/2010/main" val="67558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1674</Words>
  <Application>Microsoft Office PowerPoint</Application>
  <PresentationFormat>On-screen Show (4:3)</PresentationFormat>
  <Paragraphs>335</Paragraphs>
  <Slides>48</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Courier New</vt:lpstr>
      <vt:lpstr>Office Theme</vt:lpstr>
      <vt:lpstr>Introductory Training for Establishing and Maintaining Local Professional Development Committees</vt:lpstr>
      <vt:lpstr>Local Professional Development Committees</vt:lpstr>
      <vt:lpstr>Role of ODE</vt:lpstr>
      <vt:lpstr>LPDC Regional Support Team</vt:lpstr>
      <vt:lpstr> </vt:lpstr>
      <vt:lpstr>Responsibilities of the LPDC</vt:lpstr>
      <vt:lpstr>Responsibilities of the LPDC</vt:lpstr>
      <vt:lpstr>Responsibilities of the Educator</vt:lpstr>
      <vt:lpstr>Responsibilities of the Educator</vt:lpstr>
      <vt:lpstr>Who must work with the LPDC?</vt:lpstr>
      <vt:lpstr>Who may work with the LPDC?</vt:lpstr>
      <vt:lpstr>Who is exempt from working with the LPDC?</vt:lpstr>
      <vt:lpstr>Licensure Renewal Requirements</vt:lpstr>
      <vt:lpstr>Licensure Renewal Requirements</vt:lpstr>
      <vt:lpstr>Professional Development  Must be Completed</vt:lpstr>
      <vt:lpstr>Requirements</vt:lpstr>
      <vt:lpstr>Questions Addressed</vt:lpstr>
      <vt:lpstr>PowerPoint Presentation</vt:lpstr>
      <vt:lpstr>Requirements and Functions  of the  Local Professional Development Committee</vt:lpstr>
      <vt:lpstr>Requirements</vt:lpstr>
      <vt:lpstr>Requirements</vt:lpstr>
      <vt:lpstr>Functions</vt:lpstr>
      <vt:lpstr>Functions</vt:lpstr>
      <vt:lpstr>Professional Development Standards</vt:lpstr>
      <vt:lpstr>Topics Addressed</vt:lpstr>
      <vt:lpstr>Organizing the LPDC</vt:lpstr>
      <vt:lpstr>Committee Membership</vt:lpstr>
      <vt:lpstr>Plan of Operation</vt:lpstr>
      <vt:lpstr>Plan of Operation</vt:lpstr>
      <vt:lpstr>Plan of Operation</vt:lpstr>
      <vt:lpstr>Plan of Operation</vt:lpstr>
      <vt:lpstr>Plan of Operation</vt:lpstr>
      <vt:lpstr>Plan of Operation</vt:lpstr>
      <vt:lpstr>Plan of Operation</vt:lpstr>
      <vt:lpstr>Individual Professional Development Plan</vt:lpstr>
      <vt:lpstr>PowerPoint Presentation</vt:lpstr>
      <vt:lpstr>Equivalent Other Activities</vt:lpstr>
      <vt:lpstr>Equivalent Other Activities Must Be Pre-Approved</vt:lpstr>
      <vt:lpstr>Reciprocity</vt:lpstr>
      <vt:lpstr>Appeals</vt:lpstr>
      <vt:lpstr>Appeal Process </vt:lpstr>
      <vt:lpstr>Appeal Process </vt:lpstr>
      <vt:lpstr>Reconsideration</vt:lpstr>
      <vt:lpstr>Third Party Review Panel</vt:lpstr>
      <vt:lpstr>PowerPoint Presentation</vt:lpstr>
      <vt:lpstr>  </vt:lpstr>
      <vt:lpstr>education.ohio.gov</vt:lpstr>
      <vt:lpstr>Social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2015-10-21T18:30:20Z</dcterms:created>
  <dcterms:modified xsi:type="dcterms:W3CDTF">2016-03-24T12:26:36Z</dcterms:modified>
</cp:coreProperties>
</file>