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8288000" cy="10287000"/>
  <p:notesSz cx="6858000" cy="9144000"/>
  <p:embeddedFontLst>
    <p:embeddedFont>
      <p:font typeface="Canva Sans" panose="020B0604020202020204" charset="0"/>
      <p:regular r:id="rId33"/>
    </p:embeddedFont>
    <p:embeddedFont>
      <p:font typeface="Canva Sans Bold" panose="020B0604020202020204" charset="0"/>
      <p:regular r:id="rId34"/>
    </p:embeddedFont>
    <p:embeddedFont>
      <p:font typeface="Elephant" panose="02020904090505020303" pitchFamily="18" charset="0"/>
      <p:regular r:id="rId35"/>
      <p:bold r:id="rId36"/>
      <p:italic r:id="rId37"/>
      <p:boldItalic r:id="rId38"/>
    </p:embeddedFont>
    <p:embeddedFont>
      <p:font typeface="Jost" panose="020B0604020202020204" charset="0"/>
      <p:regular r:id="rId39"/>
      <p:bold r:id="rId40"/>
      <p:italic r:id="rId41"/>
      <p:boldItalic r:id="rId42"/>
    </p:embeddedFont>
    <p:embeddedFont>
      <p:font typeface="Jost Italics" panose="020B0604020202020204" charset="0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43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6TYvJh5Cwvw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41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04774" y="3840780"/>
            <a:ext cx="12283226" cy="6446220"/>
          </a:xfrm>
          <a:custGeom>
            <a:avLst/>
            <a:gdLst/>
            <a:ahLst/>
            <a:cxnLst/>
            <a:rect l="l" t="t" r="r" b="b"/>
            <a:pathLst>
              <a:path w="12978298" h="6446220">
                <a:moveTo>
                  <a:pt x="0" y="0"/>
                </a:moveTo>
                <a:lnTo>
                  <a:pt x="12978298" y="0"/>
                </a:lnTo>
                <a:lnTo>
                  <a:pt x="12978298" y="6446220"/>
                </a:lnTo>
                <a:lnTo>
                  <a:pt x="0" y="644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792" t="-85822" r="-26518" b="-185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-202501"/>
            <a:ext cx="9534252" cy="5346001"/>
          </a:xfrm>
          <a:custGeom>
            <a:avLst/>
            <a:gdLst/>
            <a:ahLst/>
            <a:cxnLst/>
            <a:rect l="l" t="t" r="r" b="b"/>
            <a:pathLst>
              <a:path w="9534252" h="5346001">
                <a:moveTo>
                  <a:pt x="0" y="0"/>
                </a:moveTo>
                <a:lnTo>
                  <a:pt x="9534252" y="0"/>
                </a:lnTo>
                <a:lnTo>
                  <a:pt x="9534252" y="5346001"/>
                </a:lnTo>
                <a:lnTo>
                  <a:pt x="0" y="53460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85781" y="820178"/>
            <a:ext cx="1249932" cy="1201987"/>
          </a:xfrm>
          <a:custGeom>
            <a:avLst/>
            <a:gdLst/>
            <a:ahLst/>
            <a:cxnLst/>
            <a:rect l="l" t="t" r="r" b="b"/>
            <a:pathLst>
              <a:path w="1249932" h="1201987">
                <a:moveTo>
                  <a:pt x="0" y="0"/>
                </a:moveTo>
                <a:lnTo>
                  <a:pt x="1249932" y="0"/>
                </a:lnTo>
                <a:lnTo>
                  <a:pt x="1249932" y="1201988"/>
                </a:lnTo>
                <a:lnTo>
                  <a:pt x="0" y="12019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73700" y="7063890"/>
            <a:ext cx="2464286" cy="2369761"/>
          </a:xfrm>
          <a:custGeom>
            <a:avLst/>
            <a:gdLst/>
            <a:ahLst/>
            <a:cxnLst/>
            <a:rect l="l" t="t" r="r" b="b"/>
            <a:pathLst>
              <a:path w="2464286" h="2369761">
                <a:moveTo>
                  <a:pt x="0" y="0"/>
                </a:moveTo>
                <a:lnTo>
                  <a:pt x="2464286" y="0"/>
                </a:lnTo>
                <a:lnTo>
                  <a:pt x="2464286" y="2369761"/>
                </a:lnTo>
                <a:lnTo>
                  <a:pt x="0" y="23697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0800000">
            <a:off x="9937986" y="1869506"/>
            <a:ext cx="1249932" cy="1201987"/>
          </a:xfrm>
          <a:custGeom>
            <a:avLst/>
            <a:gdLst/>
            <a:ahLst/>
            <a:cxnLst/>
            <a:rect l="l" t="t" r="r" b="b"/>
            <a:pathLst>
              <a:path w="1249932" h="1201987">
                <a:moveTo>
                  <a:pt x="0" y="0"/>
                </a:moveTo>
                <a:lnTo>
                  <a:pt x="1249932" y="0"/>
                </a:lnTo>
                <a:lnTo>
                  <a:pt x="1249932" y="1201987"/>
                </a:lnTo>
                <a:lnTo>
                  <a:pt x="0" y="12019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39238" y="4803457"/>
            <a:ext cx="9525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261" y="-30133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E5FF6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E5FF6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424330" y="2957736"/>
            <a:ext cx="17439340" cy="6352939"/>
            <a:chOff x="0" y="0"/>
            <a:chExt cx="4593077" cy="167320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593077" cy="1673202"/>
            </a:xfrm>
            <a:custGeom>
              <a:avLst/>
              <a:gdLst/>
              <a:ahLst/>
              <a:cxnLst/>
              <a:rect l="l" t="t" r="r" b="b"/>
              <a:pathLst>
                <a:path w="4593077" h="1673202">
                  <a:moveTo>
                    <a:pt x="22641" y="0"/>
                  </a:moveTo>
                  <a:lnTo>
                    <a:pt x="4570437" y="0"/>
                  </a:lnTo>
                  <a:cubicBezTo>
                    <a:pt x="4582940" y="0"/>
                    <a:pt x="4593077" y="10137"/>
                    <a:pt x="4593077" y="22641"/>
                  </a:cubicBezTo>
                  <a:lnTo>
                    <a:pt x="4593077" y="1650561"/>
                  </a:lnTo>
                  <a:cubicBezTo>
                    <a:pt x="4593077" y="1663066"/>
                    <a:pt x="4582940" y="1673202"/>
                    <a:pt x="4570437" y="1673202"/>
                  </a:cubicBezTo>
                  <a:lnTo>
                    <a:pt x="22641" y="1673202"/>
                  </a:lnTo>
                  <a:cubicBezTo>
                    <a:pt x="16636" y="1673202"/>
                    <a:pt x="10877" y="1670817"/>
                    <a:pt x="6631" y="1666571"/>
                  </a:cubicBezTo>
                  <a:cubicBezTo>
                    <a:pt x="2385" y="1662325"/>
                    <a:pt x="0" y="1656566"/>
                    <a:pt x="0" y="1650561"/>
                  </a:cubicBezTo>
                  <a:lnTo>
                    <a:pt x="0" y="22641"/>
                  </a:lnTo>
                  <a:cubicBezTo>
                    <a:pt x="0" y="10137"/>
                    <a:pt x="10137" y="0"/>
                    <a:pt x="2264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52400" cap="rnd">
              <a:solidFill>
                <a:srgbClr val="FFDBD4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4593077" cy="1711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2844453" y="9417157"/>
            <a:ext cx="992745" cy="953998"/>
          </a:xfrm>
          <a:custGeom>
            <a:avLst/>
            <a:gdLst/>
            <a:ahLst/>
            <a:cxnLst/>
            <a:rect l="l" t="t" r="r" b="b"/>
            <a:pathLst>
              <a:path w="992745" h="953998">
                <a:moveTo>
                  <a:pt x="0" y="0"/>
                </a:moveTo>
                <a:lnTo>
                  <a:pt x="992745" y="0"/>
                </a:lnTo>
                <a:lnTo>
                  <a:pt x="992745" y="953997"/>
                </a:lnTo>
                <a:lnTo>
                  <a:pt x="0" y="9539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0" y="109952"/>
            <a:ext cx="9144000" cy="1171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74"/>
              </a:lnSpc>
              <a:spcBef>
                <a:spcPct val="0"/>
              </a:spcBef>
            </a:pPr>
            <a:r>
              <a:rPr lang="en-US" sz="6981" dirty="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All About Gratitude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506076" y="1652038"/>
            <a:ext cx="11275848" cy="1339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7"/>
              </a:lnSpc>
            </a:pPr>
            <a:r>
              <a:rPr lang="en-US" sz="6899" dirty="0">
                <a:solidFill>
                  <a:srgbClr val="DAC9FF"/>
                </a:solidFill>
                <a:latin typeface="Elephant"/>
                <a:ea typeface="Elephant"/>
                <a:cs typeface="Elephant"/>
                <a:sym typeface="Elephant"/>
              </a:rPr>
              <a:t>Gratitude is</a:t>
            </a:r>
          </a:p>
          <a:p>
            <a:pPr algn="ctr">
              <a:lnSpc>
                <a:spcPts val="4592"/>
              </a:lnSpc>
            </a:pPr>
            <a:r>
              <a:rPr lang="en-US" sz="5600" dirty="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feeling thankful to someone for...</a:t>
            </a:r>
          </a:p>
        </p:txBody>
      </p:sp>
      <p:sp>
        <p:nvSpPr>
          <p:cNvPr id="15" name="TextBox 15"/>
          <p:cNvSpPr txBox="1"/>
          <p:nvPr/>
        </p:nvSpPr>
        <p:spPr>
          <a:xfrm rot="-544024">
            <a:off x="759281" y="3422821"/>
            <a:ext cx="4481810" cy="81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1" dirty="0">
                <a:solidFill>
                  <a:srgbClr val="FF7E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teaching you</a:t>
            </a:r>
          </a:p>
        </p:txBody>
      </p:sp>
      <p:sp>
        <p:nvSpPr>
          <p:cNvPr id="16" name="TextBox 16"/>
          <p:cNvSpPr txBox="1"/>
          <p:nvPr/>
        </p:nvSpPr>
        <p:spPr>
          <a:xfrm rot="801274">
            <a:off x="756136" y="6059716"/>
            <a:ext cx="4481810" cy="1256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4"/>
              </a:lnSpc>
            </a:pPr>
            <a:r>
              <a:rPr lang="en-US" sz="4800" b="1">
                <a:solidFill>
                  <a:srgbClr val="28CBA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taking care of you</a:t>
            </a:r>
          </a:p>
        </p:txBody>
      </p:sp>
      <p:sp>
        <p:nvSpPr>
          <p:cNvPr id="17" name="TextBox 17"/>
          <p:cNvSpPr txBox="1"/>
          <p:nvPr/>
        </p:nvSpPr>
        <p:spPr>
          <a:xfrm rot="335296">
            <a:off x="4776309" y="4518920"/>
            <a:ext cx="4481810" cy="1125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4800" b="1">
                <a:solidFill>
                  <a:srgbClr val="39416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making you feel better</a:t>
            </a:r>
          </a:p>
        </p:txBody>
      </p:sp>
      <p:sp>
        <p:nvSpPr>
          <p:cNvPr id="18" name="TextBox 18"/>
          <p:cNvSpPr txBox="1"/>
          <p:nvPr/>
        </p:nvSpPr>
        <p:spPr>
          <a:xfrm rot="-136593">
            <a:off x="5646563" y="6106448"/>
            <a:ext cx="5176334" cy="1256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4"/>
              </a:lnSpc>
            </a:pPr>
            <a:r>
              <a:rPr lang="en-US" sz="4800" b="1">
                <a:solidFill>
                  <a:srgbClr val="A6A6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taking care of your community</a:t>
            </a:r>
          </a:p>
        </p:txBody>
      </p:sp>
      <p:sp>
        <p:nvSpPr>
          <p:cNvPr id="19" name="TextBox 19"/>
          <p:cNvSpPr txBox="1"/>
          <p:nvPr/>
        </p:nvSpPr>
        <p:spPr>
          <a:xfrm rot="-271887">
            <a:off x="499398" y="8277499"/>
            <a:ext cx="5983969" cy="637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4"/>
              </a:lnSpc>
            </a:pPr>
            <a:r>
              <a:rPr lang="en-US" sz="4800" b="1">
                <a:solidFill>
                  <a:srgbClr val="DAC9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challenging you</a:t>
            </a:r>
          </a:p>
        </p:txBody>
      </p:sp>
      <p:sp>
        <p:nvSpPr>
          <p:cNvPr id="20" name="TextBox 20"/>
          <p:cNvSpPr txBox="1"/>
          <p:nvPr/>
        </p:nvSpPr>
        <p:spPr>
          <a:xfrm rot="322320">
            <a:off x="7040849" y="7886134"/>
            <a:ext cx="5983969" cy="637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4"/>
              </a:lnSpc>
            </a:pPr>
            <a:r>
              <a:rPr lang="en-US" sz="4800" b="1">
                <a:solidFill>
                  <a:srgbClr val="FF7E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protecting you</a:t>
            </a:r>
          </a:p>
        </p:txBody>
      </p:sp>
      <p:sp>
        <p:nvSpPr>
          <p:cNvPr id="21" name="TextBox 21"/>
          <p:cNvSpPr txBox="1"/>
          <p:nvPr/>
        </p:nvSpPr>
        <p:spPr>
          <a:xfrm rot="-271887">
            <a:off x="7604865" y="3480246"/>
            <a:ext cx="5983969" cy="637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4"/>
              </a:lnSpc>
            </a:pPr>
            <a:r>
              <a:rPr lang="en-US" sz="4800" b="1">
                <a:solidFill>
                  <a:srgbClr val="DAC9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playing with you</a:t>
            </a:r>
          </a:p>
        </p:txBody>
      </p:sp>
      <p:sp>
        <p:nvSpPr>
          <p:cNvPr id="22" name="TextBox 22"/>
          <p:cNvSpPr txBox="1"/>
          <p:nvPr/>
        </p:nvSpPr>
        <p:spPr>
          <a:xfrm rot="-90524">
            <a:off x="9650725" y="4669431"/>
            <a:ext cx="5983969" cy="637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4"/>
              </a:lnSpc>
            </a:pPr>
            <a:r>
              <a:rPr lang="en-US" sz="4800" b="1">
                <a:solidFill>
                  <a:srgbClr val="28CBA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encouraging you</a:t>
            </a:r>
          </a:p>
        </p:txBody>
      </p:sp>
      <p:sp>
        <p:nvSpPr>
          <p:cNvPr id="23" name="TextBox 23"/>
          <p:cNvSpPr txBox="1"/>
          <p:nvPr/>
        </p:nvSpPr>
        <p:spPr>
          <a:xfrm rot="232085">
            <a:off x="10608136" y="6978341"/>
            <a:ext cx="5983969" cy="637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4"/>
              </a:lnSpc>
            </a:pPr>
            <a:r>
              <a:rPr lang="en-US" sz="4800" b="1">
                <a:solidFill>
                  <a:srgbClr val="39416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forgiving you</a:t>
            </a:r>
          </a:p>
        </p:txBody>
      </p:sp>
      <p:sp>
        <p:nvSpPr>
          <p:cNvPr id="24" name="TextBox 24"/>
          <p:cNvSpPr txBox="1"/>
          <p:nvPr/>
        </p:nvSpPr>
        <p:spPr>
          <a:xfrm rot="-271887">
            <a:off x="12262957" y="8318654"/>
            <a:ext cx="5983969" cy="637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4"/>
              </a:lnSpc>
            </a:pPr>
            <a:r>
              <a:rPr lang="en-US" sz="4800" b="1">
                <a:solidFill>
                  <a:srgbClr val="DAC9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being friendly</a:t>
            </a:r>
          </a:p>
        </p:txBody>
      </p:sp>
      <p:sp>
        <p:nvSpPr>
          <p:cNvPr id="25" name="TextBox 25"/>
          <p:cNvSpPr txBox="1"/>
          <p:nvPr/>
        </p:nvSpPr>
        <p:spPr>
          <a:xfrm rot="-271887">
            <a:off x="12288218" y="5638301"/>
            <a:ext cx="5983969" cy="637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4"/>
              </a:lnSpc>
            </a:pPr>
            <a:r>
              <a:rPr lang="en-US" sz="4800" b="1">
                <a:solidFill>
                  <a:srgbClr val="FF7E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helping you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491382" y="9563644"/>
            <a:ext cx="10978168" cy="736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9"/>
              </a:lnSpc>
            </a:pPr>
            <a:r>
              <a:rPr lang="en-US" sz="5446" b="1" dirty="0">
                <a:solidFill>
                  <a:srgbClr val="54545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else can you think of?</a:t>
            </a:r>
          </a:p>
        </p:txBody>
      </p:sp>
      <p:sp>
        <p:nvSpPr>
          <p:cNvPr id="27" name="Freeform 27"/>
          <p:cNvSpPr/>
          <p:nvPr/>
        </p:nvSpPr>
        <p:spPr>
          <a:xfrm rot="-10800000">
            <a:off x="13949446" y="9340831"/>
            <a:ext cx="921586" cy="885616"/>
          </a:xfrm>
          <a:custGeom>
            <a:avLst/>
            <a:gdLst/>
            <a:ahLst/>
            <a:cxnLst/>
            <a:rect l="l" t="t" r="r" b="b"/>
            <a:pathLst>
              <a:path w="921586" h="885616">
                <a:moveTo>
                  <a:pt x="0" y="0"/>
                </a:moveTo>
                <a:lnTo>
                  <a:pt x="921587" y="0"/>
                </a:lnTo>
                <a:lnTo>
                  <a:pt x="921587" y="885615"/>
                </a:lnTo>
                <a:lnTo>
                  <a:pt x="0" y="8856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DAC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44000" y="1585650"/>
            <a:ext cx="8649144" cy="4093955"/>
            <a:chOff x="0" y="0"/>
            <a:chExt cx="2277964" cy="107824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77964" cy="1078243"/>
            </a:xfrm>
            <a:custGeom>
              <a:avLst/>
              <a:gdLst/>
              <a:ahLst/>
              <a:cxnLst/>
              <a:rect l="l" t="t" r="r" b="b"/>
              <a:pathLst>
                <a:path w="2277964" h="1078243">
                  <a:moveTo>
                    <a:pt x="45651" y="0"/>
                  </a:moveTo>
                  <a:lnTo>
                    <a:pt x="2232314" y="0"/>
                  </a:lnTo>
                  <a:cubicBezTo>
                    <a:pt x="2244421" y="0"/>
                    <a:pt x="2256032" y="4810"/>
                    <a:pt x="2264593" y="13371"/>
                  </a:cubicBezTo>
                  <a:cubicBezTo>
                    <a:pt x="2273154" y="21932"/>
                    <a:pt x="2277964" y="33543"/>
                    <a:pt x="2277964" y="45651"/>
                  </a:cubicBezTo>
                  <a:lnTo>
                    <a:pt x="2277964" y="1032593"/>
                  </a:lnTo>
                  <a:cubicBezTo>
                    <a:pt x="2277964" y="1057805"/>
                    <a:pt x="2257526" y="1078243"/>
                    <a:pt x="2232314" y="1078243"/>
                  </a:cubicBezTo>
                  <a:lnTo>
                    <a:pt x="45651" y="1078243"/>
                  </a:lnTo>
                  <a:cubicBezTo>
                    <a:pt x="20438" y="1078243"/>
                    <a:pt x="0" y="1057805"/>
                    <a:pt x="0" y="1032593"/>
                  </a:cubicBezTo>
                  <a:lnTo>
                    <a:pt x="0" y="45651"/>
                  </a:lnTo>
                  <a:cubicBezTo>
                    <a:pt x="0" y="20438"/>
                    <a:pt x="20438" y="0"/>
                    <a:pt x="45651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FFDBD4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277964" cy="1116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DAC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160544" y="1616026"/>
            <a:ext cx="8649144" cy="4093955"/>
            <a:chOff x="0" y="0"/>
            <a:chExt cx="2277964" cy="10782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77964" cy="1078243"/>
            </a:xfrm>
            <a:custGeom>
              <a:avLst/>
              <a:gdLst/>
              <a:ahLst/>
              <a:cxnLst/>
              <a:rect l="l" t="t" r="r" b="b"/>
              <a:pathLst>
                <a:path w="2277964" h="1078243">
                  <a:moveTo>
                    <a:pt x="45651" y="0"/>
                  </a:moveTo>
                  <a:lnTo>
                    <a:pt x="2232314" y="0"/>
                  </a:lnTo>
                  <a:cubicBezTo>
                    <a:pt x="2244421" y="0"/>
                    <a:pt x="2256032" y="4810"/>
                    <a:pt x="2264593" y="13371"/>
                  </a:cubicBezTo>
                  <a:cubicBezTo>
                    <a:pt x="2273154" y="21932"/>
                    <a:pt x="2277964" y="33543"/>
                    <a:pt x="2277964" y="45651"/>
                  </a:cubicBezTo>
                  <a:lnTo>
                    <a:pt x="2277964" y="1032593"/>
                  </a:lnTo>
                  <a:cubicBezTo>
                    <a:pt x="2277964" y="1057805"/>
                    <a:pt x="2257526" y="1078243"/>
                    <a:pt x="2232314" y="1078243"/>
                  </a:cubicBezTo>
                  <a:lnTo>
                    <a:pt x="45651" y="1078243"/>
                  </a:lnTo>
                  <a:cubicBezTo>
                    <a:pt x="20438" y="1078243"/>
                    <a:pt x="0" y="1057805"/>
                    <a:pt x="0" y="1032593"/>
                  </a:cubicBezTo>
                  <a:lnTo>
                    <a:pt x="0" y="45651"/>
                  </a:lnTo>
                  <a:cubicBezTo>
                    <a:pt x="0" y="20438"/>
                    <a:pt x="20438" y="0"/>
                    <a:pt x="45651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FFDBD4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277964" cy="1116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483475" y="1870865"/>
            <a:ext cx="2234406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545454"/>
                </a:solidFill>
                <a:latin typeface="Elephant"/>
                <a:ea typeface="Elephant"/>
                <a:cs typeface="Elephant"/>
                <a:sym typeface="Elephant"/>
              </a:rPr>
              <a:t>What is it?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0" y="109952"/>
            <a:ext cx="9561043" cy="1171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Gratitude Share Out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61043" y="1870865"/>
            <a:ext cx="4741962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545454"/>
                </a:solidFill>
                <a:latin typeface="Elephant"/>
                <a:ea typeface="Elephant"/>
                <a:cs typeface="Elephant"/>
                <a:sym typeface="Elephant"/>
              </a:rPr>
              <a:t>Who deserves it? Why?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60544" y="5880263"/>
            <a:ext cx="8649144" cy="4093955"/>
            <a:chOff x="0" y="0"/>
            <a:chExt cx="2277964" cy="107824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277964" cy="1078243"/>
            </a:xfrm>
            <a:custGeom>
              <a:avLst/>
              <a:gdLst/>
              <a:ahLst/>
              <a:cxnLst/>
              <a:rect l="l" t="t" r="r" b="b"/>
              <a:pathLst>
                <a:path w="2277964" h="1078243">
                  <a:moveTo>
                    <a:pt x="45651" y="0"/>
                  </a:moveTo>
                  <a:lnTo>
                    <a:pt x="2232314" y="0"/>
                  </a:lnTo>
                  <a:cubicBezTo>
                    <a:pt x="2244421" y="0"/>
                    <a:pt x="2256032" y="4810"/>
                    <a:pt x="2264593" y="13371"/>
                  </a:cubicBezTo>
                  <a:cubicBezTo>
                    <a:pt x="2273154" y="21932"/>
                    <a:pt x="2277964" y="33543"/>
                    <a:pt x="2277964" y="45651"/>
                  </a:cubicBezTo>
                  <a:lnTo>
                    <a:pt x="2277964" y="1032593"/>
                  </a:lnTo>
                  <a:cubicBezTo>
                    <a:pt x="2277964" y="1057805"/>
                    <a:pt x="2257526" y="1078243"/>
                    <a:pt x="2232314" y="1078243"/>
                  </a:cubicBezTo>
                  <a:lnTo>
                    <a:pt x="45651" y="1078243"/>
                  </a:lnTo>
                  <a:cubicBezTo>
                    <a:pt x="20438" y="1078243"/>
                    <a:pt x="0" y="1057805"/>
                    <a:pt x="0" y="1032593"/>
                  </a:cubicBezTo>
                  <a:lnTo>
                    <a:pt x="0" y="45651"/>
                  </a:lnTo>
                  <a:cubicBezTo>
                    <a:pt x="0" y="20438"/>
                    <a:pt x="20438" y="0"/>
                    <a:pt x="45651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FFDBD4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2277964" cy="1116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-776868" y="6032029"/>
            <a:ext cx="6989500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545454"/>
                </a:solidFill>
                <a:latin typeface="Elephant"/>
                <a:ea typeface="Elephant"/>
                <a:cs typeface="Elephant"/>
                <a:sym typeface="Elephant"/>
              </a:rPr>
              <a:t>How can we show it?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9144000" y="5880263"/>
            <a:ext cx="8649144" cy="4093955"/>
            <a:chOff x="0" y="0"/>
            <a:chExt cx="2277964" cy="1078243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277964" cy="1078243"/>
            </a:xfrm>
            <a:custGeom>
              <a:avLst/>
              <a:gdLst/>
              <a:ahLst/>
              <a:cxnLst/>
              <a:rect l="l" t="t" r="r" b="b"/>
              <a:pathLst>
                <a:path w="2277964" h="1078243">
                  <a:moveTo>
                    <a:pt x="45651" y="0"/>
                  </a:moveTo>
                  <a:lnTo>
                    <a:pt x="2232314" y="0"/>
                  </a:lnTo>
                  <a:cubicBezTo>
                    <a:pt x="2244421" y="0"/>
                    <a:pt x="2256032" y="4810"/>
                    <a:pt x="2264593" y="13371"/>
                  </a:cubicBezTo>
                  <a:cubicBezTo>
                    <a:pt x="2273154" y="21932"/>
                    <a:pt x="2277964" y="33543"/>
                    <a:pt x="2277964" y="45651"/>
                  </a:cubicBezTo>
                  <a:lnTo>
                    <a:pt x="2277964" y="1032593"/>
                  </a:lnTo>
                  <a:cubicBezTo>
                    <a:pt x="2277964" y="1057805"/>
                    <a:pt x="2257526" y="1078243"/>
                    <a:pt x="2232314" y="1078243"/>
                  </a:cubicBezTo>
                  <a:lnTo>
                    <a:pt x="45651" y="1078243"/>
                  </a:lnTo>
                  <a:cubicBezTo>
                    <a:pt x="20438" y="1078243"/>
                    <a:pt x="0" y="1057805"/>
                    <a:pt x="0" y="1032593"/>
                  </a:cubicBezTo>
                  <a:lnTo>
                    <a:pt x="0" y="45651"/>
                  </a:lnTo>
                  <a:cubicBezTo>
                    <a:pt x="0" y="20438"/>
                    <a:pt x="20438" y="0"/>
                    <a:pt x="45651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FFDBD4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2277964" cy="1116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9561043" y="6146329"/>
            <a:ext cx="6989500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545454"/>
                </a:solidFill>
                <a:latin typeface="Elephant"/>
                <a:ea typeface="Elephant"/>
                <a:cs typeface="Elephant"/>
                <a:sym typeface="Elephant"/>
              </a:rPr>
              <a:t>How does it feel when we show it?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FFDBD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FFDBD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9" name="Picture 9"/>
          <p:cNvPicPr>
            <a:picLocks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468689" y="1928015"/>
            <a:ext cx="14269925" cy="8026832"/>
          </a:xfrm>
          <a:prstGeom prst="rect">
            <a:avLst/>
          </a:prstGeom>
        </p:spPr>
      </p:pic>
      <p:sp>
        <p:nvSpPr>
          <p:cNvPr id="10" name="Freeform 10"/>
          <p:cNvSpPr/>
          <p:nvPr/>
        </p:nvSpPr>
        <p:spPr>
          <a:xfrm>
            <a:off x="-449500" y="1281473"/>
            <a:ext cx="4818169" cy="4471627"/>
          </a:xfrm>
          <a:custGeom>
            <a:avLst/>
            <a:gdLst/>
            <a:ahLst/>
            <a:cxnLst/>
            <a:rect l="l" t="t" r="r" b="b"/>
            <a:pathLst>
              <a:path w="5098875" h="4899861">
                <a:moveTo>
                  <a:pt x="0" y="0"/>
                </a:moveTo>
                <a:lnTo>
                  <a:pt x="5098876" y="0"/>
                </a:lnTo>
                <a:lnTo>
                  <a:pt x="5098876" y="4899862"/>
                </a:lnTo>
                <a:lnTo>
                  <a:pt x="0" y="48998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0" y="109952"/>
            <a:ext cx="8753940" cy="1171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Sparking Gratitude</a:t>
            </a:r>
          </a:p>
        </p:txBody>
      </p:sp>
      <p:sp>
        <p:nvSpPr>
          <p:cNvPr id="12" name="TextBox 12"/>
          <p:cNvSpPr txBox="1"/>
          <p:nvPr/>
        </p:nvSpPr>
        <p:spPr>
          <a:xfrm rot="-873630">
            <a:off x="-750349" y="2585914"/>
            <a:ext cx="5151671" cy="438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FFFFFF"/>
                </a:solidFill>
                <a:latin typeface="Elephant"/>
                <a:ea typeface="Elephant"/>
                <a:cs typeface="Elephant"/>
                <a:sym typeface="Elephant"/>
              </a:rPr>
              <a:t>Gratitude Detectives:</a:t>
            </a:r>
          </a:p>
        </p:txBody>
      </p:sp>
      <p:sp>
        <p:nvSpPr>
          <p:cNvPr id="13" name="TextBox 13"/>
          <p:cNvSpPr txBox="1"/>
          <p:nvPr/>
        </p:nvSpPr>
        <p:spPr>
          <a:xfrm rot="-982918">
            <a:off x="338953" y="3185053"/>
            <a:ext cx="3516011" cy="905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dirty="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Watch and listen for examples of gratitude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0" y="109952"/>
            <a:ext cx="11290953" cy="1171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The Science of Gratitude</a:t>
            </a:r>
          </a:p>
        </p:txBody>
      </p:sp>
      <p:sp>
        <p:nvSpPr>
          <p:cNvPr id="9" name="Freeform 9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158411" y="3826682"/>
            <a:ext cx="3063875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sleep better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58411" y="2571287"/>
            <a:ext cx="14230286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feel happier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58411" y="5082077"/>
            <a:ext cx="13402358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feel more connected to people and your community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58411" y="6338900"/>
            <a:ext cx="165313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feel better when we’re sad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58411" y="7595724"/>
            <a:ext cx="16469271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be kinder and help others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16967" y="1225404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 dirty="0">
                <a:solidFill>
                  <a:srgbClr val="FFDBD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16967" y="2509126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 dirty="0">
                <a:solidFill>
                  <a:srgbClr val="E5FF60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76377" y="3709048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 dirty="0">
                <a:solidFill>
                  <a:srgbClr val="DAC9FF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16967" y="4873622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28CBA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-1423191" y="1503852"/>
            <a:ext cx="11290953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 dirty="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Gratitude can help us to...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16967" y="7405224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E5FF60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16967" y="6148400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FFDBD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58411" y="8851119"/>
            <a:ext cx="16469271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Have healthier bodies (immune system)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16967" y="103344"/>
            <a:ext cx="11290953" cy="1184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Action Plan</a:t>
            </a:r>
          </a:p>
        </p:txBody>
      </p:sp>
      <p:sp>
        <p:nvSpPr>
          <p:cNvPr id="9" name="Freeform 9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158411" y="4055886"/>
            <a:ext cx="19803444" cy="1393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00"/>
              </a:lnSpc>
            </a:pPr>
            <a:r>
              <a:rPr lang="en-US" sz="4000" dirty="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Over the next few days, we are going to be on the look for gratitude!</a:t>
            </a:r>
          </a:p>
          <a:p>
            <a:pPr algn="just">
              <a:lnSpc>
                <a:spcPts val="5600"/>
              </a:lnSpc>
              <a:spcBef>
                <a:spcPct val="0"/>
              </a:spcBef>
            </a:pPr>
            <a:endParaRPr lang="en-US" sz="4000" dirty="0">
              <a:solidFill>
                <a:srgbClr val="39416C"/>
              </a:solidFill>
              <a:latin typeface="Elephant"/>
              <a:ea typeface="Elephant"/>
              <a:cs typeface="Elephant"/>
              <a:sym typeface="Elephan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58411" y="2871007"/>
            <a:ext cx="14230286" cy="68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Detectives are always on the lookout for clues.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58411" y="5350047"/>
            <a:ext cx="15418068" cy="1393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As a class, we will make our own gratitude jar (or journals).</a:t>
            </a:r>
          </a:p>
          <a:p>
            <a:pPr algn="l">
              <a:lnSpc>
                <a:spcPts val="5600"/>
              </a:lnSpc>
              <a:spcBef>
                <a:spcPct val="0"/>
              </a:spcBef>
            </a:pPr>
            <a:endParaRPr lang="en-US" sz="4000">
              <a:solidFill>
                <a:srgbClr val="39416C"/>
              </a:solidFill>
              <a:latin typeface="Elephant"/>
              <a:ea typeface="Elephant"/>
              <a:cs typeface="Elephant"/>
              <a:sym typeface="Elephan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158411" y="6658146"/>
            <a:ext cx="16531332" cy="2134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Each day, watch for acts of gratitude or remember things you feel grateful for.</a:t>
            </a:r>
          </a:p>
          <a:p>
            <a:pPr algn="l">
              <a:lnSpc>
                <a:spcPts val="5880"/>
              </a:lnSpc>
              <a:spcBef>
                <a:spcPct val="0"/>
              </a:spcBef>
            </a:pPr>
            <a:endParaRPr lang="en-US" sz="4000">
              <a:solidFill>
                <a:srgbClr val="39416C"/>
              </a:solidFill>
              <a:latin typeface="Elephant"/>
              <a:ea typeface="Elephant"/>
              <a:cs typeface="Elephant"/>
              <a:sym typeface="Elephant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16967" y="1468261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 dirty="0">
                <a:solidFill>
                  <a:srgbClr val="FFDBD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16967" y="2597941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 dirty="0">
                <a:solidFill>
                  <a:srgbClr val="E5FF60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16967" y="3874911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DAC9FF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16967" y="5183010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28CBA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16967" y="1651466"/>
            <a:ext cx="11290953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840"/>
              </a:lnSpc>
              <a:spcBef>
                <a:spcPct val="0"/>
              </a:spcBef>
            </a:pPr>
            <a:r>
              <a:rPr lang="en-US" sz="5600" dirty="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Gratitude detectives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16967" y="7103440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FFDBD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58411" y="8596960"/>
            <a:ext cx="16469271" cy="209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When you come back to school, write them down and we’ll share at the end of the week! </a:t>
            </a:r>
          </a:p>
          <a:p>
            <a:pPr algn="l">
              <a:lnSpc>
                <a:spcPts val="5600"/>
              </a:lnSpc>
              <a:spcBef>
                <a:spcPct val="0"/>
              </a:spcBef>
            </a:pPr>
            <a:endParaRPr lang="en-US" sz="4000">
              <a:solidFill>
                <a:srgbClr val="39416C"/>
              </a:solidFill>
              <a:latin typeface="Elephant"/>
              <a:ea typeface="Elephant"/>
              <a:cs typeface="Elephant"/>
              <a:sym typeface="Elephan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E5FF6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E5FF6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16967" y="103344"/>
            <a:ext cx="11290953" cy="1184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Gratitude Quiz!</a:t>
            </a:r>
          </a:p>
        </p:txBody>
      </p:sp>
      <p:sp>
        <p:nvSpPr>
          <p:cNvPr id="9" name="Freeform 9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91210" y="2146464"/>
            <a:ext cx="15976138" cy="8092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37"/>
              </a:lnSpc>
              <a:spcBef>
                <a:spcPct val="0"/>
              </a:spcBef>
            </a:pPr>
            <a:r>
              <a:rPr lang="en-US" sz="3200" dirty="0">
                <a:solidFill>
                  <a:srgbClr val="39416C"/>
                </a:solidFill>
                <a:latin typeface="Canva Sans"/>
                <a:ea typeface="Canva Sans"/>
                <a:cs typeface="Canva Sans"/>
                <a:sym typeface="Canva Sans"/>
              </a:rPr>
              <a:t>1. Gratitude can make you feel happier. </a:t>
            </a:r>
          </a:p>
          <a:p>
            <a:pPr algn="l">
              <a:lnSpc>
                <a:spcPts val="5337"/>
              </a:lnSpc>
              <a:spcBef>
                <a:spcPct val="0"/>
              </a:spcBef>
            </a:pPr>
            <a:r>
              <a:rPr lang="en-US" sz="3200" dirty="0">
                <a:solidFill>
                  <a:srgbClr val="39416C"/>
                </a:solidFill>
                <a:latin typeface="Canva Sans"/>
                <a:ea typeface="Canva Sans"/>
                <a:cs typeface="Canva Sans"/>
                <a:sym typeface="Canva Sans"/>
              </a:rPr>
              <a:t>2. Gratitude takes a lot of time to practice.</a:t>
            </a:r>
          </a:p>
          <a:p>
            <a:pPr algn="l">
              <a:lnSpc>
                <a:spcPts val="5337"/>
              </a:lnSpc>
              <a:spcBef>
                <a:spcPct val="0"/>
              </a:spcBef>
            </a:pPr>
            <a:r>
              <a:rPr lang="en-US" sz="3200" dirty="0">
                <a:solidFill>
                  <a:srgbClr val="39416C"/>
                </a:solidFill>
                <a:latin typeface="Canva Sans"/>
                <a:ea typeface="Canva Sans"/>
                <a:cs typeface="Canva Sans"/>
                <a:sym typeface="Canva Sans"/>
              </a:rPr>
              <a:t>3. Gratitude can help you sleep better. </a:t>
            </a:r>
          </a:p>
          <a:p>
            <a:pPr algn="l">
              <a:lnSpc>
                <a:spcPts val="5337"/>
              </a:lnSpc>
              <a:spcBef>
                <a:spcPct val="0"/>
              </a:spcBef>
            </a:pPr>
            <a:r>
              <a:rPr lang="en-US" sz="3200" dirty="0">
                <a:solidFill>
                  <a:srgbClr val="39416C"/>
                </a:solidFill>
                <a:latin typeface="Canva Sans"/>
                <a:ea typeface="Canva Sans"/>
                <a:cs typeface="Canva Sans"/>
                <a:sym typeface="Canva Sans"/>
              </a:rPr>
              <a:t>4. Practicing gratitude helps your body heal when you’re sick.</a:t>
            </a:r>
          </a:p>
          <a:p>
            <a:pPr algn="l">
              <a:lnSpc>
                <a:spcPts val="5337"/>
              </a:lnSpc>
              <a:spcBef>
                <a:spcPct val="0"/>
              </a:spcBef>
            </a:pPr>
            <a:r>
              <a:rPr lang="en-US" sz="3200" dirty="0">
                <a:solidFill>
                  <a:srgbClr val="39416C"/>
                </a:solidFill>
                <a:latin typeface="Canva Sans"/>
                <a:ea typeface="Canva Sans"/>
                <a:cs typeface="Canva Sans"/>
                <a:sym typeface="Canva Sans"/>
              </a:rPr>
              <a:t>5. Focusing on things we own, like toys, makes us happier. </a:t>
            </a:r>
          </a:p>
          <a:p>
            <a:pPr algn="l">
              <a:lnSpc>
                <a:spcPts val="5337"/>
              </a:lnSpc>
              <a:spcBef>
                <a:spcPct val="0"/>
              </a:spcBef>
            </a:pPr>
            <a:r>
              <a:rPr lang="en-US" sz="3200" dirty="0">
                <a:solidFill>
                  <a:srgbClr val="39416C"/>
                </a:solidFill>
                <a:latin typeface="Canva Sans"/>
                <a:ea typeface="Canva Sans"/>
                <a:cs typeface="Canva Sans"/>
                <a:sym typeface="Canva Sans"/>
              </a:rPr>
              <a:t>6. Gratitude can help you feel closer to people in your life.</a:t>
            </a:r>
          </a:p>
          <a:p>
            <a:pPr algn="l">
              <a:lnSpc>
                <a:spcPts val="5337"/>
              </a:lnSpc>
              <a:spcBef>
                <a:spcPct val="0"/>
              </a:spcBef>
            </a:pPr>
            <a:r>
              <a:rPr lang="en-US" sz="3200" dirty="0">
                <a:solidFill>
                  <a:srgbClr val="39416C"/>
                </a:solidFill>
                <a:latin typeface="Canva Sans"/>
                <a:ea typeface="Canva Sans"/>
                <a:cs typeface="Canva Sans"/>
                <a:sym typeface="Canva Sans"/>
              </a:rPr>
              <a:t>7. Gratitude can help prevent you from getting sick. </a:t>
            </a:r>
          </a:p>
          <a:p>
            <a:pPr algn="l">
              <a:lnSpc>
                <a:spcPts val="5337"/>
              </a:lnSpc>
              <a:spcBef>
                <a:spcPct val="0"/>
              </a:spcBef>
            </a:pPr>
            <a:r>
              <a:rPr lang="en-US" sz="3200" dirty="0">
                <a:solidFill>
                  <a:srgbClr val="39416C"/>
                </a:solidFill>
                <a:latin typeface="Canva Sans"/>
                <a:ea typeface="Canva Sans"/>
                <a:cs typeface="Canva Sans"/>
                <a:sym typeface="Canva Sans"/>
              </a:rPr>
              <a:t>8. Gratitude can help when you’re feeling sad.</a:t>
            </a:r>
          </a:p>
          <a:p>
            <a:pPr algn="l">
              <a:lnSpc>
                <a:spcPts val="5337"/>
              </a:lnSpc>
              <a:spcBef>
                <a:spcPct val="0"/>
              </a:spcBef>
            </a:pPr>
            <a:r>
              <a:rPr lang="en-US" sz="3200" dirty="0">
                <a:solidFill>
                  <a:srgbClr val="39416C"/>
                </a:solidFill>
                <a:latin typeface="Canva Sans"/>
                <a:ea typeface="Canva Sans"/>
                <a:cs typeface="Canva Sans"/>
                <a:sym typeface="Canva Sans"/>
              </a:rPr>
              <a:t>9. Gratitude can help people become more helpful to others. </a:t>
            </a:r>
          </a:p>
          <a:p>
            <a:pPr algn="l">
              <a:lnSpc>
                <a:spcPts val="5337"/>
              </a:lnSpc>
              <a:spcBef>
                <a:spcPct val="0"/>
              </a:spcBef>
            </a:pPr>
            <a:r>
              <a:rPr lang="en-US" sz="3200" dirty="0">
                <a:solidFill>
                  <a:srgbClr val="39416C"/>
                </a:solidFill>
                <a:latin typeface="Canva Sans"/>
                <a:ea typeface="Canva Sans"/>
                <a:cs typeface="Canva Sans"/>
                <a:sym typeface="Canva Sans"/>
              </a:rPr>
              <a:t>10. Gratitude can help you feel more connected to your community. </a:t>
            </a:r>
          </a:p>
          <a:p>
            <a:pPr algn="l">
              <a:lnSpc>
                <a:spcPts val="5337"/>
              </a:lnSpc>
              <a:spcBef>
                <a:spcPct val="0"/>
              </a:spcBef>
            </a:pPr>
            <a:r>
              <a:rPr lang="en-US" sz="3200" dirty="0">
                <a:solidFill>
                  <a:srgbClr val="39416C"/>
                </a:solidFill>
                <a:latin typeface="Canva Sans"/>
                <a:ea typeface="Canva Sans"/>
                <a:cs typeface="Canva Sans"/>
                <a:sym typeface="Canva Sans"/>
              </a:rPr>
              <a:t>11. Expressing thanks to others can boost your happiness. </a:t>
            </a:r>
          </a:p>
          <a:p>
            <a:pPr algn="l">
              <a:lnSpc>
                <a:spcPts val="5337"/>
              </a:lnSpc>
              <a:spcBef>
                <a:spcPct val="0"/>
              </a:spcBef>
            </a:pPr>
            <a:r>
              <a:rPr lang="en-US" sz="3200" dirty="0">
                <a:solidFill>
                  <a:srgbClr val="39416C"/>
                </a:solidFill>
                <a:latin typeface="Canva Sans"/>
                <a:ea typeface="Canva Sans"/>
                <a:cs typeface="Canva Sans"/>
                <a:sym typeface="Canva Sans"/>
              </a:rPr>
              <a:t>12. Gratitude can change your brain. 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1210" y="1389535"/>
            <a:ext cx="11290953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28CBA4"/>
                </a:solidFill>
                <a:latin typeface="Jost"/>
                <a:ea typeface="Jost"/>
                <a:cs typeface="Jost"/>
                <a:sym typeface="Jost"/>
              </a:rPr>
              <a:t>True or False?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8212"/>
            <a:ext cx="18288000" cy="250005"/>
            <a:chOff x="0" y="0"/>
            <a:chExt cx="4816593" cy="658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65845"/>
            </a:xfrm>
            <a:custGeom>
              <a:avLst/>
              <a:gdLst/>
              <a:ahLst/>
              <a:cxnLst/>
              <a:rect l="l" t="t" r="r" b="b"/>
              <a:pathLst>
                <a:path w="4816592" h="65845">
                  <a:moveTo>
                    <a:pt x="0" y="0"/>
                  </a:moveTo>
                  <a:lnTo>
                    <a:pt x="4816592" y="0"/>
                  </a:lnTo>
                  <a:lnTo>
                    <a:pt x="4816592" y="65845"/>
                  </a:lnTo>
                  <a:lnTo>
                    <a:pt x="0" y="65845"/>
                  </a:lnTo>
                  <a:close/>
                </a:path>
              </a:pathLst>
            </a:custGeom>
            <a:solidFill>
              <a:srgbClr val="E5FF6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039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18288000" cy="6529439"/>
            <a:chOff x="0" y="0"/>
            <a:chExt cx="4816593" cy="17196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1719688"/>
            </a:xfrm>
            <a:custGeom>
              <a:avLst/>
              <a:gdLst/>
              <a:ahLst/>
              <a:cxnLst/>
              <a:rect l="l" t="t" r="r" b="b"/>
              <a:pathLst>
                <a:path w="4816592" h="1719688">
                  <a:moveTo>
                    <a:pt x="0" y="0"/>
                  </a:moveTo>
                  <a:lnTo>
                    <a:pt x="4816592" y="0"/>
                  </a:lnTo>
                  <a:lnTo>
                    <a:pt x="4816592" y="1719688"/>
                  </a:lnTo>
                  <a:lnTo>
                    <a:pt x="0" y="1719688"/>
                  </a:lnTo>
                  <a:close/>
                </a:path>
              </a:pathLst>
            </a:custGeom>
            <a:solidFill>
              <a:srgbClr val="FFDBD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1757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235921" y="6488212"/>
            <a:ext cx="6936738" cy="3889535"/>
          </a:xfrm>
          <a:custGeom>
            <a:avLst/>
            <a:gdLst/>
            <a:ahLst/>
            <a:cxnLst/>
            <a:rect l="l" t="t" r="r" b="b"/>
            <a:pathLst>
              <a:path w="6936738" h="3889535">
                <a:moveTo>
                  <a:pt x="0" y="0"/>
                </a:moveTo>
                <a:lnTo>
                  <a:pt x="6936738" y="0"/>
                </a:lnTo>
                <a:lnTo>
                  <a:pt x="6936738" y="3889535"/>
                </a:lnTo>
                <a:lnTo>
                  <a:pt x="0" y="38895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5257828" y="3675497"/>
            <a:ext cx="11792286" cy="5127081"/>
          </a:xfrm>
          <a:custGeom>
            <a:avLst/>
            <a:gdLst/>
            <a:ahLst/>
            <a:cxnLst/>
            <a:rect l="l" t="t" r="r" b="b"/>
            <a:pathLst>
              <a:path w="11792286" h="5127081">
                <a:moveTo>
                  <a:pt x="0" y="0"/>
                </a:moveTo>
                <a:lnTo>
                  <a:pt x="11792286" y="0"/>
                </a:lnTo>
                <a:lnTo>
                  <a:pt x="11792286" y="5127081"/>
                </a:lnTo>
                <a:lnTo>
                  <a:pt x="0" y="51270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235921" y="560950"/>
            <a:ext cx="2813587" cy="2703770"/>
          </a:xfrm>
          <a:custGeom>
            <a:avLst/>
            <a:gdLst/>
            <a:ahLst/>
            <a:cxnLst/>
            <a:rect l="l" t="t" r="r" b="b"/>
            <a:pathLst>
              <a:path w="2813587" h="2703770">
                <a:moveTo>
                  <a:pt x="0" y="0"/>
                </a:moveTo>
                <a:lnTo>
                  <a:pt x="2813587" y="0"/>
                </a:lnTo>
                <a:lnTo>
                  <a:pt x="2813587" y="2703770"/>
                </a:lnTo>
                <a:lnTo>
                  <a:pt x="0" y="27037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2116697" y="560950"/>
            <a:ext cx="1309564" cy="1258450"/>
          </a:xfrm>
          <a:custGeom>
            <a:avLst/>
            <a:gdLst/>
            <a:ahLst/>
            <a:cxnLst/>
            <a:rect l="l" t="t" r="r" b="b"/>
            <a:pathLst>
              <a:path w="1309564" h="1258450">
                <a:moveTo>
                  <a:pt x="0" y="0"/>
                </a:moveTo>
                <a:lnTo>
                  <a:pt x="1309564" y="0"/>
                </a:lnTo>
                <a:lnTo>
                  <a:pt x="1309564" y="1258450"/>
                </a:lnTo>
                <a:lnTo>
                  <a:pt x="0" y="12584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5257828" y="2606840"/>
            <a:ext cx="3060133" cy="2942753"/>
          </a:xfrm>
          <a:custGeom>
            <a:avLst/>
            <a:gdLst/>
            <a:ahLst/>
            <a:cxnLst/>
            <a:rect l="l" t="t" r="r" b="b"/>
            <a:pathLst>
              <a:path w="3060133" h="2942753">
                <a:moveTo>
                  <a:pt x="0" y="0"/>
                </a:moveTo>
                <a:lnTo>
                  <a:pt x="3060133" y="0"/>
                </a:lnTo>
                <a:lnTo>
                  <a:pt x="3060133" y="2942753"/>
                </a:lnTo>
                <a:lnTo>
                  <a:pt x="0" y="29427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6757575" y="-1"/>
            <a:ext cx="1530421" cy="1510217"/>
          </a:xfrm>
          <a:custGeom>
            <a:avLst/>
            <a:gdLst/>
            <a:ahLst/>
            <a:cxnLst/>
            <a:rect l="l" t="t" r="r" b="b"/>
            <a:pathLst>
              <a:path w="2377432" h="2375516">
                <a:moveTo>
                  <a:pt x="0" y="0"/>
                </a:moveTo>
                <a:lnTo>
                  <a:pt x="2377432" y="0"/>
                </a:lnTo>
                <a:lnTo>
                  <a:pt x="2377432" y="2375516"/>
                </a:lnTo>
                <a:lnTo>
                  <a:pt x="0" y="23755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" t="-57296" r="-5534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7354896" y="5163857"/>
            <a:ext cx="2418159" cy="1144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Lesson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391401" y="6440207"/>
            <a:ext cx="9366173" cy="1817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75"/>
              </a:lnSpc>
            </a:pPr>
            <a:r>
              <a:rPr lang="en-US" sz="6399" b="1" dirty="0">
                <a:solidFill>
                  <a:srgbClr val="FFFFFF"/>
                </a:solidFill>
                <a:latin typeface="Jost" pitchFamily="2" charset="0"/>
                <a:ea typeface="Jost" pitchFamily="2" charset="0"/>
                <a:cs typeface="Canva Sans Bold"/>
                <a:sym typeface="Canva Sans Bold"/>
              </a:rPr>
              <a:t>We Express our Gratitude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773056" y="4897929"/>
            <a:ext cx="1213198" cy="163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33"/>
              </a:lnSpc>
              <a:spcBef>
                <a:spcPct val="0"/>
              </a:spcBef>
            </a:pPr>
            <a:r>
              <a:rPr lang="en-US" sz="9524">
                <a:solidFill>
                  <a:srgbClr val="FFFFFF"/>
                </a:solidFill>
                <a:latin typeface="Elephant"/>
                <a:ea typeface="Elephant"/>
                <a:cs typeface="Elephant"/>
                <a:sym typeface="Elephant"/>
              </a:rPr>
              <a:t>2.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0" y="109952"/>
            <a:ext cx="8927708" cy="1171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Mindful Breathing</a:t>
            </a:r>
          </a:p>
        </p:txBody>
      </p:sp>
      <p:sp>
        <p:nvSpPr>
          <p:cNvPr id="9" name="Freeform 9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556395" y="1901533"/>
            <a:ext cx="5379046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 find a comfortable seat.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56668" y="3482340"/>
            <a:ext cx="14230286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close your eyes or pick a spot on the floor to focus on.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56668" y="4973955"/>
            <a:ext cx="12909649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notice what you hear around you.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56668" y="6465570"/>
            <a:ext cx="16531332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after you settle into your comfy spot, focus on breathing in through your nose, out through your mouth.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18729" y="8553054"/>
            <a:ext cx="16469271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imagine your belly is a balloon. Fill up nice and round before you exhale. </a:t>
            </a:r>
          </a:p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Do this for 2 minutes.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01005" y="1324751"/>
            <a:ext cx="1055390" cy="177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>
                <a:solidFill>
                  <a:srgbClr val="FFDBD4"/>
                </a:solidFill>
                <a:latin typeface="Elephant"/>
                <a:ea typeface="Elephant"/>
                <a:cs typeface="Elephant"/>
                <a:sym typeface="Elephant"/>
              </a:rPr>
              <a:t>1.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66316" y="2886418"/>
            <a:ext cx="1324769" cy="177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>
                <a:solidFill>
                  <a:srgbClr val="E5FF60"/>
                </a:solidFill>
                <a:latin typeface="Elephant"/>
                <a:ea typeface="Elephant"/>
                <a:cs typeface="Elephant"/>
                <a:sym typeface="Elephant"/>
              </a:rPr>
              <a:t>2.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66316" y="4470107"/>
            <a:ext cx="1307604" cy="177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>
                <a:solidFill>
                  <a:srgbClr val="DAC9FF"/>
                </a:solidFill>
                <a:latin typeface="Elephant"/>
                <a:ea typeface="Elephant"/>
                <a:cs typeface="Elephant"/>
                <a:sym typeface="Elephant"/>
              </a:rPr>
              <a:t>3.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72504" y="6053796"/>
            <a:ext cx="1283891" cy="177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>
                <a:solidFill>
                  <a:srgbClr val="28CBA4"/>
                </a:solidFill>
                <a:latin typeface="Elephant"/>
                <a:ea typeface="Elephant"/>
                <a:cs typeface="Elephant"/>
                <a:sym typeface="Elephant"/>
              </a:rPr>
              <a:t>4.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00732" y="7837511"/>
            <a:ext cx="1373188" cy="1967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00"/>
              </a:lnSpc>
              <a:spcBef>
                <a:spcPct val="0"/>
              </a:spcBef>
            </a:pPr>
            <a:r>
              <a:rPr lang="en-US" sz="1142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5.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DAC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DAC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814255">
            <a:off x="-156283" y="806815"/>
            <a:ext cx="5578885" cy="5364890"/>
          </a:xfrm>
          <a:custGeom>
            <a:avLst/>
            <a:gdLst/>
            <a:ahLst/>
            <a:cxnLst/>
            <a:rect l="l" t="t" r="r" b="b"/>
            <a:pathLst>
              <a:path w="5578885" h="5364890">
                <a:moveTo>
                  <a:pt x="0" y="0"/>
                </a:moveTo>
                <a:lnTo>
                  <a:pt x="5578885" y="0"/>
                </a:lnTo>
                <a:lnTo>
                  <a:pt x="5578885" y="5364890"/>
                </a:lnTo>
                <a:lnTo>
                  <a:pt x="0" y="5364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60544" y="103344"/>
            <a:ext cx="9561043" cy="1184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Gratitude Review</a:t>
            </a:r>
          </a:p>
        </p:txBody>
      </p:sp>
      <p:sp>
        <p:nvSpPr>
          <p:cNvPr id="11" name="TextBox 11"/>
          <p:cNvSpPr txBox="1"/>
          <p:nvPr/>
        </p:nvSpPr>
        <p:spPr>
          <a:xfrm rot="-876804">
            <a:off x="-146105" y="2229433"/>
            <a:ext cx="4953271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FFFFFF"/>
                </a:solidFill>
                <a:latin typeface="Elephant"/>
                <a:ea typeface="Elephant"/>
                <a:cs typeface="Elephant"/>
                <a:sym typeface="Elephant"/>
              </a:rPr>
              <a:t>Have you seen any</a:t>
            </a:r>
          </a:p>
        </p:txBody>
      </p:sp>
      <p:sp>
        <p:nvSpPr>
          <p:cNvPr id="12" name="TextBox 12"/>
          <p:cNvSpPr txBox="1"/>
          <p:nvPr/>
        </p:nvSpPr>
        <p:spPr>
          <a:xfrm rot="-985408">
            <a:off x="732682" y="2772036"/>
            <a:ext cx="4120356" cy="1217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Gratitude?</a:t>
            </a:r>
          </a:p>
        </p:txBody>
      </p:sp>
      <p:sp>
        <p:nvSpPr>
          <p:cNvPr id="13" name="Freeform 13"/>
          <p:cNvSpPr/>
          <p:nvPr/>
        </p:nvSpPr>
        <p:spPr>
          <a:xfrm>
            <a:off x="7538066" y="2072267"/>
            <a:ext cx="1413270" cy="1413270"/>
          </a:xfrm>
          <a:custGeom>
            <a:avLst/>
            <a:gdLst/>
            <a:ahLst/>
            <a:cxnLst/>
            <a:rect l="l" t="t" r="r" b="b"/>
            <a:pathLst>
              <a:path w="1413270" h="1413270">
                <a:moveTo>
                  <a:pt x="0" y="0"/>
                </a:moveTo>
                <a:lnTo>
                  <a:pt x="1413270" y="0"/>
                </a:lnTo>
                <a:lnTo>
                  <a:pt x="1413270" y="1413270"/>
                </a:lnTo>
                <a:lnTo>
                  <a:pt x="0" y="14132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5718390" y="1810047"/>
            <a:ext cx="2027308" cy="2027308"/>
          </a:xfrm>
          <a:custGeom>
            <a:avLst/>
            <a:gdLst/>
            <a:ahLst/>
            <a:cxnLst/>
            <a:rect l="l" t="t" r="r" b="b"/>
            <a:pathLst>
              <a:path w="2027308" h="2027308">
                <a:moveTo>
                  <a:pt x="0" y="0"/>
                </a:moveTo>
                <a:lnTo>
                  <a:pt x="2027308" y="0"/>
                </a:lnTo>
                <a:lnTo>
                  <a:pt x="2027308" y="2027308"/>
                </a:lnTo>
                <a:lnTo>
                  <a:pt x="0" y="20273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8900714" y="2559814"/>
            <a:ext cx="7192764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Think-Pair-Share</a:t>
            </a:r>
          </a:p>
        </p:txBody>
      </p:sp>
      <p:sp>
        <p:nvSpPr>
          <p:cNvPr id="16" name="AutoShape 16"/>
          <p:cNvSpPr/>
          <p:nvPr/>
        </p:nvSpPr>
        <p:spPr>
          <a:xfrm flipV="1">
            <a:off x="12532080" y="3587881"/>
            <a:ext cx="3484188" cy="33338"/>
          </a:xfrm>
          <a:prstGeom prst="line">
            <a:avLst/>
          </a:prstGeom>
          <a:ln w="66675" cap="flat">
            <a:solidFill>
              <a:srgbClr val="FF7E6E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7807141" y="3606929"/>
            <a:ext cx="9885057" cy="1953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Have you seen any examples of gratitude since yesterday?</a:t>
            </a:r>
          </a:p>
        </p:txBody>
      </p:sp>
      <p:sp>
        <p:nvSpPr>
          <p:cNvPr id="18" name="Freeform 18"/>
          <p:cNvSpPr/>
          <p:nvPr/>
        </p:nvSpPr>
        <p:spPr>
          <a:xfrm>
            <a:off x="2011032" y="6452885"/>
            <a:ext cx="1413270" cy="1413270"/>
          </a:xfrm>
          <a:custGeom>
            <a:avLst/>
            <a:gdLst/>
            <a:ahLst/>
            <a:cxnLst/>
            <a:rect l="l" t="t" r="r" b="b"/>
            <a:pathLst>
              <a:path w="1413270" h="1413270">
                <a:moveTo>
                  <a:pt x="0" y="0"/>
                </a:moveTo>
                <a:lnTo>
                  <a:pt x="1413271" y="0"/>
                </a:lnTo>
                <a:lnTo>
                  <a:pt x="1413271" y="1413270"/>
                </a:lnTo>
                <a:lnTo>
                  <a:pt x="0" y="14132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0137856" y="6308633"/>
            <a:ext cx="2027308" cy="2027308"/>
          </a:xfrm>
          <a:custGeom>
            <a:avLst/>
            <a:gdLst/>
            <a:ahLst/>
            <a:cxnLst/>
            <a:rect l="l" t="t" r="r" b="b"/>
            <a:pathLst>
              <a:path w="2027308" h="2027308">
                <a:moveTo>
                  <a:pt x="0" y="0"/>
                </a:moveTo>
                <a:lnTo>
                  <a:pt x="2027308" y="0"/>
                </a:lnTo>
                <a:lnTo>
                  <a:pt x="2027308" y="2027308"/>
                </a:lnTo>
                <a:lnTo>
                  <a:pt x="0" y="20273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/>
          <p:nvPr/>
        </p:nvSpPr>
        <p:spPr>
          <a:xfrm>
            <a:off x="3373680" y="6940432"/>
            <a:ext cx="7192764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Think-Pair-Share</a:t>
            </a:r>
          </a:p>
        </p:txBody>
      </p:sp>
      <p:sp>
        <p:nvSpPr>
          <p:cNvPr id="21" name="AutoShape 21"/>
          <p:cNvSpPr/>
          <p:nvPr/>
        </p:nvSpPr>
        <p:spPr>
          <a:xfrm flipV="1">
            <a:off x="7005046" y="7968498"/>
            <a:ext cx="3484188" cy="33338"/>
          </a:xfrm>
          <a:prstGeom prst="line">
            <a:avLst/>
          </a:prstGeom>
          <a:ln w="66675" cap="flat">
            <a:solidFill>
              <a:srgbClr val="FFDBD4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1738260" y="8012091"/>
            <a:ext cx="9885057" cy="1953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How do you feel when you think about what you are grateful for?</a:t>
            </a:r>
          </a:p>
        </p:txBody>
      </p:sp>
      <p:sp>
        <p:nvSpPr>
          <p:cNvPr id="23" name="Freeform 23"/>
          <p:cNvSpPr/>
          <p:nvPr/>
        </p:nvSpPr>
        <p:spPr>
          <a:xfrm>
            <a:off x="4331387" y="3411788"/>
            <a:ext cx="1390996" cy="1336704"/>
          </a:xfrm>
          <a:custGeom>
            <a:avLst/>
            <a:gdLst/>
            <a:ahLst/>
            <a:cxnLst/>
            <a:rect l="l" t="t" r="r" b="b"/>
            <a:pathLst>
              <a:path w="1390996" h="1336704">
                <a:moveTo>
                  <a:pt x="0" y="0"/>
                </a:moveTo>
                <a:lnTo>
                  <a:pt x="1390997" y="0"/>
                </a:lnTo>
                <a:lnTo>
                  <a:pt x="1390997" y="1336705"/>
                </a:lnTo>
                <a:lnTo>
                  <a:pt x="0" y="13367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1229848">
            <a:off x="11891" y="777644"/>
            <a:ext cx="5172126" cy="4970253"/>
          </a:xfrm>
          <a:custGeom>
            <a:avLst/>
            <a:gdLst/>
            <a:ahLst/>
            <a:cxnLst/>
            <a:rect l="l" t="t" r="r" b="b"/>
            <a:pathLst>
              <a:path w="5172126" h="4970253">
                <a:moveTo>
                  <a:pt x="0" y="0"/>
                </a:moveTo>
                <a:lnTo>
                  <a:pt x="5172126" y="0"/>
                </a:lnTo>
                <a:lnTo>
                  <a:pt x="5172126" y="4970253"/>
                </a:lnTo>
                <a:lnTo>
                  <a:pt x="0" y="49702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16967" y="103344"/>
            <a:ext cx="12750605" cy="1184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We are Grateful to Others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729038" y="7282891"/>
            <a:ext cx="4872162" cy="7785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439"/>
              </a:lnSpc>
              <a:spcBef>
                <a:spcPct val="0"/>
              </a:spcBef>
            </a:pPr>
            <a:r>
              <a:rPr lang="en-US" sz="4599" dirty="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teaches you</a:t>
            </a:r>
          </a:p>
        </p:txBody>
      </p:sp>
      <p:sp>
        <p:nvSpPr>
          <p:cNvPr id="12" name="TextBox 12"/>
          <p:cNvSpPr txBox="1"/>
          <p:nvPr/>
        </p:nvSpPr>
        <p:spPr>
          <a:xfrm rot="-1216278">
            <a:off x="95945" y="1747625"/>
            <a:ext cx="4176812" cy="837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59"/>
              </a:lnSpc>
              <a:spcBef>
                <a:spcPct val="0"/>
              </a:spcBef>
            </a:pPr>
            <a:r>
              <a:rPr lang="en-US" sz="4899">
                <a:solidFill>
                  <a:srgbClr val="545454"/>
                </a:solidFill>
                <a:latin typeface="Elephant"/>
                <a:ea typeface="Elephant"/>
                <a:cs typeface="Elephant"/>
                <a:sym typeface="Elephant"/>
              </a:rPr>
              <a:t>Who are you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788514" y="5095951"/>
            <a:ext cx="4040695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protects you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757483" y="6122112"/>
            <a:ext cx="3853117" cy="7785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 dirty="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smiles at you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045673" y="8015682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FFDBD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045673" y="7059437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E5FF60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045673" y="3783330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DAC9FF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045673" y="5883017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28CBA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9" name="TextBox 19"/>
          <p:cNvSpPr txBox="1"/>
          <p:nvPr/>
        </p:nvSpPr>
        <p:spPr>
          <a:xfrm rot="-1210629">
            <a:off x="543211" y="2238676"/>
            <a:ext cx="4060174" cy="1450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899"/>
              </a:lnSpc>
              <a:spcBef>
                <a:spcPct val="0"/>
              </a:spcBef>
            </a:pPr>
            <a:r>
              <a:rPr lang="en-US" sz="8499">
                <a:solidFill>
                  <a:srgbClr val="FF7E6E"/>
                </a:solidFill>
                <a:latin typeface="Jost"/>
                <a:ea typeface="Jost"/>
                <a:cs typeface="Jost"/>
                <a:sym typeface="Jost"/>
              </a:rPr>
              <a:t>Grateful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045673" y="4847667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FFDBD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788515" y="8324643"/>
            <a:ext cx="4812686" cy="7785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 dirty="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has forgiven you</a:t>
            </a:r>
          </a:p>
        </p:txBody>
      </p:sp>
      <p:sp>
        <p:nvSpPr>
          <p:cNvPr id="22" name="TextBox 22"/>
          <p:cNvSpPr txBox="1"/>
          <p:nvPr/>
        </p:nvSpPr>
        <p:spPr>
          <a:xfrm rot="-1216278">
            <a:off x="2196578" y="3020309"/>
            <a:ext cx="3665190" cy="821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545454"/>
                </a:solidFill>
                <a:latin typeface="Elephant"/>
                <a:ea typeface="Elephant"/>
                <a:cs typeface="Elephant"/>
                <a:sym typeface="Elephant"/>
              </a:rPr>
              <a:t>for?</a:t>
            </a:r>
          </a:p>
        </p:txBody>
      </p:sp>
      <p:sp>
        <p:nvSpPr>
          <p:cNvPr id="23" name="Freeform 23"/>
          <p:cNvSpPr/>
          <p:nvPr/>
        </p:nvSpPr>
        <p:spPr>
          <a:xfrm>
            <a:off x="6590808" y="1592455"/>
            <a:ext cx="1413270" cy="1413270"/>
          </a:xfrm>
          <a:custGeom>
            <a:avLst/>
            <a:gdLst/>
            <a:ahLst/>
            <a:cxnLst/>
            <a:rect l="l" t="t" r="r" b="b"/>
            <a:pathLst>
              <a:path w="1413270" h="1413270">
                <a:moveTo>
                  <a:pt x="0" y="0"/>
                </a:moveTo>
                <a:lnTo>
                  <a:pt x="1413270" y="0"/>
                </a:lnTo>
                <a:lnTo>
                  <a:pt x="1413270" y="1413270"/>
                </a:lnTo>
                <a:lnTo>
                  <a:pt x="0" y="14132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14717632" y="1448203"/>
            <a:ext cx="2027308" cy="2027308"/>
          </a:xfrm>
          <a:custGeom>
            <a:avLst/>
            <a:gdLst/>
            <a:ahLst/>
            <a:cxnLst/>
            <a:rect l="l" t="t" r="r" b="b"/>
            <a:pathLst>
              <a:path w="2027308" h="2027308">
                <a:moveTo>
                  <a:pt x="0" y="0"/>
                </a:moveTo>
                <a:lnTo>
                  <a:pt x="2027308" y="0"/>
                </a:lnTo>
                <a:lnTo>
                  <a:pt x="2027308" y="2027308"/>
                </a:lnTo>
                <a:lnTo>
                  <a:pt x="0" y="20273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5"/>
          <p:cNvSpPr txBox="1"/>
          <p:nvPr/>
        </p:nvSpPr>
        <p:spPr>
          <a:xfrm>
            <a:off x="7953456" y="2080002"/>
            <a:ext cx="7192764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Think-Pair-Share</a:t>
            </a:r>
          </a:p>
        </p:txBody>
      </p:sp>
      <p:sp>
        <p:nvSpPr>
          <p:cNvPr id="26" name="AutoShape 26"/>
          <p:cNvSpPr/>
          <p:nvPr/>
        </p:nvSpPr>
        <p:spPr>
          <a:xfrm flipV="1">
            <a:off x="11584822" y="3108068"/>
            <a:ext cx="3484188" cy="0"/>
          </a:xfrm>
          <a:prstGeom prst="line">
            <a:avLst/>
          </a:prstGeom>
          <a:ln w="66675" cap="flat">
            <a:solidFill>
              <a:srgbClr val="DAC9FF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Box 27"/>
          <p:cNvSpPr txBox="1"/>
          <p:nvPr/>
        </p:nvSpPr>
        <p:spPr>
          <a:xfrm>
            <a:off x="5189556" y="3260801"/>
            <a:ext cx="12438126" cy="1739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Who is someone at school, home, or in your community that...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104783" y="6063992"/>
            <a:ext cx="5106384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makes you laugh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104783" y="7241076"/>
            <a:ext cx="2786418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helps you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788514" y="9369854"/>
            <a:ext cx="5106384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 dirty="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encourages you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077568" y="8251902"/>
            <a:ext cx="5106384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understands you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164439" y="9322229"/>
            <a:ext cx="5106384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listens to you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408619" y="7898130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E5FF60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408619" y="4734001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DAC9FF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408619" y="6833688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28CBA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408619" y="5798338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FFDBD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733728" y="0"/>
            <a:ext cx="2554272" cy="1432219"/>
          </a:xfrm>
          <a:custGeom>
            <a:avLst/>
            <a:gdLst/>
            <a:ahLst/>
            <a:cxnLst/>
            <a:rect l="l" t="t" r="r" b="b"/>
            <a:pathLst>
              <a:path w="2554272" h="1432219">
                <a:moveTo>
                  <a:pt x="0" y="0"/>
                </a:moveTo>
                <a:lnTo>
                  <a:pt x="2554272" y="0"/>
                </a:lnTo>
                <a:lnTo>
                  <a:pt x="2554272" y="1432219"/>
                </a:lnTo>
                <a:lnTo>
                  <a:pt x="0" y="14322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0" y="1515251"/>
            <a:ext cx="5234110" cy="4959418"/>
          </a:xfrm>
          <a:custGeom>
            <a:avLst/>
            <a:gdLst/>
            <a:ahLst/>
            <a:cxnLst/>
            <a:rect l="l" t="t" r="r" b="b"/>
            <a:pathLst>
              <a:path w="5234110" h="4959418">
                <a:moveTo>
                  <a:pt x="0" y="0"/>
                </a:moveTo>
                <a:lnTo>
                  <a:pt x="5234110" y="0"/>
                </a:lnTo>
                <a:lnTo>
                  <a:pt x="5234110" y="4959418"/>
                </a:lnTo>
                <a:lnTo>
                  <a:pt x="0" y="49594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09" b="-70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6742013" y="1515251"/>
            <a:ext cx="5157240" cy="4959418"/>
          </a:xfrm>
          <a:custGeom>
            <a:avLst/>
            <a:gdLst/>
            <a:ahLst/>
            <a:cxnLst/>
            <a:rect l="l" t="t" r="r" b="b"/>
            <a:pathLst>
              <a:path w="5157240" h="4959418">
                <a:moveTo>
                  <a:pt x="0" y="0"/>
                </a:moveTo>
                <a:lnTo>
                  <a:pt x="5157240" y="0"/>
                </a:lnTo>
                <a:lnTo>
                  <a:pt x="5157240" y="4959418"/>
                </a:lnTo>
                <a:lnTo>
                  <a:pt x="0" y="49594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2950199" y="1795490"/>
            <a:ext cx="5337801" cy="5133053"/>
          </a:xfrm>
          <a:custGeom>
            <a:avLst/>
            <a:gdLst/>
            <a:ahLst/>
            <a:cxnLst/>
            <a:rect l="l" t="t" r="r" b="b"/>
            <a:pathLst>
              <a:path w="5337801" h="5133053">
                <a:moveTo>
                  <a:pt x="0" y="0"/>
                </a:moveTo>
                <a:lnTo>
                  <a:pt x="5337801" y="0"/>
                </a:lnTo>
                <a:lnTo>
                  <a:pt x="5337801" y="5133053"/>
                </a:lnTo>
                <a:lnTo>
                  <a:pt x="0" y="51330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-588922" y="274707"/>
            <a:ext cx="7630968" cy="870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</a:pPr>
            <a:r>
              <a:rPr lang="en-US" sz="50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Table of Contents: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16194" y="3724450"/>
            <a:ext cx="3959225" cy="1327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19"/>
              </a:lnSpc>
            </a:pPr>
            <a:r>
              <a:rPr lang="en-US" sz="3600" dirty="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We Have Gratitude</a:t>
            </a:r>
          </a:p>
          <a:p>
            <a:pPr algn="just">
              <a:lnSpc>
                <a:spcPts val="5319"/>
              </a:lnSpc>
            </a:pPr>
            <a:r>
              <a:rPr lang="en-US" sz="3600" i="1" dirty="0">
                <a:solidFill>
                  <a:srgbClr val="39416C"/>
                </a:solidFill>
                <a:latin typeface="Jost Italics"/>
                <a:ea typeface="Jost Italics"/>
                <a:cs typeface="Jost Italics"/>
                <a:sym typeface="Jost Italics"/>
              </a:rPr>
              <a:t>Slides 3-15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35815" y="2659712"/>
            <a:ext cx="4462637" cy="827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91"/>
              </a:lnSpc>
            </a:pPr>
            <a:r>
              <a:rPr lang="en-US" sz="4922" b="1">
                <a:solidFill>
                  <a:srgbClr val="39416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Lesson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22948" y="6798519"/>
            <a:ext cx="6616824" cy="3338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Mindful Start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Linking “thankful” to “gratitude”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What gratitude is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Benefits of gratitude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Looking for gratitude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Gratitude quiz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626126" y="3506647"/>
            <a:ext cx="3389015" cy="2007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19"/>
              </a:lnSpc>
            </a:pPr>
            <a:r>
              <a:rPr lang="en-US" sz="3600" dirty="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We Express our </a:t>
            </a:r>
          </a:p>
          <a:p>
            <a:pPr algn="just">
              <a:lnSpc>
                <a:spcPts val="5319"/>
              </a:lnSpc>
            </a:pPr>
            <a:r>
              <a:rPr lang="en-US" sz="3600" dirty="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Gratitude</a:t>
            </a:r>
          </a:p>
          <a:p>
            <a:pPr algn="just">
              <a:lnSpc>
                <a:spcPts val="5319"/>
              </a:lnSpc>
            </a:pPr>
            <a:r>
              <a:rPr lang="en-US" sz="3600" i="1" dirty="0">
                <a:solidFill>
                  <a:srgbClr val="39416C"/>
                </a:solidFill>
                <a:latin typeface="Jost Italics"/>
                <a:ea typeface="Jost Italics"/>
                <a:cs typeface="Jost Italics"/>
                <a:sym typeface="Jost Italics"/>
              </a:rPr>
              <a:t>Slides 16-24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370250" y="2659712"/>
            <a:ext cx="4462637" cy="827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91"/>
              </a:lnSpc>
            </a:pPr>
            <a:r>
              <a:rPr lang="en-US" sz="4922" b="1">
                <a:solidFill>
                  <a:srgbClr val="39416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Lesson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593877" y="6798519"/>
            <a:ext cx="5819031" cy="3338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2" lvl="1" indent="-345441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Mindful Start</a:t>
            </a:r>
          </a:p>
          <a:p>
            <a:pPr marL="690882" lvl="1" indent="-345441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Reflecting on gratitude</a:t>
            </a:r>
          </a:p>
          <a:p>
            <a:pPr marL="690882" lvl="1" indent="-345441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Who could we be grateful for?</a:t>
            </a:r>
          </a:p>
          <a:p>
            <a:pPr marL="690882" lvl="1" indent="-345441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How can we show gratitude?</a:t>
            </a:r>
          </a:p>
          <a:p>
            <a:pPr marL="690882" lvl="1" indent="-345441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Gratitude tips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803695" y="3506824"/>
            <a:ext cx="4501732" cy="2007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9"/>
              </a:lnSpc>
            </a:pPr>
            <a:r>
              <a:rPr lang="en-US" sz="3600" dirty="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We Reflect on and Celebrate Gratitude </a:t>
            </a:r>
            <a:r>
              <a:rPr lang="en-US" sz="3600" i="1" dirty="0">
                <a:solidFill>
                  <a:srgbClr val="39416C"/>
                </a:solidFill>
                <a:latin typeface="Jost Italics"/>
                <a:ea typeface="Jost Italics"/>
                <a:cs typeface="Jost Italics"/>
                <a:sym typeface="Jost Italics"/>
              </a:rPr>
              <a:t>Slides 26-30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950199" y="6880918"/>
            <a:ext cx="5584913" cy="2776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Independent and collaborative reflection of gratitude experience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Next Steps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Thank you!</a:t>
            </a:r>
          </a:p>
        </p:txBody>
      </p:sp>
      <p:sp>
        <p:nvSpPr>
          <p:cNvPr id="21" name="AutoShape 21"/>
          <p:cNvSpPr/>
          <p:nvPr/>
        </p:nvSpPr>
        <p:spPr>
          <a:xfrm flipH="1">
            <a:off x="6431952" y="0"/>
            <a:ext cx="0" cy="10287000"/>
          </a:xfrm>
          <a:prstGeom prst="line">
            <a:avLst/>
          </a:prstGeom>
          <a:ln w="38100" cap="flat">
            <a:solidFill>
              <a:srgbClr val="28CBA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2" name="AutoShape 22"/>
          <p:cNvSpPr/>
          <p:nvPr/>
        </p:nvSpPr>
        <p:spPr>
          <a:xfrm flipH="1">
            <a:off x="12771185" y="274707"/>
            <a:ext cx="0" cy="10012294"/>
          </a:xfrm>
          <a:prstGeom prst="line">
            <a:avLst/>
          </a:prstGeom>
          <a:ln w="38100" cap="flat">
            <a:solidFill>
              <a:srgbClr val="28CBA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811997" y="2394288"/>
            <a:ext cx="829130" cy="1406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39"/>
              </a:lnSpc>
              <a:spcBef>
                <a:spcPct val="0"/>
              </a:spcBef>
            </a:pPr>
            <a:r>
              <a:rPr lang="en-US" sz="817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1.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495722" y="2332167"/>
            <a:ext cx="1331869" cy="14063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39"/>
              </a:lnSpc>
              <a:spcBef>
                <a:spcPct val="0"/>
              </a:spcBef>
            </a:pPr>
            <a:r>
              <a:rPr lang="en-US" sz="8170" dirty="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2.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860216" y="2659712"/>
            <a:ext cx="4462637" cy="827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91"/>
              </a:lnSpc>
            </a:pPr>
            <a:r>
              <a:rPr lang="en-US" sz="4922" b="1">
                <a:solidFill>
                  <a:srgbClr val="39416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Lesson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6091534" y="2332167"/>
            <a:ext cx="1027348" cy="1406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39"/>
              </a:lnSpc>
              <a:spcBef>
                <a:spcPct val="0"/>
              </a:spcBef>
            </a:pPr>
            <a:r>
              <a:rPr lang="en-US" sz="817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3.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811676" y="2125167"/>
            <a:ext cx="13476324" cy="1437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18"/>
              </a:lnSpc>
            </a:pPr>
            <a:r>
              <a:rPr lang="en-US" sz="53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Think about who we could be grateful for as a class...</a:t>
            </a:r>
          </a:p>
        </p:txBody>
      </p:sp>
      <p:sp>
        <p:nvSpPr>
          <p:cNvPr id="10" name="Freeform 10"/>
          <p:cNvSpPr/>
          <p:nvPr/>
        </p:nvSpPr>
        <p:spPr>
          <a:xfrm rot="-1037313">
            <a:off x="-259122" y="595859"/>
            <a:ext cx="5477184" cy="5263404"/>
          </a:xfrm>
          <a:custGeom>
            <a:avLst/>
            <a:gdLst/>
            <a:ahLst/>
            <a:cxnLst/>
            <a:rect l="l" t="t" r="r" b="b"/>
            <a:pathLst>
              <a:path w="5477184" h="5263404">
                <a:moveTo>
                  <a:pt x="0" y="0"/>
                </a:moveTo>
                <a:lnTo>
                  <a:pt x="5477184" y="0"/>
                </a:lnTo>
                <a:lnTo>
                  <a:pt x="5477184" y="5263404"/>
                </a:lnTo>
                <a:lnTo>
                  <a:pt x="0" y="52634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416967" y="103344"/>
            <a:ext cx="12750605" cy="1184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We are Grateful to Others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162835" y="7181724"/>
            <a:ext cx="19803444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veterans</a:t>
            </a:r>
          </a:p>
        </p:txBody>
      </p:sp>
      <p:sp>
        <p:nvSpPr>
          <p:cNvPr id="13" name="TextBox 13"/>
          <p:cNvSpPr txBox="1"/>
          <p:nvPr/>
        </p:nvSpPr>
        <p:spPr>
          <a:xfrm rot="-1216278">
            <a:off x="930653" y="1434946"/>
            <a:ext cx="4176812" cy="837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59"/>
              </a:lnSpc>
              <a:spcBef>
                <a:spcPct val="0"/>
              </a:spcBef>
            </a:pPr>
            <a:r>
              <a:rPr lang="en-US" sz="4899">
                <a:solidFill>
                  <a:srgbClr val="545454"/>
                </a:solidFill>
                <a:latin typeface="Elephant"/>
                <a:ea typeface="Elephant"/>
                <a:cs typeface="Elephant"/>
                <a:sym typeface="Elephant"/>
              </a:rPr>
              <a:t>Class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222311" y="4994784"/>
            <a:ext cx="6334433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medical professionals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191280" y="6020944"/>
            <a:ext cx="16531332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first responders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79470" y="7914514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FFDBD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479470" y="6958269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E5FF60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479470" y="3682162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DAC9FF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479470" y="5781849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28CBA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20" name="TextBox 20"/>
          <p:cNvSpPr txBox="1"/>
          <p:nvPr/>
        </p:nvSpPr>
        <p:spPr>
          <a:xfrm rot="-1210629">
            <a:off x="503718" y="1981044"/>
            <a:ext cx="4969089" cy="1768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4563"/>
              </a:lnSpc>
              <a:spcBef>
                <a:spcPct val="0"/>
              </a:spcBef>
            </a:pPr>
            <a:r>
              <a:rPr lang="en-US" sz="10402">
                <a:solidFill>
                  <a:srgbClr val="FF7E6E"/>
                </a:solidFill>
                <a:latin typeface="Jost"/>
                <a:ea typeface="Jost"/>
                <a:cs typeface="Jost"/>
                <a:sym typeface="Jost"/>
              </a:rPr>
              <a:t>Huddle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479470" y="4746499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FFDBD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222311" y="8223476"/>
            <a:ext cx="16469271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senior citizens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679356" y="5099559"/>
            <a:ext cx="5106384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SPCA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679356" y="5995167"/>
            <a:ext cx="6053343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community leaders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222311" y="9268686"/>
            <a:ext cx="6334433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nursing home staff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679356" y="7017238"/>
            <a:ext cx="7608644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non-profit organizations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679356" y="8149764"/>
            <a:ext cx="5106384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school staff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983192" y="6702112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E5FF60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983192" y="4606259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DAC9FF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983192" y="5713765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28CBA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983192" y="3483672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FFDBD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32" name="Freeform 32"/>
          <p:cNvSpPr/>
          <p:nvPr/>
        </p:nvSpPr>
        <p:spPr>
          <a:xfrm>
            <a:off x="4045673" y="3005725"/>
            <a:ext cx="1361881" cy="1309642"/>
          </a:xfrm>
          <a:custGeom>
            <a:avLst/>
            <a:gdLst/>
            <a:ahLst/>
            <a:cxnLst/>
            <a:rect l="l" t="t" r="r" b="b"/>
            <a:pathLst>
              <a:path w="1361881" h="1309642">
                <a:moveTo>
                  <a:pt x="0" y="0"/>
                </a:moveTo>
                <a:lnTo>
                  <a:pt x="1361881" y="0"/>
                </a:lnTo>
                <a:lnTo>
                  <a:pt x="1361881" y="1309642"/>
                </a:lnTo>
                <a:lnTo>
                  <a:pt x="0" y="13096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TextBox 33"/>
          <p:cNvSpPr txBox="1"/>
          <p:nvPr/>
        </p:nvSpPr>
        <p:spPr>
          <a:xfrm>
            <a:off x="6045075" y="4043299"/>
            <a:ext cx="7783116" cy="732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18"/>
              </a:lnSpc>
            </a:pPr>
            <a:r>
              <a:rPr lang="en-US" sz="5300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Some examples might be...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679356" y="9268686"/>
            <a:ext cx="5106384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friends or family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983192" y="7833360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FFDBD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1337379">
            <a:off x="-590599" y="1050332"/>
            <a:ext cx="5428660" cy="5220427"/>
          </a:xfrm>
          <a:custGeom>
            <a:avLst/>
            <a:gdLst/>
            <a:ahLst/>
            <a:cxnLst/>
            <a:rect l="l" t="t" r="r" b="b"/>
            <a:pathLst>
              <a:path w="5428660" h="5220427">
                <a:moveTo>
                  <a:pt x="0" y="0"/>
                </a:moveTo>
                <a:lnTo>
                  <a:pt x="5428660" y="0"/>
                </a:lnTo>
                <a:lnTo>
                  <a:pt x="5428660" y="5220428"/>
                </a:lnTo>
                <a:lnTo>
                  <a:pt x="0" y="52204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6150694" y="1515251"/>
            <a:ext cx="7236693" cy="8771749"/>
          </a:xfrm>
          <a:custGeom>
            <a:avLst/>
            <a:gdLst/>
            <a:ahLst/>
            <a:cxnLst/>
            <a:rect l="l" t="t" r="r" b="b"/>
            <a:pathLst>
              <a:path w="7236693" h="8771749">
                <a:moveTo>
                  <a:pt x="0" y="0"/>
                </a:moveTo>
                <a:lnTo>
                  <a:pt x="7236693" y="0"/>
                </a:lnTo>
                <a:lnTo>
                  <a:pt x="7236693" y="8771749"/>
                </a:lnTo>
                <a:lnTo>
                  <a:pt x="0" y="87717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3838068" y="3431543"/>
            <a:ext cx="1372302" cy="1371196"/>
          </a:xfrm>
          <a:custGeom>
            <a:avLst/>
            <a:gdLst/>
            <a:ahLst/>
            <a:cxnLst/>
            <a:rect l="l" t="t" r="r" b="b"/>
            <a:pathLst>
              <a:path w="1372302" h="1371196">
                <a:moveTo>
                  <a:pt x="0" y="0"/>
                </a:moveTo>
                <a:lnTo>
                  <a:pt x="1372302" y="0"/>
                </a:lnTo>
                <a:lnTo>
                  <a:pt x="1372302" y="1371195"/>
                </a:lnTo>
                <a:lnTo>
                  <a:pt x="0" y="13711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16967" y="103344"/>
            <a:ext cx="12750605" cy="1184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We are Grateful to Others</a:t>
            </a:r>
          </a:p>
        </p:txBody>
      </p:sp>
      <p:sp>
        <p:nvSpPr>
          <p:cNvPr id="13" name="TextBox 13"/>
          <p:cNvSpPr txBox="1"/>
          <p:nvPr/>
        </p:nvSpPr>
        <p:spPr>
          <a:xfrm rot="-1216278">
            <a:off x="190055" y="2198583"/>
            <a:ext cx="4176812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  <a:spcBef>
                <a:spcPct val="0"/>
              </a:spcBef>
            </a:pPr>
            <a:r>
              <a:rPr lang="en-US" sz="4499">
                <a:solidFill>
                  <a:srgbClr val="545454"/>
                </a:solidFill>
                <a:latin typeface="Elephant"/>
                <a:ea typeface="Elephant"/>
                <a:cs typeface="Elephant"/>
                <a:sym typeface="Elephant"/>
              </a:rPr>
              <a:t>Independent</a:t>
            </a:r>
          </a:p>
        </p:txBody>
      </p:sp>
      <p:sp>
        <p:nvSpPr>
          <p:cNvPr id="14" name="TextBox 14"/>
          <p:cNvSpPr txBox="1"/>
          <p:nvPr/>
        </p:nvSpPr>
        <p:spPr>
          <a:xfrm rot="-1210629">
            <a:off x="87786" y="2455074"/>
            <a:ext cx="4969089" cy="1774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4563"/>
              </a:lnSpc>
              <a:spcBef>
                <a:spcPct val="0"/>
              </a:spcBef>
            </a:pPr>
            <a:r>
              <a:rPr lang="en-US" sz="10402">
                <a:solidFill>
                  <a:srgbClr val="28CBA4"/>
                </a:solidFill>
                <a:latin typeface="Jost"/>
                <a:ea typeface="Jost"/>
                <a:cs typeface="Jost"/>
                <a:sym typeface="Jost"/>
              </a:rPr>
              <a:t>thought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E5FF6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E5FF6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6868433" y="3925284"/>
            <a:ext cx="1413270" cy="1413270"/>
          </a:xfrm>
          <a:custGeom>
            <a:avLst/>
            <a:gdLst/>
            <a:ahLst/>
            <a:cxnLst/>
            <a:rect l="l" t="t" r="r" b="b"/>
            <a:pathLst>
              <a:path w="1413270" h="1413270">
                <a:moveTo>
                  <a:pt x="0" y="0"/>
                </a:moveTo>
                <a:lnTo>
                  <a:pt x="1413271" y="0"/>
                </a:lnTo>
                <a:lnTo>
                  <a:pt x="1413271" y="1413271"/>
                </a:lnTo>
                <a:lnTo>
                  <a:pt x="0" y="14132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4983556" y="3618266"/>
            <a:ext cx="2027308" cy="2027308"/>
          </a:xfrm>
          <a:custGeom>
            <a:avLst/>
            <a:gdLst/>
            <a:ahLst/>
            <a:cxnLst/>
            <a:rect l="l" t="t" r="r" b="b"/>
            <a:pathLst>
              <a:path w="2027308" h="2027308">
                <a:moveTo>
                  <a:pt x="0" y="0"/>
                </a:moveTo>
                <a:lnTo>
                  <a:pt x="2027308" y="0"/>
                </a:lnTo>
                <a:lnTo>
                  <a:pt x="2027308" y="2027308"/>
                </a:lnTo>
                <a:lnTo>
                  <a:pt x="0" y="20273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8231081" y="4412832"/>
            <a:ext cx="7192764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Think-Pair-Share</a:t>
            </a:r>
          </a:p>
        </p:txBody>
      </p:sp>
      <p:sp>
        <p:nvSpPr>
          <p:cNvPr id="11" name="AutoShape 11"/>
          <p:cNvSpPr/>
          <p:nvPr/>
        </p:nvSpPr>
        <p:spPr>
          <a:xfrm flipV="1">
            <a:off x="11862447" y="5440898"/>
            <a:ext cx="3484188" cy="33338"/>
          </a:xfrm>
          <a:prstGeom prst="line">
            <a:avLst/>
          </a:prstGeom>
          <a:ln w="66675" cap="flat">
            <a:solidFill>
              <a:srgbClr val="DAC9FF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-253256" y="983611"/>
            <a:ext cx="7320957" cy="7035213"/>
          </a:xfrm>
          <a:custGeom>
            <a:avLst/>
            <a:gdLst/>
            <a:ahLst/>
            <a:cxnLst/>
            <a:rect l="l" t="t" r="r" b="b"/>
            <a:pathLst>
              <a:path w="7320957" h="7035213">
                <a:moveTo>
                  <a:pt x="0" y="0"/>
                </a:moveTo>
                <a:lnTo>
                  <a:pt x="7320958" y="0"/>
                </a:lnTo>
                <a:lnTo>
                  <a:pt x="7320958" y="7035213"/>
                </a:lnTo>
                <a:lnTo>
                  <a:pt x="0" y="70352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5345357" y="1928015"/>
            <a:ext cx="1523077" cy="1464655"/>
          </a:xfrm>
          <a:custGeom>
            <a:avLst/>
            <a:gdLst/>
            <a:ahLst/>
            <a:cxnLst/>
            <a:rect l="l" t="t" r="r" b="b"/>
            <a:pathLst>
              <a:path w="1523077" h="1464655">
                <a:moveTo>
                  <a:pt x="0" y="0"/>
                </a:moveTo>
                <a:lnTo>
                  <a:pt x="1523076" y="0"/>
                </a:lnTo>
                <a:lnTo>
                  <a:pt x="1523076" y="1464655"/>
                </a:lnTo>
                <a:lnTo>
                  <a:pt x="0" y="14646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321087" y="103344"/>
            <a:ext cx="9144000" cy="1184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Action Plan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21087" y="2989296"/>
            <a:ext cx="5162235" cy="130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1"/>
              </a:lnSpc>
            </a:pPr>
            <a:r>
              <a:rPr lang="en-US" sz="5699">
                <a:solidFill>
                  <a:srgbClr val="FFFFFF"/>
                </a:solidFill>
                <a:latin typeface="Elephant"/>
                <a:ea typeface="Elephant"/>
                <a:cs typeface="Elephant"/>
                <a:sym typeface="Elephant"/>
              </a:rPr>
              <a:t>How can we express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-608937" y="3837100"/>
            <a:ext cx="8518870" cy="1724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139"/>
              </a:lnSpc>
            </a:pPr>
            <a:r>
              <a:rPr lang="en-US" sz="10099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Gratitude?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919919" y="5896157"/>
            <a:ext cx="9885057" cy="1953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How do you like to show your gratitude?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E5FF6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E5FF6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-635489" y="530631"/>
            <a:ext cx="5956569" cy="5724079"/>
          </a:xfrm>
          <a:custGeom>
            <a:avLst/>
            <a:gdLst/>
            <a:ahLst/>
            <a:cxnLst/>
            <a:rect l="l" t="t" r="r" b="b"/>
            <a:pathLst>
              <a:path w="5956569" h="5724079">
                <a:moveTo>
                  <a:pt x="0" y="0"/>
                </a:moveTo>
                <a:lnTo>
                  <a:pt x="5956569" y="0"/>
                </a:lnTo>
                <a:lnTo>
                  <a:pt x="5956569" y="5724078"/>
                </a:lnTo>
                <a:lnTo>
                  <a:pt x="0" y="57240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4025181" y="1288081"/>
            <a:ext cx="1190768" cy="1145092"/>
          </a:xfrm>
          <a:custGeom>
            <a:avLst/>
            <a:gdLst/>
            <a:ahLst/>
            <a:cxnLst/>
            <a:rect l="l" t="t" r="r" b="b"/>
            <a:pathLst>
              <a:path w="1190768" h="1145092">
                <a:moveTo>
                  <a:pt x="0" y="0"/>
                </a:moveTo>
                <a:lnTo>
                  <a:pt x="1190767" y="0"/>
                </a:lnTo>
                <a:lnTo>
                  <a:pt x="1190767" y="1145092"/>
                </a:lnTo>
                <a:lnTo>
                  <a:pt x="0" y="11450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3180075" y="4334655"/>
            <a:ext cx="1690211" cy="1665716"/>
          </a:xfrm>
          <a:custGeom>
            <a:avLst/>
            <a:gdLst/>
            <a:ahLst/>
            <a:cxnLst/>
            <a:rect l="l" t="t" r="r" b="b"/>
            <a:pathLst>
              <a:path w="1690211" h="1665716">
                <a:moveTo>
                  <a:pt x="0" y="0"/>
                </a:moveTo>
                <a:lnTo>
                  <a:pt x="1690212" y="0"/>
                </a:lnTo>
                <a:lnTo>
                  <a:pt x="1690212" y="1665715"/>
                </a:lnTo>
                <a:lnTo>
                  <a:pt x="0" y="16657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9144000" y="4229359"/>
            <a:ext cx="1672521" cy="1640233"/>
          </a:xfrm>
          <a:custGeom>
            <a:avLst/>
            <a:gdLst/>
            <a:ahLst/>
            <a:cxnLst/>
            <a:rect l="l" t="t" r="r" b="b"/>
            <a:pathLst>
              <a:path w="1672521" h="1640233">
                <a:moveTo>
                  <a:pt x="0" y="0"/>
                </a:moveTo>
                <a:lnTo>
                  <a:pt x="1672521" y="0"/>
                </a:lnTo>
                <a:lnTo>
                  <a:pt x="1672521" y="1640232"/>
                </a:lnTo>
                <a:lnTo>
                  <a:pt x="0" y="16402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5005780" y="4106055"/>
            <a:ext cx="1715646" cy="1640233"/>
          </a:xfrm>
          <a:custGeom>
            <a:avLst/>
            <a:gdLst/>
            <a:ahLst/>
            <a:cxnLst/>
            <a:rect l="l" t="t" r="r" b="b"/>
            <a:pathLst>
              <a:path w="1715646" h="1640233">
                <a:moveTo>
                  <a:pt x="0" y="0"/>
                </a:moveTo>
                <a:lnTo>
                  <a:pt x="1715646" y="0"/>
                </a:lnTo>
                <a:lnTo>
                  <a:pt x="1715646" y="1640232"/>
                </a:lnTo>
                <a:lnTo>
                  <a:pt x="0" y="164023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4025181" y="1826231"/>
            <a:ext cx="10235381" cy="1829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  <a:spcBef>
                <a:spcPct val="0"/>
              </a:spcBef>
            </a:pPr>
            <a:r>
              <a:rPr lang="en-US" sz="5244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There are many ways to express gratitude!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21087" y="103344"/>
            <a:ext cx="9144000" cy="1184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Action Plan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-577679" y="1900076"/>
            <a:ext cx="5162235" cy="113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9"/>
              </a:lnSpc>
            </a:pPr>
            <a:r>
              <a:rPr lang="en-US" sz="4999">
                <a:solidFill>
                  <a:srgbClr val="FFFFFF"/>
                </a:solidFill>
                <a:latin typeface="Elephant"/>
                <a:ea typeface="Elephant"/>
                <a:cs typeface="Elephant"/>
                <a:sym typeface="Elephant"/>
              </a:rPr>
              <a:t>How can we express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-577679" y="2640778"/>
            <a:ext cx="6246570" cy="1351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68"/>
              </a:lnSpc>
            </a:pPr>
            <a:r>
              <a:rPr lang="en-US" sz="7905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Gratitude?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300678" y="5783866"/>
            <a:ext cx="4567755" cy="4260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80"/>
              </a:lnSpc>
            </a:pPr>
            <a:r>
              <a:rPr lang="en-US" sz="4700">
                <a:solidFill>
                  <a:srgbClr val="545454"/>
                </a:solidFill>
                <a:latin typeface="Elephant"/>
                <a:ea typeface="Elephant"/>
                <a:cs typeface="Elephant"/>
                <a:sym typeface="Elephant"/>
              </a:rPr>
              <a:t>In person:</a:t>
            </a:r>
          </a:p>
          <a:p>
            <a:pPr algn="l">
              <a:lnSpc>
                <a:spcPts val="6580"/>
              </a:lnSpc>
            </a:pPr>
            <a:r>
              <a:rPr lang="en-US" sz="470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•Visit them</a:t>
            </a:r>
          </a:p>
          <a:p>
            <a:pPr algn="l">
              <a:lnSpc>
                <a:spcPts val="6580"/>
              </a:lnSpc>
            </a:pPr>
            <a:r>
              <a:rPr lang="en-US" sz="470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•Meet with them</a:t>
            </a:r>
          </a:p>
          <a:p>
            <a:pPr algn="l">
              <a:lnSpc>
                <a:spcPts val="6580"/>
              </a:lnSpc>
            </a:pPr>
            <a:r>
              <a:rPr lang="en-US" sz="470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•Have a party!</a:t>
            </a:r>
          </a:p>
          <a:p>
            <a:pPr algn="l">
              <a:lnSpc>
                <a:spcPts val="7840"/>
              </a:lnSpc>
              <a:spcBef>
                <a:spcPct val="0"/>
              </a:spcBef>
            </a:pPr>
            <a:endParaRPr lang="en-US" sz="4700">
              <a:solidFill>
                <a:srgbClr val="545454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549082" y="5809349"/>
            <a:ext cx="5332334" cy="5088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80"/>
              </a:lnSpc>
            </a:pPr>
            <a:r>
              <a:rPr lang="en-US" sz="4700" dirty="0">
                <a:solidFill>
                  <a:srgbClr val="545454"/>
                </a:solidFill>
                <a:latin typeface="Elephant"/>
                <a:ea typeface="Elephant"/>
                <a:cs typeface="Elephant"/>
                <a:sym typeface="Elephant"/>
              </a:rPr>
              <a:t>From a Distance:</a:t>
            </a:r>
          </a:p>
          <a:p>
            <a:pPr algn="l">
              <a:lnSpc>
                <a:spcPts val="6580"/>
              </a:lnSpc>
            </a:pPr>
            <a:r>
              <a:rPr lang="en-US" sz="4700" dirty="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•Virtually</a:t>
            </a:r>
          </a:p>
          <a:p>
            <a:pPr algn="l">
              <a:lnSpc>
                <a:spcPts val="6580"/>
              </a:lnSpc>
            </a:pPr>
            <a:r>
              <a:rPr lang="en-US" sz="4700" dirty="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•Recording</a:t>
            </a:r>
          </a:p>
          <a:p>
            <a:pPr algn="l">
              <a:lnSpc>
                <a:spcPts val="6580"/>
              </a:lnSpc>
            </a:pPr>
            <a:r>
              <a:rPr lang="en-US" sz="4700" dirty="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•Personalized gift</a:t>
            </a:r>
          </a:p>
          <a:p>
            <a:pPr algn="l">
              <a:lnSpc>
                <a:spcPts val="6580"/>
              </a:lnSpc>
            </a:pPr>
            <a:r>
              <a:rPr lang="en-US" sz="4700" dirty="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•Letter</a:t>
            </a:r>
          </a:p>
          <a:p>
            <a:pPr algn="l">
              <a:lnSpc>
                <a:spcPts val="7840"/>
              </a:lnSpc>
              <a:spcBef>
                <a:spcPct val="0"/>
              </a:spcBef>
            </a:pPr>
            <a:endParaRPr lang="en-US" sz="4700" dirty="0">
              <a:solidFill>
                <a:srgbClr val="545454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3892508" y="5660562"/>
            <a:ext cx="7278536" cy="5088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80"/>
              </a:lnSpc>
            </a:pPr>
            <a:r>
              <a:rPr lang="en-US" sz="4700">
                <a:solidFill>
                  <a:srgbClr val="545454"/>
                </a:solidFill>
                <a:latin typeface="Elephant"/>
                <a:ea typeface="Elephant"/>
                <a:cs typeface="Elephant"/>
                <a:sym typeface="Elephant"/>
              </a:rPr>
              <a:t>Get Creative!</a:t>
            </a:r>
          </a:p>
          <a:p>
            <a:pPr algn="l">
              <a:lnSpc>
                <a:spcPts val="6580"/>
              </a:lnSpc>
            </a:pPr>
            <a:r>
              <a:rPr lang="en-US" sz="470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•Artwork</a:t>
            </a:r>
          </a:p>
          <a:p>
            <a:pPr algn="l">
              <a:lnSpc>
                <a:spcPts val="6580"/>
              </a:lnSpc>
            </a:pPr>
            <a:r>
              <a:rPr lang="en-US" sz="470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•Poem</a:t>
            </a:r>
          </a:p>
          <a:p>
            <a:pPr algn="l">
              <a:lnSpc>
                <a:spcPts val="6580"/>
              </a:lnSpc>
            </a:pPr>
            <a:r>
              <a:rPr lang="en-US" sz="470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•Music</a:t>
            </a:r>
          </a:p>
          <a:p>
            <a:pPr algn="l">
              <a:lnSpc>
                <a:spcPts val="6580"/>
              </a:lnSpc>
            </a:pPr>
            <a:r>
              <a:rPr lang="en-US" sz="470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•Collage</a:t>
            </a:r>
          </a:p>
          <a:p>
            <a:pPr algn="l">
              <a:lnSpc>
                <a:spcPts val="7840"/>
              </a:lnSpc>
              <a:spcBef>
                <a:spcPct val="0"/>
              </a:spcBef>
            </a:pPr>
            <a:endParaRPr lang="en-US" sz="4700">
              <a:solidFill>
                <a:srgbClr val="545454"/>
              </a:solidFill>
              <a:latin typeface="Jost"/>
              <a:ea typeface="Jost"/>
              <a:cs typeface="Jost"/>
              <a:sym typeface="Jos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FFDBD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1028700"/>
            <a:ext cx="1838661" cy="969168"/>
            <a:chOff x="0" y="0"/>
            <a:chExt cx="812800" cy="42843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28431"/>
            </a:xfrm>
            <a:custGeom>
              <a:avLst/>
              <a:gdLst/>
              <a:ahLst/>
              <a:cxnLst/>
              <a:rect l="l" t="t" r="r" b="b"/>
              <a:pathLst>
                <a:path w="812800" h="428431">
                  <a:moveTo>
                    <a:pt x="406400" y="428431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28431"/>
                  </a:lnTo>
                  <a:close/>
                </a:path>
              </a:pathLst>
            </a:custGeom>
            <a:solidFill>
              <a:srgbClr val="FFDBD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7498"/>
              <a:ext cx="558800" cy="2370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321087" y="103344"/>
            <a:ext cx="5634732" cy="1184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Take Action!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6220" y="1519788"/>
            <a:ext cx="11699200" cy="1219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93"/>
              </a:lnSpc>
            </a:pPr>
            <a:r>
              <a:rPr lang="en-US" sz="7138">
                <a:solidFill>
                  <a:srgbClr val="28CBA4"/>
                </a:solidFill>
                <a:latin typeface="Jost"/>
                <a:ea typeface="Jost"/>
                <a:cs typeface="Jost"/>
                <a:sym typeface="Jost"/>
              </a:rPr>
              <a:t>Expression of gratitude tips...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31217" y="6589554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FFDBD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31217" y="5334794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E5FF60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31217" y="1624352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DAC9FF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31217" y="4106567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28CBA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31217" y="2890996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FFDBD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77747" y="3015773"/>
            <a:ext cx="15733117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take your time and try your best!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77747" y="4265771"/>
            <a:ext cx="15733117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don’t worry about being perfect- they will love it!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77747" y="5515769"/>
            <a:ext cx="15733117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help each other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77747" y="6770529"/>
            <a:ext cx="15733117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have fun!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77747" y="8044339"/>
            <a:ext cx="15733117" cy="1588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take the time for being mindful- feel good and happy about what you’re doing!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8212"/>
            <a:ext cx="18288000" cy="250005"/>
            <a:chOff x="0" y="0"/>
            <a:chExt cx="4816593" cy="658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65845"/>
            </a:xfrm>
            <a:custGeom>
              <a:avLst/>
              <a:gdLst/>
              <a:ahLst/>
              <a:cxnLst/>
              <a:rect l="l" t="t" r="r" b="b"/>
              <a:pathLst>
                <a:path w="4816592" h="65845">
                  <a:moveTo>
                    <a:pt x="0" y="0"/>
                  </a:moveTo>
                  <a:lnTo>
                    <a:pt x="4816592" y="0"/>
                  </a:lnTo>
                  <a:lnTo>
                    <a:pt x="4816592" y="65845"/>
                  </a:lnTo>
                  <a:lnTo>
                    <a:pt x="0" y="65845"/>
                  </a:ln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039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18288000" cy="6529439"/>
            <a:chOff x="0" y="0"/>
            <a:chExt cx="4816593" cy="17196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1719688"/>
            </a:xfrm>
            <a:custGeom>
              <a:avLst/>
              <a:gdLst/>
              <a:ahLst/>
              <a:cxnLst/>
              <a:rect l="l" t="t" r="r" b="b"/>
              <a:pathLst>
                <a:path w="4816592" h="1719688">
                  <a:moveTo>
                    <a:pt x="0" y="0"/>
                  </a:moveTo>
                  <a:lnTo>
                    <a:pt x="4816592" y="0"/>
                  </a:lnTo>
                  <a:lnTo>
                    <a:pt x="4816592" y="1719688"/>
                  </a:lnTo>
                  <a:lnTo>
                    <a:pt x="0" y="1719688"/>
                  </a:lnTo>
                  <a:close/>
                </a:path>
              </a:pathLst>
            </a:custGeom>
            <a:solidFill>
              <a:srgbClr val="E5FF6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1757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235921" y="6488212"/>
            <a:ext cx="6936738" cy="3889535"/>
          </a:xfrm>
          <a:custGeom>
            <a:avLst/>
            <a:gdLst/>
            <a:ahLst/>
            <a:cxnLst/>
            <a:rect l="l" t="t" r="r" b="b"/>
            <a:pathLst>
              <a:path w="6936738" h="3889535">
                <a:moveTo>
                  <a:pt x="0" y="0"/>
                </a:moveTo>
                <a:lnTo>
                  <a:pt x="6936738" y="0"/>
                </a:lnTo>
                <a:lnTo>
                  <a:pt x="6936738" y="3889535"/>
                </a:lnTo>
                <a:lnTo>
                  <a:pt x="0" y="38895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5341820" y="3787945"/>
            <a:ext cx="11707737" cy="4951659"/>
          </a:xfrm>
          <a:custGeom>
            <a:avLst/>
            <a:gdLst/>
            <a:ahLst/>
            <a:cxnLst/>
            <a:rect l="l" t="t" r="r" b="b"/>
            <a:pathLst>
              <a:path w="11707737" h="4951659">
                <a:moveTo>
                  <a:pt x="0" y="0"/>
                </a:moveTo>
                <a:lnTo>
                  <a:pt x="11707737" y="0"/>
                </a:lnTo>
                <a:lnTo>
                  <a:pt x="11707737" y="4951659"/>
                </a:lnTo>
                <a:lnTo>
                  <a:pt x="0" y="49516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5670103" y="2606840"/>
            <a:ext cx="3005111" cy="2889841"/>
          </a:xfrm>
          <a:custGeom>
            <a:avLst/>
            <a:gdLst/>
            <a:ahLst/>
            <a:cxnLst/>
            <a:rect l="l" t="t" r="r" b="b"/>
            <a:pathLst>
              <a:path w="3005111" h="2889841">
                <a:moveTo>
                  <a:pt x="0" y="0"/>
                </a:moveTo>
                <a:lnTo>
                  <a:pt x="3005111" y="0"/>
                </a:lnTo>
                <a:lnTo>
                  <a:pt x="3005111" y="2889841"/>
                </a:lnTo>
                <a:lnTo>
                  <a:pt x="0" y="28898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235921" y="560950"/>
            <a:ext cx="2813587" cy="2703770"/>
          </a:xfrm>
          <a:custGeom>
            <a:avLst/>
            <a:gdLst/>
            <a:ahLst/>
            <a:cxnLst/>
            <a:rect l="l" t="t" r="r" b="b"/>
            <a:pathLst>
              <a:path w="2813587" h="2703770">
                <a:moveTo>
                  <a:pt x="0" y="0"/>
                </a:moveTo>
                <a:lnTo>
                  <a:pt x="2813587" y="0"/>
                </a:lnTo>
                <a:lnTo>
                  <a:pt x="2813587" y="2703770"/>
                </a:lnTo>
                <a:lnTo>
                  <a:pt x="0" y="27037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2197516" y="717846"/>
            <a:ext cx="1242654" cy="1194989"/>
          </a:xfrm>
          <a:custGeom>
            <a:avLst/>
            <a:gdLst/>
            <a:ahLst/>
            <a:cxnLst/>
            <a:rect l="l" t="t" r="r" b="b"/>
            <a:pathLst>
              <a:path w="1242654" h="1194989">
                <a:moveTo>
                  <a:pt x="0" y="0"/>
                </a:moveTo>
                <a:lnTo>
                  <a:pt x="1242655" y="0"/>
                </a:lnTo>
                <a:lnTo>
                  <a:pt x="1242655" y="1194989"/>
                </a:lnTo>
                <a:lnTo>
                  <a:pt x="0" y="11949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6757575" y="0"/>
            <a:ext cx="1530421" cy="1584758"/>
          </a:xfrm>
          <a:custGeom>
            <a:avLst/>
            <a:gdLst/>
            <a:ahLst/>
            <a:cxnLst/>
            <a:rect l="l" t="t" r="r" b="b"/>
            <a:pathLst>
              <a:path w="2618863" h="2616753">
                <a:moveTo>
                  <a:pt x="0" y="0"/>
                </a:moveTo>
                <a:lnTo>
                  <a:pt x="2618863" y="0"/>
                </a:lnTo>
                <a:lnTo>
                  <a:pt x="2618863" y="2616753"/>
                </a:lnTo>
                <a:lnTo>
                  <a:pt x="0" y="261675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65120" r="-7112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7354896" y="5163857"/>
            <a:ext cx="2418159" cy="1144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Lesson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391401" y="6440207"/>
            <a:ext cx="9366173" cy="1817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75"/>
              </a:lnSpc>
            </a:pPr>
            <a:r>
              <a:rPr lang="en-US" sz="6399" b="1" dirty="0">
                <a:solidFill>
                  <a:srgbClr val="FFFFFF"/>
                </a:solidFill>
                <a:latin typeface="Jost" pitchFamily="2" charset="0"/>
                <a:ea typeface="Jost" pitchFamily="2" charset="0"/>
                <a:cs typeface="Canva Sans Bold"/>
                <a:sym typeface="Canva Sans Bold"/>
              </a:rPr>
              <a:t>We Reflect on and Celebrate Gratitude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780909" y="4897929"/>
            <a:ext cx="1197493" cy="163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33"/>
              </a:lnSpc>
              <a:spcBef>
                <a:spcPct val="0"/>
              </a:spcBef>
            </a:pPr>
            <a:r>
              <a:rPr lang="en-US" sz="9524">
                <a:solidFill>
                  <a:srgbClr val="FFFFFF"/>
                </a:solidFill>
                <a:latin typeface="Elephant"/>
                <a:ea typeface="Elephant"/>
                <a:cs typeface="Elephant"/>
                <a:sym typeface="Elephant"/>
              </a:rPr>
              <a:t>3.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0" y="109952"/>
            <a:ext cx="8927708" cy="1171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Mindful Breathing</a:t>
            </a:r>
          </a:p>
        </p:txBody>
      </p:sp>
      <p:sp>
        <p:nvSpPr>
          <p:cNvPr id="9" name="Freeform 9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556395" y="1901533"/>
            <a:ext cx="5379046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 find a comfortable seat.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56668" y="3482340"/>
            <a:ext cx="14230286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close your eyes or pick a spot on the floor to focus on.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56668" y="4973955"/>
            <a:ext cx="12909649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notice what you hear around you.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56668" y="6465570"/>
            <a:ext cx="16531332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after you settle into your comfy spot, focus on breathing in through your nose, out through your mouth.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18729" y="8553054"/>
            <a:ext cx="16469271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imagine your belly is a balloon. Fill up nice and round before you exhale. </a:t>
            </a:r>
          </a:p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Do this for 2 minutes.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01005" y="1324751"/>
            <a:ext cx="1055390" cy="177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>
                <a:solidFill>
                  <a:srgbClr val="FFDBD4"/>
                </a:solidFill>
                <a:latin typeface="Elephant"/>
                <a:ea typeface="Elephant"/>
                <a:cs typeface="Elephant"/>
                <a:sym typeface="Elephant"/>
              </a:rPr>
              <a:t>1.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66316" y="2886418"/>
            <a:ext cx="1324769" cy="177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>
                <a:solidFill>
                  <a:srgbClr val="E5FF60"/>
                </a:solidFill>
                <a:latin typeface="Elephant"/>
                <a:ea typeface="Elephant"/>
                <a:cs typeface="Elephant"/>
                <a:sym typeface="Elephant"/>
              </a:rPr>
              <a:t>2.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66316" y="4470107"/>
            <a:ext cx="1307604" cy="177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>
                <a:solidFill>
                  <a:srgbClr val="DAC9FF"/>
                </a:solidFill>
                <a:latin typeface="Elephant"/>
                <a:ea typeface="Elephant"/>
                <a:cs typeface="Elephant"/>
                <a:sym typeface="Elephant"/>
              </a:rPr>
              <a:t>3.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72504" y="6053796"/>
            <a:ext cx="1283891" cy="177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>
                <a:solidFill>
                  <a:srgbClr val="28CBA4"/>
                </a:solidFill>
                <a:latin typeface="Elephant"/>
                <a:ea typeface="Elephant"/>
                <a:cs typeface="Elephant"/>
                <a:sym typeface="Elephant"/>
              </a:rPr>
              <a:t>4.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00732" y="7837511"/>
            <a:ext cx="1373188" cy="1967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00"/>
              </a:lnSpc>
              <a:spcBef>
                <a:spcPct val="0"/>
              </a:spcBef>
            </a:pPr>
            <a:r>
              <a:rPr lang="en-US" sz="1142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5.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DAC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DAC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0" y="109952"/>
            <a:ext cx="13028634" cy="1171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A Walk Down Memory Lane</a:t>
            </a:r>
          </a:p>
        </p:txBody>
      </p:sp>
      <p:sp>
        <p:nvSpPr>
          <p:cNvPr id="9" name="Freeform 9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9144000" y="1585650"/>
            <a:ext cx="8649144" cy="4093955"/>
            <a:chOff x="0" y="0"/>
            <a:chExt cx="2277964" cy="107824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77964" cy="1078243"/>
            </a:xfrm>
            <a:custGeom>
              <a:avLst/>
              <a:gdLst/>
              <a:ahLst/>
              <a:cxnLst/>
              <a:rect l="l" t="t" r="r" b="b"/>
              <a:pathLst>
                <a:path w="2277964" h="1078243">
                  <a:moveTo>
                    <a:pt x="45651" y="0"/>
                  </a:moveTo>
                  <a:lnTo>
                    <a:pt x="2232314" y="0"/>
                  </a:lnTo>
                  <a:cubicBezTo>
                    <a:pt x="2244421" y="0"/>
                    <a:pt x="2256032" y="4810"/>
                    <a:pt x="2264593" y="13371"/>
                  </a:cubicBezTo>
                  <a:cubicBezTo>
                    <a:pt x="2273154" y="21932"/>
                    <a:pt x="2277964" y="33543"/>
                    <a:pt x="2277964" y="45651"/>
                  </a:cubicBezTo>
                  <a:lnTo>
                    <a:pt x="2277964" y="1032593"/>
                  </a:lnTo>
                  <a:cubicBezTo>
                    <a:pt x="2277964" y="1057805"/>
                    <a:pt x="2257526" y="1078243"/>
                    <a:pt x="2232314" y="1078243"/>
                  </a:cubicBezTo>
                  <a:lnTo>
                    <a:pt x="45651" y="1078243"/>
                  </a:lnTo>
                  <a:cubicBezTo>
                    <a:pt x="20438" y="1078243"/>
                    <a:pt x="0" y="1057805"/>
                    <a:pt x="0" y="1032593"/>
                  </a:cubicBezTo>
                  <a:lnTo>
                    <a:pt x="0" y="45651"/>
                  </a:lnTo>
                  <a:cubicBezTo>
                    <a:pt x="0" y="20438"/>
                    <a:pt x="20438" y="0"/>
                    <a:pt x="45651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FF7E6E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277964" cy="1116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60544" y="5880263"/>
            <a:ext cx="8649144" cy="4093955"/>
            <a:chOff x="0" y="0"/>
            <a:chExt cx="2277964" cy="10782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277964" cy="1078243"/>
            </a:xfrm>
            <a:custGeom>
              <a:avLst/>
              <a:gdLst/>
              <a:ahLst/>
              <a:cxnLst/>
              <a:rect l="l" t="t" r="r" b="b"/>
              <a:pathLst>
                <a:path w="2277964" h="1078243">
                  <a:moveTo>
                    <a:pt x="45651" y="0"/>
                  </a:moveTo>
                  <a:lnTo>
                    <a:pt x="2232314" y="0"/>
                  </a:lnTo>
                  <a:cubicBezTo>
                    <a:pt x="2244421" y="0"/>
                    <a:pt x="2256032" y="4810"/>
                    <a:pt x="2264593" y="13371"/>
                  </a:cubicBezTo>
                  <a:cubicBezTo>
                    <a:pt x="2273154" y="21932"/>
                    <a:pt x="2277964" y="33543"/>
                    <a:pt x="2277964" y="45651"/>
                  </a:cubicBezTo>
                  <a:lnTo>
                    <a:pt x="2277964" y="1032593"/>
                  </a:lnTo>
                  <a:cubicBezTo>
                    <a:pt x="2277964" y="1057805"/>
                    <a:pt x="2257526" y="1078243"/>
                    <a:pt x="2232314" y="1078243"/>
                  </a:cubicBezTo>
                  <a:lnTo>
                    <a:pt x="45651" y="1078243"/>
                  </a:lnTo>
                  <a:cubicBezTo>
                    <a:pt x="20438" y="1078243"/>
                    <a:pt x="0" y="1057805"/>
                    <a:pt x="0" y="1032593"/>
                  </a:cubicBezTo>
                  <a:lnTo>
                    <a:pt x="0" y="45651"/>
                  </a:lnTo>
                  <a:cubicBezTo>
                    <a:pt x="0" y="20438"/>
                    <a:pt x="20438" y="0"/>
                    <a:pt x="45651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FF7E6E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277964" cy="1116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144000" y="5880263"/>
            <a:ext cx="8649144" cy="4093955"/>
            <a:chOff x="0" y="0"/>
            <a:chExt cx="2277964" cy="107824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77964" cy="1078243"/>
            </a:xfrm>
            <a:custGeom>
              <a:avLst/>
              <a:gdLst/>
              <a:ahLst/>
              <a:cxnLst/>
              <a:rect l="l" t="t" r="r" b="b"/>
              <a:pathLst>
                <a:path w="2277964" h="1078243">
                  <a:moveTo>
                    <a:pt x="45651" y="0"/>
                  </a:moveTo>
                  <a:lnTo>
                    <a:pt x="2232314" y="0"/>
                  </a:lnTo>
                  <a:cubicBezTo>
                    <a:pt x="2244421" y="0"/>
                    <a:pt x="2256032" y="4810"/>
                    <a:pt x="2264593" y="13371"/>
                  </a:cubicBezTo>
                  <a:cubicBezTo>
                    <a:pt x="2273154" y="21932"/>
                    <a:pt x="2277964" y="33543"/>
                    <a:pt x="2277964" y="45651"/>
                  </a:cubicBezTo>
                  <a:lnTo>
                    <a:pt x="2277964" y="1032593"/>
                  </a:lnTo>
                  <a:cubicBezTo>
                    <a:pt x="2277964" y="1057805"/>
                    <a:pt x="2257526" y="1078243"/>
                    <a:pt x="2232314" y="1078243"/>
                  </a:cubicBezTo>
                  <a:lnTo>
                    <a:pt x="45651" y="1078243"/>
                  </a:lnTo>
                  <a:cubicBezTo>
                    <a:pt x="20438" y="1078243"/>
                    <a:pt x="0" y="1057805"/>
                    <a:pt x="0" y="1032593"/>
                  </a:cubicBezTo>
                  <a:lnTo>
                    <a:pt x="0" y="45651"/>
                  </a:lnTo>
                  <a:cubicBezTo>
                    <a:pt x="0" y="20438"/>
                    <a:pt x="20438" y="0"/>
                    <a:pt x="45651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FF7E6E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2277964" cy="1116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98996" y="1616026"/>
            <a:ext cx="8649144" cy="4093955"/>
            <a:chOff x="0" y="0"/>
            <a:chExt cx="2277964" cy="107824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277964" cy="1078243"/>
            </a:xfrm>
            <a:custGeom>
              <a:avLst/>
              <a:gdLst/>
              <a:ahLst/>
              <a:cxnLst/>
              <a:rect l="l" t="t" r="r" b="b"/>
              <a:pathLst>
                <a:path w="2277964" h="1078243">
                  <a:moveTo>
                    <a:pt x="45651" y="0"/>
                  </a:moveTo>
                  <a:lnTo>
                    <a:pt x="2232314" y="0"/>
                  </a:lnTo>
                  <a:cubicBezTo>
                    <a:pt x="2244421" y="0"/>
                    <a:pt x="2256032" y="4810"/>
                    <a:pt x="2264593" y="13371"/>
                  </a:cubicBezTo>
                  <a:cubicBezTo>
                    <a:pt x="2273154" y="21932"/>
                    <a:pt x="2277964" y="33543"/>
                    <a:pt x="2277964" y="45651"/>
                  </a:cubicBezTo>
                  <a:lnTo>
                    <a:pt x="2277964" y="1032593"/>
                  </a:lnTo>
                  <a:cubicBezTo>
                    <a:pt x="2277964" y="1057805"/>
                    <a:pt x="2257526" y="1078243"/>
                    <a:pt x="2232314" y="1078243"/>
                  </a:cubicBezTo>
                  <a:lnTo>
                    <a:pt x="45651" y="1078243"/>
                  </a:lnTo>
                  <a:cubicBezTo>
                    <a:pt x="20438" y="1078243"/>
                    <a:pt x="0" y="1057805"/>
                    <a:pt x="0" y="1032593"/>
                  </a:cubicBezTo>
                  <a:lnTo>
                    <a:pt x="0" y="45651"/>
                  </a:lnTo>
                  <a:cubicBezTo>
                    <a:pt x="0" y="20438"/>
                    <a:pt x="20438" y="0"/>
                    <a:pt x="45651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FF7E6E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2277964" cy="1116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451797" y="1725295"/>
            <a:ext cx="5810790" cy="781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First, we...</a:t>
            </a:r>
          </a:p>
        </p:txBody>
      </p:sp>
      <p:sp>
        <p:nvSpPr>
          <p:cNvPr id="23" name="Freeform 23"/>
          <p:cNvSpPr/>
          <p:nvPr/>
        </p:nvSpPr>
        <p:spPr>
          <a:xfrm flipH="1">
            <a:off x="6514317" y="3288368"/>
            <a:ext cx="4667648" cy="4427502"/>
          </a:xfrm>
          <a:custGeom>
            <a:avLst/>
            <a:gdLst/>
            <a:ahLst/>
            <a:cxnLst/>
            <a:rect l="l" t="t" r="r" b="b"/>
            <a:pathLst>
              <a:path w="4667648" h="4427502">
                <a:moveTo>
                  <a:pt x="4667648" y="0"/>
                </a:moveTo>
                <a:lnTo>
                  <a:pt x="0" y="0"/>
                </a:lnTo>
                <a:lnTo>
                  <a:pt x="0" y="4427502"/>
                </a:lnTo>
                <a:lnTo>
                  <a:pt x="4667648" y="4427502"/>
                </a:lnTo>
                <a:lnTo>
                  <a:pt x="4667648" y="0"/>
                </a:lnTo>
                <a:close/>
              </a:path>
            </a:pathLst>
          </a:custGeom>
          <a:blipFill>
            <a:blip r:embed="rId3"/>
            <a:stretch>
              <a:fillRect t="-690" b="-69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4"/>
          <p:cNvSpPr txBox="1"/>
          <p:nvPr/>
        </p:nvSpPr>
        <p:spPr>
          <a:xfrm>
            <a:off x="7499198" y="4530090"/>
            <a:ext cx="2072405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Our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109559" y="5679604"/>
            <a:ext cx="2072405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Steps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464757" y="4785523"/>
            <a:ext cx="3289604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Gratitude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361414" y="1725295"/>
            <a:ext cx="5810790" cy="781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Then, we...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51797" y="5948105"/>
            <a:ext cx="5810790" cy="781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Next, we...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754361" y="5965988"/>
            <a:ext cx="5810790" cy="781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Finally, we...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5382338" y="4108908"/>
            <a:ext cx="1413270" cy="1413270"/>
          </a:xfrm>
          <a:custGeom>
            <a:avLst/>
            <a:gdLst/>
            <a:ahLst/>
            <a:cxnLst/>
            <a:rect l="l" t="t" r="r" b="b"/>
            <a:pathLst>
              <a:path w="1413270" h="1413270">
                <a:moveTo>
                  <a:pt x="0" y="0"/>
                </a:moveTo>
                <a:lnTo>
                  <a:pt x="1413270" y="0"/>
                </a:lnTo>
                <a:lnTo>
                  <a:pt x="1413270" y="1413270"/>
                </a:lnTo>
                <a:lnTo>
                  <a:pt x="0" y="14132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3509162" y="3964656"/>
            <a:ext cx="2027308" cy="2027308"/>
          </a:xfrm>
          <a:custGeom>
            <a:avLst/>
            <a:gdLst/>
            <a:ahLst/>
            <a:cxnLst/>
            <a:rect l="l" t="t" r="r" b="b"/>
            <a:pathLst>
              <a:path w="2027308" h="2027308">
                <a:moveTo>
                  <a:pt x="0" y="0"/>
                </a:moveTo>
                <a:lnTo>
                  <a:pt x="2027308" y="0"/>
                </a:lnTo>
                <a:lnTo>
                  <a:pt x="2027308" y="2027308"/>
                </a:lnTo>
                <a:lnTo>
                  <a:pt x="0" y="20273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6744986" y="4596455"/>
            <a:ext cx="7192764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Think-Pair-Share</a:t>
            </a:r>
          </a:p>
        </p:txBody>
      </p:sp>
      <p:sp>
        <p:nvSpPr>
          <p:cNvPr id="12" name="AutoShape 12"/>
          <p:cNvSpPr/>
          <p:nvPr/>
        </p:nvSpPr>
        <p:spPr>
          <a:xfrm flipV="1">
            <a:off x="10376352" y="5624521"/>
            <a:ext cx="3484188" cy="33338"/>
          </a:xfrm>
          <a:prstGeom prst="line">
            <a:avLst/>
          </a:prstGeom>
          <a:ln w="66675" cap="flat">
            <a:solidFill>
              <a:srgbClr val="DAC9FF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207867">
            <a:off x="0" y="285161"/>
            <a:ext cx="6013889" cy="5779161"/>
          </a:xfrm>
          <a:custGeom>
            <a:avLst/>
            <a:gdLst/>
            <a:ahLst/>
            <a:cxnLst/>
            <a:rect l="l" t="t" r="r" b="b"/>
            <a:pathLst>
              <a:path w="6013889" h="5779161">
                <a:moveTo>
                  <a:pt x="0" y="0"/>
                </a:moveTo>
                <a:lnTo>
                  <a:pt x="6013889" y="0"/>
                </a:lnTo>
                <a:lnTo>
                  <a:pt x="6013889" y="5779162"/>
                </a:lnTo>
                <a:lnTo>
                  <a:pt x="0" y="57791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416967" y="103344"/>
            <a:ext cx="12750605" cy="1184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Reflect with Each Other</a:t>
            </a:r>
          </a:p>
        </p:txBody>
      </p:sp>
      <p:sp>
        <p:nvSpPr>
          <p:cNvPr id="15" name="TextBox 15"/>
          <p:cNvSpPr txBox="1"/>
          <p:nvPr/>
        </p:nvSpPr>
        <p:spPr>
          <a:xfrm rot="-540698">
            <a:off x="441865" y="1820329"/>
            <a:ext cx="4176812" cy="837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59"/>
              </a:lnSpc>
              <a:spcBef>
                <a:spcPct val="0"/>
              </a:spcBef>
            </a:pPr>
            <a:r>
              <a:rPr lang="en-US" sz="4899">
                <a:solidFill>
                  <a:srgbClr val="FFFFFF"/>
                </a:solidFill>
                <a:latin typeface="Elephant"/>
                <a:ea typeface="Elephant"/>
                <a:cs typeface="Elephant"/>
                <a:sym typeface="Elephant"/>
              </a:rPr>
              <a:t>How did your</a:t>
            </a:r>
          </a:p>
        </p:txBody>
      </p:sp>
      <p:sp>
        <p:nvSpPr>
          <p:cNvPr id="16" name="TextBox 16"/>
          <p:cNvSpPr txBox="1"/>
          <p:nvPr/>
        </p:nvSpPr>
        <p:spPr>
          <a:xfrm rot="-97085">
            <a:off x="1103773" y="2339429"/>
            <a:ext cx="4891538" cy="1384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339"/>
              </a:lnSpc>
              <a:spcBef>
                <a:spcPct val="0"/>
              </a:spcBef>
            </a:pPr>
            <a:r>
              <a:rPr lang="en-US" sz="8099">
                <a:solidFill>
                  <a:srgbClr val="E5FF60"/>
                </a:solidFill>
                <a:latin typeface="Jost"/>
                <a:ea typeface="Jost"/>
                <a:cs typeface="Jost"/>
                <a:sym typeface="Jost"/>
              </a:rPr>
              <a:t>Gratitude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181294" y="3380261"/>
            <a:ext cx="3665190" cy="821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Elephant"/>
                <a:ea typeface="Elephant"/>
                <a:cs typeface="Elephant"/>
                <a:sym typeface="Elephant"/>
              </a:rPr>
              <a:t>go?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658495" y="5963389"/>
            <a:ext cx="12202607" cy="3777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5399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How do you think we made people feel through our gratitude?</a:t>
            </a:r>
          </a:p>
          <a:p>
            <a:pPr algn="ctr">
              <a:lnSpc>
                <a:spcPts val="7559"/>
              </a:lnSpc>
            </a:pPr>
            <a:endParaRPr lang="en-US" sz="5399">
              <a:solidFill>
                <a:srgbClr val="39416C"/>
              </a:solidFill>
              <a:latin typeface="Jost"/>
              <a:ea typeface="Jost"/>
              <a:cs typeface="Jost"/>
              <a:sym typeface="Jost"/>
            </a:endParaRPr>
          </a:p>
          <a:p>
            <a:pPr algn="ctr">
              <a:lnSpc>
                <a:spcPts val="7559"/>
              </a:lnSpc>
              <a:spcBef>
                <a:spcPct val="0"/>
              </a:spcBef>
            </a:pPr>
            <a:r>
              <a:rPr lang="en-US" sz="5399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How did it make you feel?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FFDBD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FFDBD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885992">
            <a:off x="23403" y="867584"/>
            <a:ext cx="5684143" cy="5485336"/>
          </a:xfrm>
          <a:custGeom>
            <a:avLst/>
            <a:gdLst/>
            <a:ahLst/>
            <a:cxnLst/>
            <a:rect l="l" t="t" r="r" b="b"/>
            <a:pathLst>
              <a:path w="5684143" h="5485336">
                <a:moveTo>
                  <a:pt x="0" y="0"/>
                </a:moveTo>
                <a:lnTo>
                  <a:pt x="5684142" y="0"/>
                </a:lnTo>
                <a:lnTo>
                  <a:pt x="5684142" y="5485336"/>
                </a:lnTo>
                <a:lnTo>
                  <a:pt x="0" y="54853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1" r="-2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5937402" y="4274098"/>
            <a:ext cx="1413270" cy="1413270"/>
          </a:xfrm>
          <a:custGeom>
            <a:avLst/>
            <a:gdLst/>
            <a:ahLst/>
            <a:cxnLst/>
            <a:rect l="l" t="t" r="r" b="b"/>
            <a:pathLst>
              <a:path w="1413270" h="1413270">
                <a:moveTo>
                  <a:pt x="0" y="0"/>
                </a:moveTo>
                <a:lnTo>
                  <a:pt x="1413271" y="0"/>
                </a:lnTo>
                <a:lnTo>
                  <a:pt x="1413271" y="1413270"/>
                </a:lnTo>
                <a:lnTo>
                  <a:pt x="0" y="14132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4064226" y="4129846"/>
            <a:ext cx="2027308" cy="2027308"/>
          </a:xfrm>
          <a:custGeom>
            <a:avLst/>
            <a:gdLst/>
            <a:ahLst/>
            <a:cxnLst/>
            <a:rect l="l" t="t" r="r" b="b"/>
            <a:pathLst>
              <a:path w="2027308" h="2027308">
                <a:moveTo>
                  <a:pt x="0" y="0"/>
                </a:moveTo>
                <a:lnTo>
                  <a:pt x="2027308" y="0"/>
                </a:lnTo>
                <a:lnTo>
                  <a:pt x="2027308" y="2027308"/>
                </a:lnTo>
                <a:lnTo>
                  <a:pt x="0" y="20273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7300050" y="4761645"/>
            <a:ext cx="7192764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Think-Pair-Share</a:t>
            </a:r>
          </a:p>
        </p:txBody>
      </p:sp>
      <p:sp>
        <p:nvSpPr>
          <p:cNvPr id="12" name="AutoShape 12"/>
          <p:cNvSpPr/>
          <p:nvPr/>
        </p:nvSpPr>
        <p:spPr>
          <a:xfrm flipV="1">
            <a:off x="10896751" y="5839716"/>
            <a:ext cx="3484188" cy="33338"/>
          </a:xfrm>
          <a:prstGeom prst="line">
            <a:avLst/>
          </a:prstGeom>
          <a:ln w="66675" cap="flat">
            <a:solidFill>
              <a:srgbClr val="E5FF6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908909" y="4512740"/>
            <a:ext cx="2211199" cy="2126382"/>
          </a:xfrm>
          <a:custGeom>
            <a:avLst/>
            <a:gdLst/>
            <a:ahLst/>
            <a:cxnLst/>
            <a:rect l="l" t="t" r="r" b="b"/>
            <a:pathLst>
              <a:path w="2211199" h="2126382">
                <a:moveTo>
                  <a:pt x="0" y="0"/>
                </a:moveTo>
                <a:lnTo>
                  <a:pt x="2211199" y="0"/>
                </a:lnTo>
                <a:lnTo>
                  <a:pt x="2211199" y="2126381"/>
                </a:lnTo>
                <a:lnTo>
                  <a:pt x="0" y="21263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87497" y="109952"/>
            <a:ext cx="9692287" cy="1184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Shared Reflection</a:t>
            </a:r>
          </a:p>
        </p:txBody>
      </p:sp>
      <p:sp>
        <p:nvSpPr>
          <p:cNvPr id="16" name="TextBox 16"/>
          <p:cNvSpPr txBox="1"/>
          <p:nvPr/>
        </p:nvSpPr>
        <p:spPr>
          <a:xfrm rot="-1530951">
            <a:off x="-173630" y="2179988"/>
            <a:ext cx="5162235" cy="137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FFFFFF"/>
                </a:solidFill>
                <a:latin typeface="Elephant"/>
                <a:ea typeface="Elephant"/>
                <a:cs typeface="Elephant"/>
                <a:sym typeface="Elephant"/>
              </a:rPr>
              <a:t>What’s</a:t>
            </a:r>
          </a:p>
        </p:txBody>
      </p:sp>
      <p:sp>
        <p:nvSpPr>
          <p:cNvPr id="17" name="TextBox 17"/>
          <p:cNvSpPr txBox="1"/>
          <p:nvPr/>
        </p:nvSpPr>
        <p:spPr>
          <a:xfrm rot="-1572874">
            <a:off x="-784965" y="2955912"/>
            <a:ext cx="8518870" cy="1368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Next?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663404" y="6443836"/>
            <a:ext cx="12908621" cy="2909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32"/>
              </a:lnSpc>
            </a:pPr>
            <a:r>
              <a:rPr lang="en-US" sz="720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How can we continue to show gratitude towards people we are grateful for?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8212"/>
            <a:ext cx="18288000" cy="250005"/>
            <a:chOff x="0" y="0"/>
            <a:chExt cx="4816593" cy="658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65845"/>
            </a:xfrm>
            <a:custGeom>
              <a:avLst/>
              <a:gdLst/>
              <a:ahLst/>
              <a:cxnLst/>
              <a:rect l="l" t="t" r="r" b="b"/>
              <a:pathLst>
                <a:path w="4816592" h="65845">
                  <a:moveTo>
                    <a:pt x="0" y="0"/>
                  </a:moveTo>
                  <a:lnTo>
                    <a:pt x="4816592" y="0"/>
                  </a:lnTo>
                  <a:lnTo>
                    <a:pt x="4816592" y="65845"/>
                  </a:lnTo>
                  <a:lnTo>
                    <a:pt x="0" y="65845"/>
                  </a:ln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039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18288000" cy="6529439"/>
            <a:chOff x="0" y="0"/>
            <a:chExt cx="4816593" cy="17196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1719688"/>
            </a:xfrm>
            <a:custGeom>
              <a:avLst/>
              <a:gdLst/>
              <a:ahLst/>
              <a:cxnLst/>
              <a:rect l="l" t="t" r="r" b="b"/>
              <a:pathLst>
                <a:path w="4816592" h="1719688">
                  <a:moveTo>
                    <a:pt x="0" y="0"/>
                  </a:moveTo>
                  <a:lnTo>
                    <a:pt x="4816592" y="0"/>
                  </a:lnTo>
                  <a:lnTo>
                    <a:pt x="4816592" y="1719688"/>
                  </a:lnTo>
                  <a:lnTo>
                    <a:pt x="0" y="1719688"/>
                  </a:lnTo>
                  <a:close/>
                </a:path>
              </a:pathLst>
            </a:custGeom>
            <a:solidFill>
              <a:srgbClr val="DAC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1757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5735619" y="3515581"/>
            <a:ext cx="11523681" cy="5240437"/>
          </a:xfrm>
          <a:custGeom>
            <a:avLst/>
            <a:gdLst/>
            <a:ahLst/>
            <a:cxnLst/>
            <a:rect l="l" t="t" r="r" b="b"/>
            <a:pathLst>
              <a:path w="11523681" h="5240437">
                <a:moveTo>
                  <a:pt x="0" y="0"/>
                </a:moveTo>
                <a:lnTo>
                  <a:pt x="11523681" y="0"/>
                </a:lnTo>
                <a:lnTo>
                  <a:pt x="11523681" y="5240437"/>
                </a:lnTo>
                <a:lnTo>
                  <a:pt x="0" y="52404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6432434" y="2709863"/>
            <a:ext cx="2711566" cy="2577819"/>
          </a:xfrm>
          <a:custGeom>
            <a:avLst/>
            <a:gdLst/>
            <a:ahLst/>
            <a:cxnLst/>
            <a:rect l="l" t="t" r="r" b="b"/>
            <a:pathLst>
              <a:path w="2711566" h="2577819">
                <a:moveTo>
                  <a:pt x="0" y="0"/>
                </a:moveTo>
                <a:lnTo>
                  <a:pt x="2711566" y="0"/>
                </a:lnTo>
                <a:lnTo>
                  <a:pt x="2711566" y="2577819"/>
                </a:lnTo>
                <a:lnTo>
                  <a:pt x="0" y="25778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08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496884" y="431206"/>
            <a:ext cx="3207405" cy="3084376"/>
          </a:xfrm>
          <a:custGeom>
            <a:avLst/>
            <a:gdLst/>
            <a:ahLst/>
            <a:cxnLst/>
            <a:rect l="l" t="t" r="r" b="b"/>
            <a:pathLst>
              <a:path w="3207405" h="3084376">
                <a:moveTo>
                  <a:pt x="0" y="0"/>
                </a:moveTo>
                <a:lnTo>
                  <a:pt x="3207406" y="0"/>
                </a:lnTo>
                <a:lnTo>
                  <a:pt x="3207406" y="3084375"/>
                </a:lnTo>
                <a:lnTo>
                  <a:pt x="0" y="30843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2461635" y="431206"/>
            <a:ext cx="1242654" cy="1194989"/>
          </a:xfrm>
          <a:custGeom>
            <a:avLst/>
            <a:gdLst/>
            <a:ahLst/>
            <a:cxnLst/>
            <a:rect l="l" t="t" r="r" b="b"/>
            <a:pathLst>
              <a:path w="1242654" h="1194989">
                <a:moveTo>
                  <a:pt x="0" y="0"/>
                </a:moveTo>
                <a:lnTo>
                  <a:pt x="1242655" y="0"/>
                </a:lnTo>
                <a:lnTo>
                  <a:pt x="1242655" y="1194988"/>
                </a:lnTo>
                <a:lnTo>
                  <a:pt x="0" y="11949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235921" y="6488212"/>
            <a:ext cx="6936738" cy="3889535"/>
          </a:xfrm>
          <a:custGeom>
            <a:avLst/>
            <a:gdLst/>
            <a:ahLst/>
            <a:cxnLst/>
            <a:rect l="l" t="t" r="r" b="b"/>
            <a:pathLst>
              <a:path w="6936738" h="3889535">
                <a:moveTo>
                  <a:pt x="0" y="0"/>
                </a:moveTo>
                <a:lnTo>
                  <a:pt x="6936738" y="0"/>
                </a:lnTo>
                <a:lnTo>
                  <a:pt x="6936738" y="3889535"/>
                </a:lnTo>
                <a:lnTo>
                  <a:pt x="0" y="38895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6372663" y="-1168649"/>
            <a:ext cx="2797097" cy="2794844"/>
          </a:xfrm>
          <a:custGeom>
            <a:avLst/>
            <a:gdLst/>
            <a:ahLst/>
            <a:cxnLst/>
            <a:rect l="l" t="t" r="r" b="b"/>
            <a:pathLst>
              <a:path w="2797097" h="2794844">
                <a:moveTo>
                  <a:pt x="0" y="0"/>
                </a:moveTo>
                <a:lnTo>
                  <a:pt x="2797097" y="0"/>
                </a:lnTo>
                <a:lnTo>
                  <a:pt x="2797097" y="2794843"/>
                </a:lnTo>
                <a:lnTo>
                  <a:pt x="0" y="279484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7354896" y="5343940"/>
            <a:ext cx="2418159" cy="1144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Lesson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096000" y="6372686"/>
            <a:ext cx="10557876" cy="13311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6600" b="1" dirty="0">
                <a:solidFill>
                  <a:srgbClr val="FFFFFF"/>
                </a:solidFill>
                <a:latin typeface="Jost" pitchFamily="2" charset="0"/>
                <a:ea typeface="Jost" pitchFamily="2" charset="0"/>
                <a:cs typeface="Canva Sans Bold"/>
                <a:sym typeface="Canva Sans Bold"/>
              </a:rPr>
              <a:t>We Have Gratitude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773056" y="5106707"/>
            <a:ext cx="1201422" cy="16315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333"/>
              </a:lnSpc>
              <a:spcBef>
                <a:spcPct val="0"/>
              </a:spcBef>
            </a:pPr>
            <a:r>
              <a:rPr lang="en-US" sz="9524" dirty="0">
                <a:solidFill>
                  <a:srgbClr val="FFFFFF"/>
                </a:solidFill>
                <a:latin typeface="Elephant"/>
                <a:ea typeface="Elephant"/>
                <a:cs typeface="Elephant"/>
                <a:sym typeface="Elephant"/>
              </a:rPr>
              <a:t>1.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E5FF6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E5FF6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-635489" y="530631"/>
            <a:ext cx="8457565" cy="8127458"/>
          </a:xfrm>
          <a:custGeom>
            <a:avLst/>
            <a:gdLst/>
            <a:ahLst/>
            <a:cxnLst/>
            <a:rect l="l" t="t" r="r" b="b"/>
            <a:pathLst>
              <a:path w="8457565" h="8127458">
                <a:moveTo>
                  <a:pt x="0" y="0"/>
                </a:moveTo>
                <a:lnTo>
                  <a:pt x="8457564" y="0"/>
                </a:lnTo>
                <a:lnTo>
                  <a:pt x="8457564" y="8127457"/>
                </a:lnTo>
                <a:lnTo>
                  <a:pt x="0" y="81274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5608702" y="1524227"/>
            <a:ext cx="1810416" cy="1740972"/>
          </a:xfrm>
          <a:custGeom>
            <a:avLst/>
            <a:gdLst/>
            <a:ahLst/>
            <a:cxnLst/>
            <a:rect l="l" t="t" r="r" b="b"/>
            <a:pathLst>
              <a:path w="1810416" h="1740972">
                <a:moveTo>
                  <a:pt x="0" y="0"/>
                </a:moveTo>
                <a:lnTo>
                  <a:pt x="1810416" y="0"/>
                </a:lnTo>
                <a:lnTo>
                  <a:pt x="1810416" y="1740972"/>
                </a:lnTo>
                <a:lnTo>
                  <a:pt x="0" y="17409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6513910" y="3160424"/>
            <a:ext cx="12366213" cy="2032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81"/>
              </a:lnSpc>
              <a:spcBef>
                <a:spcPct val="0"/>
              </a:spcBef>
            </a:pPr>
            <a:r>
              <a:rPr lang="en-US" sz="5844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Take this time to reflect independently by...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21087" y="103344"/>
            <a:ext cx="9144000" cy="1184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Personal Reflection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-269147" y="2349096"/>
            <a:ext cx="5162235" cy="679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15"/>
              </a:lnSpc>
            </a:pPr>
            <a:r>
              <a:rPr lang="en-US" sz="5599">
                <a:solidFill>
                  <a:srgbClr val="FFFFFF"/>
                </a:solidFill>
                <a:latin typeface="Elephant"/>
                <a:ea typeface="Elephant"/>
                <a:cs typeface="Elephant"/>
                <a:sym typeface="Elephant"/>
              </a:rPr>
              <a:t>How much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3714" y="2612485"/>
            <a:ext cx="6246570" cy="1510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19"/>
              </a:lnSpc>
            </a:pPr>
            <a:r>
              <a:rPr lang="en-US" sz="8799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goodness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0" y="4438319"/>
            <a:ext cx="5162235" cy="541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5"/>
              </a:lnSpc>
            </a:pPr>
            <a:r>
              <a:rPr lang="en-US" sz="4599">
                <a:solidFill>
                  <a:srgbClr val="FFFFFF"/>
                </a:solidFill>
                <a:latin typeface="Elephant"/>
                <a:ea typeface="Elephant"/>
                <a:cs typeface="Elephant"/>
                <a:sym typeface="Elephant"/>
              </a:rPr>
              <a:t>came from your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61271" y="4798872"/>
            <a:ext cx="6246570" cy="1625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99"/>
              </a:lnSpc>
            </a:pPr>
            <a:r>
              <a:rPr lang="en-US" sz="9499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gratitude?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108458" y="4366183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DAC9FF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146098" y="7698603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28CBA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108458" y="6157784"/>
            <a:ext cx="497483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FFDBD4"/>
                </a:solidFill>
                <a:latin typeface="Elephant"/>
                <a:ea typeface="Elephant"/>
                <a:cs typeface="Elephant"/>
                <a:sym typeface="Elephant"/>
              </a:rPr>
              <a:t>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892323" y="5757732"/>
            <a:ext cx="15733117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drawing a picture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892323" y="7476781"/>
            <a:ext cx="15733117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writing in your journal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892323" y="9079093"/>
            <a:ext cx="15733117" cy="778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closing your eyes and visualizing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88625" y="-1"/>
            <a:ext cx="8699375" cy="6255491"/>
          </a:xfrm>
          <a:custGeom>
            <a:avLst/>
            <a:gdLst/>
            <a:ahLst/>
            <a:cxnLst/>
            <a:rect l="l" t="t" r="r" b="b"/>
            <a:pathLst>
              <a:path w="10462012" h="10453582">
                <a:moveTo>
                  <a:pt x="0" y="0"/>
                </a:moveTo>
                <a:lnTo>
                  <a:pt x="10462012" y="0"/>
                </a:lnTo>
                <a:lnTo>
                  <a:pt x="10462012" y="10453582"/>
                </a:lnTo>
                <a:lnTo>
                  <a:pt x="0" y="104535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7110" r="-202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1862311"/>
            <a:ext cx="10999032" cy="7158486"/>
          </a:xfrm>
          <a:custGeom>
            <a:avLst/>
            <a:gdLst/>
            <a:ahLst/>
            <a:cxnLst/>
            <a:rect l="l" t="t" r="r" b="b"/>
            <a:pathLst>
              <a:path w="10999032" h="7158486">
                <a:moveTo>
                  <a:pt x="0" y="0"/>
                </a:moveTo>
                <a:lnTo>
                  <a:pt x="10999032" y="0"/>
                </a:lnTo>
                <a:lnTo>
                  <a:pt x="10999032" y="7158486"/>
                </a:lnTo>
                <a:lnTo>
                  <a:pt x="0" y="71584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1351262" y="-276628"/>
            <a:ext cx="6936738" cy="3889535"/>
          </a:xfrm>
          <a:custGeom>
            <a:avLst/>
            <a:gdLst/>
            <a:ahLst/>
            <a:cxnLst/>
            <a:rect l="l" t="t" r="r" b="b"/>
            <a:pathLst>
              <a:path w="6936738" h="3889535">
                <a:moveTo>
                  <a:pt x="0" y="0"/>
                </a:moveTo>
                <a:lnTo>
                  <a:pt x="6936738" y="0"/>
                </a:lnTo>
                <a:lnTo>
                  <a:pt x="6936738" y="3889535"/>
                </a:lnTo>
                <a:lnTo>
                  <a:pt x="0" y="38895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7054431" y="7182406"/>
            <a:ext cx="10730210" cy="738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</a:pPr>
            <a:r>
              <a:rPr lang="en-US" sz="4299">
                <a:solidFill>
                  <a:srgbClr val="000000"/>
                </a:solidFill>
                <a:latin typeface="Jost"/>
                <a:ea typeface="Jost"/>
                <a:cs typeface="Jost"/>
                <a:sym typeface="Jost"/>
              </a:rPr>
              <a:t>Your gratitude brought goodness to the world!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589629" y="8786495"/>
            <a:ext cx="15195012" cy="1500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</a:pPr>
            <a:r>
              <a:rPr lang="en-US" sz="4299">
                <a:solidFill>
                  <a:srgbClr val="28CBA4"/>
                </a:solidFill>
                <a:latin typeface="Jost"/>
                <a:ea typeface="Jost"/>
                <a:cs typeface="Jost"/>
                <a:sym typeface="Jost"/>
              </a:rPr>
              <a:t>Teachers- you can share photos of your gratitude projects with #SAYITNOW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FFDBD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1028700"/>
            <a:ext cx="1838661" cy="969168"/>
            <a:chOff x="0" y="0"/>
            <a:chExt cx="812800" cy="42843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28431"/>
            </a:xfrm>
            <a:custGeom>
              <a:avLst/>
              <a:gdLst/>
              <a:ahLst/>
              <a:cxnLst/>
              <a:rect l="l" t="t" r="r" b="b"/>
              <a:pathLst>
                <a:path w="812800" h="428431">
                  <a:moveTo>
                    <a:pt x="406400" y="428431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28431"/>
                  </a:lnTo>
                  <a:close/>
                </a:path>
              </a:pathLst>
            </a:custGeom>
            <a:solidFill>
              <a:srgbClr val="FFDBD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7498"/>
              <a:ext cx="558800" cy="2370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-304800" y="131024"/>
            <a:ext cx="8822913" cy="11975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74"/>
              </a:lnSpc>
              <a:spcBef>
                <a:spcPct val="0"/>
              </a:spcBef>
            </a:pPr>
            <a:r>
              <a:rPr lang="en-US" sz="6981" dirty="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A Mindful Start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-320040" y="1659912"/>
            <a:ext cx="10118313" cy="16812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580"/>
              </a:lnSpc>
            </a:pPr>
            <a:r>
              <a:rPr lang="en-US" sz="9700" dirty="0">
                <a:solidFill>
                  <a:srgbClr val="28CBA4"/>
                </a:solidFill>
                <a:latin typeface="Jost"/>
                <a:ea typeface="Jost"/>
                <a:cs typeface="Jost"/>
                <a:sym typeface="Jost"/>
              </a:rPr>
              <a:t>Mindfulness is...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3300564"/>
            <a:ext cx="1111964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 b="1">
                <a:solidFill>
                  <a:srgbClr val="39416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being fully in the present moment.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498881" y="4530559"/>
            <a:ext cx="1366430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 b="1">
                <a:solidFill>
                  <a:srgbClr val="39416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being aware of your thoughts and feelings.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147362" y="5760554"/>
            <a:ext cx="1540616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 b="1">
                <a:solidFill>
                  <a:srgbClr val="39416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being totally engaged in what you are doing.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588522" y="6990549"/>
            <a:ext cx="8880376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 b="1">
                <a:solidFill>
                  <a:srgbClr val="39416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trying not to get distracted.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093573" y="8191362"/>
            <a:ext cx="14474925" cy="1694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0"/>
              </a:lnSpc>
              <a:spcBef>
                <a:spcPct val="0"/>
              </a:spcBef>
            </a:pPr>
            <a:r>
              <a:rPr lang="en-US" sz="4900" b="1">
                <a:solidFill>
                  <a:srgbClr val="FF7E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If you do get distracted,</a:t>
            </a:r>
            <a:r>
              <a:rPr lang="en-US" sz="4900" b="1">
                <a:solidFill>
                  <a:srgbClr val="28CBA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that’s okay. </a:t>
            </a:r>
          </a:p>
          <a:p>
            <a:pPr algn="ctr">
              <a:lnSpc>
                <a:spcPts val="6860"/>
              </a:lnSpc>
              <a:spcBef>
                <a:spcPct val="0"/>
              </a:spcBef>
            </a:pPr>
            <a:r>
              <a:rPr lang="en-US" sz="4900" b="1">
                <a:solidFill>
                  <a:srgbClr val="FF7E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Just try to bring your mind back in the moment.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FFDBD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FFDBD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-618921" y="1028700"/>
            <a:ext cx="8274094" cy="7984703"/>
          </a:xfrm>
          <a:custGeom>
            <a:avLst/>
            <a:gdLst/>
            <a:ahLst/>
            <a:cxnLst/>
            <a:rect l="l" t="t" r="r" b="b"/>
            <a:pathLst>
              <a:path w="8274094" h="7984703">
                <a:moveTo>
                  <a:pt x="0" y="0"/>
                </a:moveTo>
                <a:lnTo>
                  <a:pt x="8274094" y="0"/>
                </a:lnTo>
                <a:lnTo>
                  <a:pt x="8274094" y="7984703"/>
                </a:lnTo>
                <a:lnTo>
                  <a:pt x="0" y="79847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1" r="-2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7730730" y="2443742"/>
            <a:ext cx="1413270" cy="1413270"/>
          </a:xfrm>
          <a:custGeom>
            <a:avLst/>
            <a:gdLst/>
            <a:ahLst/>
            <a:cxnLst/>
            <a:rect l="l" t="t" r="r" b="b"/>
            <a:pathLst>
              <a:path w="1413270" h="1413270">
                <a:moveTo>
                  <a:pt x="0" y="0"/>
                </a:moveTo>
                <a:lnTo>
                  <a:pt x="1413270" y="0"/>
                </a:lnTo>
                <a:lnTo>
                  <a:pt x="1413270" y="1413270"/>
                </a:lnTo>
                <a:lnTo>
                  <a:pt x="0" y="14132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5994642" y="2278971"/>
            <a:ext cx="2027308" cy="2027308"/>
          </a:xfrm>
          <a:custGeom>
            <a:avLst/>
            <a:gdLst/>
            <a:ahLst/>
            <a:cxnLst/>
            <a:rect l="l" t="t" r="r" b="b"/>
            <a:pathLst>
              <a:path w="2027308" h="2027308">
                <a:moveTo>
                  <a:pt x="0" y="0"/>
                </a:moveTo>
                <a:lnTo>
                  <a:pt x="2027308" y="0"/>
                </a:lnTo>
                <a:lnTo>
                  <a:pt x="2027308" y="2027308"/>
                </a:lnTo>
                <a:lnTo>
                  <a:pt x="0" y="20273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9093377" y="2931289"/>
            <a:ext cx="7192764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Think-Pair-Share</a:t>
            </a:r>
          </a:p>
        </p:txBody>
      </p:sp>
      <p:sp>
        <p:nvSpPr>
          <p:cNvPr id="12" name="AutoShape 12"/>
          <p:cNvSpPr/>
          <p:nvPr/>
        </p:nvSpPr>
        <p:spPr>
          <a:xfrm flipV="1">
            <a:off x="12690079" y="4009360"/>
            <a:ext cx="3484188" cy="33338"/>
          </a:xfrm>
          <a:prstGeom prst="line">
            <a:avLst/>
          </a:prstGeom>
          <a:ln w="66675" cap="flat">
            <a:solidFill>
              <a:srgbClr val="E5FF6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-211555" y="2314254"/>
            <a:ext cx="1642660" cy="1565618"/>
          </a:xfrm>
          <a:custGeom>
            <a:avLst/>
            <a:gdLst/>
            <a:ahLst/>
            <a:cxnLst/>
            <a:rect l="l" t="t" r="r" b="b"/>
            <a:pathLst>
              <a:path w="2211199" h="2126382">
                <a:moveTo>
                  <a:pt x="0" y="0"/>
                </a:moveTo>
                <a:lnTo>
                  <a:pt x="2211199" y="0"/>
                </a:lnTo>
                <a:lnTo>
                  <a:pt x="2211199" y="2126382"/>
                </a:lnTo>
                <a:lnTo>
                  <a:pt x="0" y="21263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321086" y="109952"/>
            <a:ext cx="7409643" cy="11975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74"/>
              </a:lnSpc>
              <a:spcBef>
                <a:spcPct val="0"/>
              </a:spcBef>
            </a:pPr>
            <a:r>
              <a:rPr lang="en-US" sz="6981" dirty="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A Mindful Start</a:t>
            </a:r>
          </a:p>
        </p:txBody>
      </p:sp>
      <p:sp>
        <p:nvSpPr>
          <p:cNvPr id="16" name="TextBox 16"/>
          <p:cNvSpPr txBox="1"/>
          <p:nvPr/>
        </p:nvSpPr>
        <p:spPr>
          <a:xfrm rot="-1530951">
            <a:off x="296374" y="2688996"/>
            <a:ext cx="5162235" cy="137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FFFFFF"/>
                </a:solidFill>
                <a:latin typeface="Elephant"/>
                <a:ea typeface="Elephant"/>
                <a:cs typeface="Elephant"/>
                <a:sym typeface="Elephant"/>
              </a:rPr>
              <a:t>Why does</a:t>
            </a:r>
          </a:p>
        </p:txBody>
      </p:sp>
      <p:sp>
        <p:nvSpPr>
          <p:cNvPr id="17" name="TextBox 17"/>
          <p:cNvSpPr txBox="1"/>
          <p:nvPr/>
        </p:nvSpPr>
        <p:spPr>
          <a:xfrm rot="-1530951">
            <a:off x="1491382" y="4663204"/>
            <a:ext cx="5162235" cy="137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FFFFFF"/>
                </a:solidFill>
                <a:latin typeface="Elephant"/>
                <a:ea typeface="Elephant"/>
                <a:cs typeface="Elephant"/>
                <a:sym typeface="Elephant"/>
              </a:rPr>
              <a:t>matter?</a:t>
            </a:r>
          </a:p>
        </p:txBody>
      </p:sp>
      <p:sp>
        <p:nvSpPr>
          <p:cNvPr id="18" name="TextBox 18"/>
          <p:cNvSpPr txBox="1"/>
          <p:nvPr/>
        </p:nvSpPr>
        <p:spPr>
          <a:xfrm rot="-1572874">
            <a:off x="-774969" y="3718474"/>
            <a:ext cx="8518870" cy="1368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Mindfulness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030647" y="4320647"/>
            <a:ext cx="9885057" cy="2493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Why do you think being mindful is important?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FFDBD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FFDBD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-618921" y="1028700"/>
            <a:ext cx="8274094" cy="7984703"/>
          </a:xfrm>
          <a:custGeom>
            <a:avLst/>
            <a:gdLst/>
            <a:ahLst/>
            <a:cxnLst/>
            <a:rect l="l" t="t" r="r" b="b"/>
            <a:pathLst>
              <a:path w="8274094" h="7984703">
                <a:moveTo>
                  <a:pt x="0" y="0"/>
                </a:moveTo>
                <a:lnTo>
                  <a:pt x="8274094" y="0"/>
                </a:lnTo>
                <a:lnTo>
                  <a:pt x="8274094" y="7984703"/>
                </a:lnTo>
                <a:lnTo>
                  <a:pt x="0" y="79847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1" r="-21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321086" y="109952"/>
            <a:ext cx="7286955" cy="11975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74"/>
              </a:lnSpc>
              <a:spcBef>
                <a:spcPct val="0"/>
              </a:spcBef>
            </a:pPr>
            <a:r>
              <a:rPr lang="en-US" sz="6981" dirty="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A Mindful Start</a:t>
            </a:r>
          </a:p>
        </p:txBody>
      </p:sp>
      <p:sp>
        <p:nvSpPr>
          <p:cNvPr id="10" name="TextBox 10"/>
          <p:cNvSpPr txBox="1"/>
          <p:nvPr/>
        </p:nvSpPr>
        <p:spPr>
          <a:xfrm rot="-1530951">
            <a:off x="1491382" y="4663204"/>
            <a:ext cx="5162235" cy="137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FFFFFF"/>
                </a:solidFill>
                <a:latin typeface="Elephant"/>
                <a:ea typeface="Elephant"/>
                <a:cs typeface="Elephant"/>
                <a:sym typeface="Elephant"/>
              </a:rPr>
              <a:t>matter?</a:t>
            </a:r>
          </a:p>
        </p:txBody>
      </p:sp>
      <p:sp>
        <p:nvSpPr>
          <p:cNvPr id="11" name="TextBox 11"/>
          <p:cNvSpPr txBox="1"/>
          <p:nvPr/>
        </p:nvSpPr>
        <p:spPr>
          <a:xfrm rot="-1572874">
            <a:off x="-774969" y="3718474"/>
            <a:ext cx="8518870" cy="1368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Mindfulness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742613" y="2669950"/>
            <a:ext cx="9894293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Being mindful helps us...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341451" y="4330124"/>
            <a:ext cx="12039781" cy="505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480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Understand what we are learning</a:t>
            </a:r>
          </a:p>
          <a:p>
            <a:pPr algn="l">
              <a:lnSpc>
                <a:spcPts val="6719"/>
              </a:lnSpc>
            </a:pPr>
            <a:endParaRPr lang="en-US" sz="4800">
              <a:solidFill>
                <a:srgbClr val="545454"/>
              </a:solidFill>
              <a:latin typeface="Jost"/>
              <a:ea typeface="Jost"/>
              <a:cs typeface="Jost"/>
              <a:sym typeface="Jost"/>
            </a:endParaRPr>
          </a:p>
          <a:p>
            <a:pPr algn="l">
              <a:lnSpc>
                <a:spcPts val="6719"/>
              </a:lnSpc>
            </a:pPr>
            <a:r>
              <a:rPr lang="en-US" sz="480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Better participate in discussions</a:t>
            </a:r>
          </a:p>
          <a:p>
            <a:pPr algn="ctr">
              <a:lnSpc>
                <a:spcPts val="6719"/>
              </a:lnSpc>
            </a:pPr>
            <a:endParaRPr lang="en-US" sz="4800">
              <a:solidFill>
                <a:srgbClr val="545454"/>
              </a:solidFill>
              <a:latin typeface="Jost"/>
              <a:ea typeface="Jost"/>
              <a:cs typeface="Jost"/>
              <a:sym typeface="Jost"/>
            </a:endParaRPr>
          </a:p>
          <a:p>
            <a:pPr algn="l">
              <a:lnSpc>
                <a:spcPts val="6719"/>
              </a:lnSpc>
            </a:pPr>
            <a:r>
              <a:rPr lang="en-US" sz="480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Keep learning fun</a:t>
            </a:r>
          </a:p>
          <a:p>
            <a:pPr algn="ctr">
              <a:lnSpc>
                <a:spcPts val="6719"/>
              </a:lnSpc>
              <a:spcBef>
                <a:spcPct val="0"/>
              </a:spcBef>
            </a:pPr>
            <a:endParaRPr lang="en-US" sz="4800">
              <a:solidFill>
                <a:srgbClr val="545454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7387051" y="4471050"/>
            <a:ext cx="711125" cy="711125"/>
          </a:xfrm>
          <a:custGeom>
            <a:avLst/>
            <a:gdLst/>
            <a:ahLst/>
            <a:cxnLst/>
            <a:rect l="l" t="t" r="r" b="b"/>
            <a:pathLst>
              <a:path w="711125" h="711125">
                <a:moveTo>
                  <a:pt x="0" y="0"/>
                </a:moveTo>
                <a:lnTo>
                  <a:pt x="711125" y="0"/>
                </a:lnTo>
                <a:lnTo>
                  <a:pt x="711125" y="711124"/>
                </a:lnTo>
                <a:lnTo>
                  <a:pt x="0" y="7111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7387051" y="6242140"/>
            <a:ext cx="711125" cy="711125"/>
          </a:xfrm>
          <a:custGeom>
            <a:avLst/>
            <a:gdLst/>
            <a:ahLst/>
            <a:cxnLst/>
            <a:rect l="l" t="t" r="r" b="b"/>
            <a:pathLst>
              <a:path w="711125" h="711125">
                <a:moveTo>
                  <a:pt x="0" y="0"/>
                </a:moveTo>
                <a:lnTo>
                  <a:pt x="711125" y="0"/>
                </a:lnTo>
                <a:lnTo>
                  <a:pt x="711125" y="711125"/>
                </a:lnTo>
                <a:lnTo>
                  <a:pt x="0" y="7111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7387051" y="7802018"/>
            <a:ext cx="711125" cy="711125"/>
          </a:xfrm>
          <a:custGeom>
            <a:avLst/>
            <a:gdLst/>
            <a:ahLst/>
            <a:cxnLst/>
            <a:rect l="l" t="t" r="r" b="b"/>
            <a:pathLst>
              <a:path w="711125" h="711125">
                <a:moveTo>
                  <a:pt x="0" y="0"/>
                </a:moveTo>
                <a:lnTo>
                  <a:pt x="711125" y="0"/>
                </a:lnTo>
                <a:lnTo>
                  <a:pt x="711125" y="711125"/>
                </a:lnTo>
                <a:lnTo>
                  <a:pt x="0" y="7111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 rot="-1530951">
            <a:off x="296374" y="2688996"/>
            <a:ext cx="5162235" cy="137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FFFFFF"/>
                </a:solidFill>
                <a:latin typeface="Elephant"/>
                <a:ea typeface="Elephant"/>
                <a:cs typeface="Elephant"/>
                <a:sym typeface="Elephant"/>
              </a:rPr>
              <a:t>Why does</a:t>
            </a:r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E332E79F-FE6C-F128-05B1-D02D7266ED92}"/>
              </a:ext>
            </a:extLst>
          </p:cNvPr>
          <p:cNvSpPr/>
          <p:nvPr/>
        </p:nvSpPr>
        <p:spPr>
          <a:xfrm>
            <a:off x="-206409" y="2321399"/>
            <a:ext cx="1642660" cy="1565618"/>
          </a:xfrm>
          <a:custGeom>
            <a:avLst/>
            <a:gdLst/>
            <a:ahLst/>
            <a:cxnLst/>
            <a:rect l="l" t="t" r="r" b="b"/>
            <a:pathLst>
              <a:path w="2211199" h="2126382">
                <a:moveTo>
                  <a:pt x="0" y="0"/>
                </a:moveTo>
                <a:lnTo>
                  <a:pt x="2211199" y="0"/>
                </a:lnTo>
                <a:lnTo>
                  <a:pt x="2211199" y="2126382"/>
                </a:lnTo>
                <a:lnTo>
                  <a:pt x="0" y="21263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FF7E6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0" y="109952"/>
            <a:ext cx="8927708" cy="1171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Mindful Breathing</a:t>
            </a:r>
          </a:p>
        </p:txBody>
      </p:sp>
      <p:sp>
        <p:nvSpPr>
          <p:cNvPr id="9" name="Freeform 9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556395" y="1901533"/>
            <a:ext cx="5379046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 find a comfortable seat.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56668" y="3482340"/>
            <a:ext cx="14230286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close your eyes or pick a spot on the floor to focus on.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56668" y="4973955"/>
            <a:ext cx="12909649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notice what you hear around you.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56668" y="6465570"/>
            <a:ext cx="16531332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after you settle into your comfy spot, focus on breathing in through your nose, out through your mouth.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18729" y="8553054"/>
            <a:ext cx="16469271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imagine your belly is a balloon. Fill up nice and round before you exhale. </a:t>
            </a:r>
          </a:p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Do this for 2 minutes.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01005" y="1324751"/>
            <a:ext cx="1055390" cy="177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>
                <a:solidFill>
                  <a:srgbClr val="FFDBD4"/>
                </a:solidFill>
                <a:latin typeface="Elephant"/>
                <a:ea typeface="Elephant"/>
                <a:cs typeface="Elephant"/>
                <a:sym typeface="Elephant"/>
              </a:rPr>
              <a:t>1.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66316" y="2886418"/>
            <a:ext cx="1324769" cy="177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>
                <a:solidFill>
                  <a:srgbClr val="E5FF60"/>
                </a:solidFill>
                <a:latin typeface="Elephant"/>
                <a:ea typeface="Elephant"/>
                <a:cs typeface="Elephant"/>
                <a:sym typeface="Elephant"/>
              </a:rPr>
              <a:t>2.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66316" y="4470107"/>
            <a:ext cx="1307604" cy="177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>
                <a:solidFill>
                  <a:srgbClr val="DAC9FF"/>
                </a:solidFill>
                <a:latin typeface="Elephant"/>
                <a:ea typeface="Elephant"/>
                <a:cs typeface="Elephant"/>
                <a:sym typeface="Elephant"/>
              </a:rPr>
              <a:t>3.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72504" y="6053796"/>
            <a:ext cx="1283891" cy="177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>
                <a:solidFill>
                  <a:srgbClr val="28CBA4"/>
                </a:solidFill>
                <a:latin typeface="Elephant"/>
                <a:ea typeface="Elephant"/>
                <a:cs typeface="Elephant"/>
                <a:sym typeface="Elephant"/>
              </a:rPr>
              <a:t>4.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00732" y="7837511"/>
            <a:ext cx="1373188" cy="1967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00"/>
              </a:lnSpc>
              <a:spcBef>
                <a:spcPct val="0"/>
              </a:spcBef>
            </a:pPr>
            <a:r>
              <a:rPr lang="en-US" sz="1142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5.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28CB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613013" y="1545164"/>
            <a:ext cx="1413270" cy="1413270"/>
          </a:xfrm>
          <a:custGeom>
            <a:avLst/>
            <a:gdLst/>
            <a:ahLst/>
            <a:cxnLst/>
            <a:rect l="l" t="t" r="r" b="b"/>
            <a:pathLst>
              <a:path w="1413270" h="1413270">
                <a:moveTo>
                  <a:pt x="0" y="0"/>
                </a:moveTo>
                <a:lnTo>
                  <a:pt x="1413270" y="0"/>
                </a:lnTo>
                <a:lnTo>
                  <a:pt x="1413270" y="1413270"/>
                </a:lnTo>
                <a:lnTo>
                  <a:pt x="0" y="14132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5739836" y="1400912"/>
            <a:ext cx="2027308" cy="2027308"/>
          </a:xfrm>
          <a:custGeom>
            <a:avLst/>
            <a:gdLst/>
            <a:ahLst/>
            <a:cxnLst/>
            <a:rect l="l" t="t" r="r" b="b"/>
            <a:pathLst>
              <a:path w="2027308" h="2027308">
                <a:moveTo>
                  <a:pt x="0" y="0"/>
                </a:moveTo>
                <a:lnTo>
                  <a:pt x="2027308" y="0"/>
                </a:lnTo>
                <a:lnTo>
                  <a:pt x="2027308" y="2027308"/>
                </a:lnTo>
                <a:lnTo>
                  <a:pt x="0" y="20273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8975660" y="2032711"/>
            <a:ext cx="7192764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Think-Pair-Share</a:t>
            </a:r>
          </a:p>
        </p:txBody>
      </p:sp>
      <p:sp>
        <p:nvSpPr>
          <p:cNvPr id="11" name="AutoShape 11"/>
          <p:cNvSpPr/>
          <p:nvPr/>
        </p:nvSpPr>
        <p:spPr>
          <a:xfrm flipV="1">
            <a:off x="12607027" y="3060777"/>
            <a:ext cx="3484188" cy="33338"/>
          </a:xfrm>
          <a:prstGeom prst="line">
            <a:avLst/>
          </a:prstGeom>
          <a:ln w="66675" cap="flat">
            <a:solidFill>
              <a:srgbClr val="FF7E6E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993042">
            <a:off x="-63332" y="1055936"/>
            <a:ext cx="6925424" cy="6659778"/>
          </a:xfrm>
          <a:custGeom>
            <a:avLst/>
            <a:gdLst/>
            <a:ahLst/>
            <a:cxnLst/>
            <a:rect l="l" t="t" r="r" b="b"/>
            <a:pathLst>
              <a:path w="6925424" h="6659778">
                <a:moveTo>
                  <a:pt x="0" y="0"/>
                </a:moveTo>
                <a:lnTo>
                  <a:pt x="6925424" y="0"/>
                </a:lnTo>
                <a:lnTo>
                  <a:pt x="6925424" y="6659779"/>
                </a:lnTo>
                <a:lnTo>
                  <a:pt x="0" y="66597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341049" y="109952"/>
            <a:ext cx="7271964" cy="11975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74"/>
              </a:lnSpc>
              <a:spcBef>
                <a:spcPct val="0"/>
              </a:spcBef>
            </a:pPr>
            <a:r>
              <a:rPr lang="en-US" sz="6981" dirty="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Being Thankful</a:t>
            </a:r>
          </a:p>
        </p:txBody>
      </p:sp>
      <p:sp>
        <p:nvSpPr>
          <p:cNvPr id="15" name="TextBox 15"/>
          <p:cNvSpPr txBox="1"/>
          <p:nvPr/>
        </p:nvSpPr>
        <p:spPr>
          <a:xfrm rot="-1530951">
            <a:off x="233051" y="2760484"/>
            <a:ext cx="5162235" cy="969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79"/>
              </a:lnSpc>
              <a:spcBef>
                <a:spcPct val="0"/>
              </a:spcBef>
            </a:pPr>
            <a:r>
              <a:rPr lang="en-US" sz="5699">
                <a:solidFill>
                  <a:srgbClr val="28CBA4"/>
                </a:solidFill>
                <a:latin typeface="Elephant"/>
                <a:ea typeface="Elephant"/>
                <a:cs typeface="Elephant"/>
                <a:sym typeface="Elephant"/>
              </a:rPr>
              <a:t>What are you</a:t>
            </a:r>
          </a:p>
        </p:txBody>
      </p:sp>
      <p:sp>
        <p:nvSpPr>
          <p:cNvPr id="16" name="TextBox 16"/>
          <p:cNvSpPr txBox="1"/>
          <p:nvPr/>
        </p:nvSpPr>
        <p:spPr>
          <a:xfrm rot="-1530951">
            <a:off x="1421648" y="4613985"/>
            <a:ext cx="5162235" cy="1144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80"/>
              </a:lnSpc>
              <a:spcBef>
                <a:spcPct val="0"/>
              </a:spcBef>
            </a:pPr>
            <a:r>
              <a:rPr lang="en-US" sz="6700">
                <a:solidFill>
                  <a:srgbClr val="28CBA4"/>
                </a:solidFill>
                <a:latin typeface="Elephant"/>
                <a:ea typeface="Elephant"/>
                <a:cs typeface="Elephant"/>
                <a:sym typeface="Elephant"/>
              </a:rPr>
              <a:t>for?</a:t>
            </a:r>
          </a:p>
        </p:txBody>
      </p:sp>
      <p:sp>
        <p:nvSpPr>
          <p:cNvPr id="17" name="TextBox 17"/>
          <p:cNvSpPr txBox="1"/>
          <p:nvPr/>
        </p:nvSpPr>
        <p:spPr>
          <a:xfrm rot="-1572874">
            <a:off x="-1000419" y="3412419"/>
            <a:ext cx="8518870" cy="1724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139"/>
              </a:lnSpc>
            </a:pPr>
            <a:r>
              <a:rPr lang="en-US" sz="10099">
                <a:solidFill>
                  <a:srgbClr val="39416C"/>
                </a:solidFill>
                <a:latin typeface="Jost"/>
                <a:ea typeface="Jost"/>
                <a:cs typeface="Jost"/>
                <a:sym typeface="Jost"/>
              </a:rPr>
              <a:t>Thankful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882087" y="3304606"/>
            <a:ext cx="9885057" cy="1953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What is something or someone you are thankful for?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444214" y="6996612"/>
            <a:ext cx="12309277" cy="1455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Use this sentence starter to write what you are </a:t>
            </a:r>
          </a:p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thankful for right now. 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28241" y="8994957"/>
            <a:ext cx="17759759" cy="854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Jost"/>
                <a:ea typeface="Jost"/>
                <a:cs typeface="Jost"/>
                <a:sym typeface="Jost"/>
              </a:rPr>
              <a:t>I am thankful for ______________ because _______________.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15251"/>
            <a:chOff x="0" y="0"/>
            <a:chExt cx="4816593" cy="3990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9078"/>
            </a:xfrm>
            <a:custGeom>
              <a:avLst/>
              <a:gdLst/>
              <a:ahLst/>
              <a:cxnLst/>
              <a:rect l="l" t="t" r="r" b="b"/>
              <a:pathLst>
                <a:path w="4816592" h="399078">
                  <a:moveTo>
                    <a:pt x="0" y="0"/>
                  </a:moveTo>
                  <a:lnTo>
                    <a:pt x="4816592" y="0"/>
                  </a:lnTo>
                  <a:lnTo>
                    <a:pt x="4816592" y="399078"/>
                  </a:lnTo>
                  <a:lnTo>
                    <a:pt x="0" y="399078"/>
                  </a:lnTo>
                  <a:close/>
                </a:path>
              </a:pathLst>
            </a:custGeom>
            <a:solidFill>
              <a:srgbClr val="E5FF6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37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72203" y="909998"/>
            <a:ext cx="1838661" cy="1018017"/>
            <a:chOff x="0" y="0"/>
            <a:chExt cx="812800" cy="450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025"/>
            </a:xfrm>
            <a:custGeom>
              <a:avLst/>
              <a:gdLst/>
              <a:ahLst/>
              <a:cxnLst/>
              <a:rect l="l" t="t" r="r" b="b"/>
              <a:pathLst>
                <a:path w="812800" h="450025">
                  <a:moveTo>
                    <a:pt x="406400" y="450025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450025"/>
                  </a:lnTo>
                  <a:close/>
                </a:path>
              </a:pathLst>
            </a:custGeom>
            <a:solidFill>
              <a:srgbClr val="E5FF6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7000" y="-5955"/>
              <a:ext cx="558800" cy="247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6868433" y="3925284"/>
            <a:ext cx="1413270" cy="1413270"/>
          </a:xfrm>
          <a:custGeom>
            <a:avLst/>
            <a:gdLst/>
            <a:ahLst/>
            <a:cxnLst/>
            <a:rect l="l" t="t" r="r" b="b"/>
            <a:pathLst>
              <a:path w="1413270" h="1413270">
                <a:moveTo>
                  <a:pt x="0" y="0"/>
                </a:moveTo>
                <a:lnTo>
                  <a:pt x="1413271" y="0"/>
                </a:lnTo>
                <a:lnTo>
                  <a:pt x="1413271" y="1413271"/>
                </a:lnTo>
                <a:lnTo>
                  <a:pt x="0" y="14132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4995257" y="3781033"/>
            <a:ext cx="2027308" cy="2027308"/>
          </a:xfrm>
          <a:custGeom>
            <a:avLst/>
            <a:gdLst/>
            <a:ahLst/>
            <a:cxnLst/>
            <a:rect l="l" t="t" r="r" b="b"/>
            <a:pathLst>
              <a:path w="2027308" h="2027308">
                <a:moveTo>
                  <a:pt x="0" y="0"/>
                </a:moveTo>
                <a:lnTo>
                  <a:pt x="2027308" y="0"/>
                </a:lnTo>
                <a:lnTo>
                  <a:pt x="2027308" y="2027308"/>
                </a:lnTo>
                <a:lnTo>
                  <a:pt x="0" y="20273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8231081" y="4412832"/>
            <a:ext cx="7192764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Think-Pair-Share</a:t>
            </a:r>
          </a:p>
        </p:txBody>
      </p:sp>
      <p:sp>
        <p:nvSpPr>
          <p:cNvPr id="11" name="AutoShape 11"/>
          <p:cNvSpPr/>
          <p:nvPr/>
        </p:nvSpPr>
        <p:spPr>
          <a:xfrm flipV="1">
            <a:off x="11862447" y="5440898"/>
            <a:ext cx="3484188" cy="33338"/>
          </a:xfrm>
          <a:prstGeom prst="line">
            <a:avLst/>
          </a:prstGeom>
          <a:ln w="66675" cap="flat">
            <a:solidFill>
              <a:srgbClr val="28CBA4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5863603" y="114338"/>
            <a:ext cx="2294522" cy="1286574"/>
          </a:xfrm>
          <a:custGeom>
            <a:avLst/>
            <a:gdLst/>
            <a:ahLst/>
            <a:cxnLst/>
            <a:rect l="l" t="t" r="r" b="b"/>
            <a:pathLst>
              <a:path w="2294522" h="1286574">
                <a:moveTo>
                  <a:pt x="0" y="0"/>
                </a:moveTo>
                <a:lnTo>
                  <a:pt x="2294522" y="0"/>
                </a:lnTo>
                <a:lnTo>
                  <a:pt x="2294522" y="1286574"/>
                </a:lnTo>
                <a:lnTo>
                  <a:pt x="0" y="12865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1542093">
            <a:off x="-253256" y="983611"/>
            <a:ext cx="7320957" cy="7035213"/>
          </a:xfrm>
          <a:custGeom>
            <a:avLst/>
            <a:gdLst/>
            <a:ahLst/>
            <a:cxnLst/>
            <a:rect l="l" t="t" r="r" b="b"/>
            <a:pathLst>
              <a:path w="7320957" h="7035213">
                <a:moveTo>
                  <a:pt x="0" y="0"/>
                </a:moveTo>
                <a:lnTo>
                  <a:pt x="7320958" y="0"/>
                </a:lnTo>
                <a:lnTo>
                  <a:pt x="7320958" y="7035213"/>
                </a:lnTo>
                <a:lnTo>
                  <a:pt x="0" y="70352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0" y="109952"/>
            <a:ext cx="9144000" cy="1171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74"/>
              </a:lnSpc>
              <a:spcBef>
                <a:spcPct val="0"/>
              </a:spcBef>
            </a:pPr>
            <a:r>
              <a:rPr lang="en-US" sz="6981">
                <a:solidFill>
                  <a:srgbClr val="39416C"/>
                </a:solidFill>
                <a:latin typeface="Elephant"/>
                <a:ea typeface="Elephant"/>
                <a:cs typeface="Elephant"/>
                <a:sym typeface="Elephant"/>
              </a:rPr>
              <a:t>All About Gratitude</a:t>
            </a:r>
          </a:p>
        </p:txBody>
      </p:sp>
      <p:sp>
        <p:nvSpPr>
          <p:cNvPr id="15" name="TextBox 15"/>
          <p:cNvSpPr txBox="1"/>
          <p:nvPr/>
        </p:nvSpPr>
        <p:spPr>
          <a:xfrm rot="-1530951">
            <a:off x="233051" y="2760484"/>
            <a:ext cx="5162235" cy="969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79"/>
              </a:lnSpc>
              <a:spcBef>
                <a:spcPct val="0"/>
              </a:spcBef>
            </a:pPr>
            <a:r>
              <a:rPr lang="en-US" sz="5699">
                <a:solidFill>
                  <a:srgbClr val="FFFFFF"/>
                </a:solidFill>
                <a:latin typeface="Elephant"/>
                <a:ea typeface="Elephant"/>
                <a:cs typeface="Elephant"/>
                <a:sym typeface="Elephant"/>
              </a:rPr>
              <a:t>What is</a:t>
            </a:r>
          </a:p>
        </p:txBody>
      </p:sp>
      <p:sp>
        <p:nvSpPr>
          <p:cNvPr id="16" name="TextBox 16"/>
          <p:cNvSpPr txBox="1"/>
          <p:nvPr/>
        </p:nvSpPr>
        <p:spPr>
          <a:xfrm rot="-1572874">
            <a:off x="-1000419" y="3412419"/>
            <a:ext cx="8518870" cy="1724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139"/>
              </a:lnSpc>
            </a:pPr>
            <a:r>
              <a:rPr lang="en-US" sz="10099">
                <a:solidFill>
                  <a:srgbClr val="FFFFFF"/>
                </a:solidFill>
                <a:latin typeface="Jost"/>
                <a:ea typeface="Jost"/>
                <a:cs typeface="Jost"/>
                <a:sym typeface="Jost"/>
              </a:rPr>
              <a:t>Gratitude?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919919" y="5896157"/>
            <a:ext cx="9885057" cy="1953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545454"/>
                </a:solidFill>
                <a:latin typeface="Jost"/>
                <a:ea typeface="Jost"/>
                <a:cs typeface="Jost"/>
                <a:sym typeface="Jost"/>
              </a:rPr>
              <a:t>What do you already know about gratitude?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1273</Words>
  <Application>Microsoft Office PowerPoint</Application>
  <PresentationFormat>Custom</PresentationFormat>
  <Paragraphs>302</Paragraphs>
  <Slides>31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Say it Now - K to 3 PowerPoint Lesson Package</dc:title>
  <cp:lastModifiedBy>Brendan Christie</cp:lastModifiedBy>
  <cp:revision>4</cp:revision>
  <dcterms:created xsi:type="dcterms:W3CDTF">2006-08-16T00:00:00Z</dcterms:created>
  <dcterms:modified xsi:type="dcterms:W3CDTF">2026-07-28T19:39:46Z</dcterms:modified>
  <dc:identifier>DAF1ZACG2Lw</dc:identifier>
</cp:coreProperties>
</file>