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Bebas Neue Bold" panose="020B0604020202020204" charset="0"/>
      <p:regular r:id="rId23"/>
      <p:bold r:id="rId24"/>
    </p:embeddedFont>
    <p:embeddedFont>
      <p:font typeface="EightiesComeback Bold" panose="020B0604020202020204" charset="0"/>
      <p:regular r:id="rId25"/>
      <p:bold r:id="rId26"/>
    </p:embeddedFont>
    <p:embeddedFont>
      <p:font typeface="IBM Plex Sans" panose="020B0503050203000203" pitchFamily="34" charset="0"/>
      <p:regular r:id="rId27"/>
      <p:bold r:id="rId28"/>
      <p:italic r:id="rId29"/>
      <p:boldItalic r:id="rId30"/>
    </p:embeddedFont>
    <p:embeddedFont>
      <p:font typeface="IBM Plex Sans Bold" panose="020B0803050203000203" pitchFamily="34" charset="0"/>
      <p:regular r:id="rId31"/>
      <p:bold r:id="rId32"/>
    </p:embeddedFont>
    <p:embeddedFont>
      <p:font typeface="Soleil-Bold" panose="02000803000000020004" charset="0"/>
      <p:regular r:id="rId33"/>
    </p:embeddedFont>
    <p:embeddedFont>
      <p:font typeface="SoleilLt" panose="02000503000000020003" charset="0"/>
      <p:regular r:id="rId34"/>
    </p:embeddedFont>
    <p:embeddedFont>
      <p:font typeface="SoleilSb" panose="020005030000000200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F83EF6-D737-D96B-4ED6-5EA5986D6C66}" v="15" dt="2025-03-10T19:06:35.0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 autoAdjust="0"/>
    <p:restoredTop sz="94603" autoAdjust="0"/>
  </p:normalViewPr>
  <p:slideViewPr>
    <p:cSldViewPr>
      <p:cViewPr varScale="1">
        <p:scale>
          <a:sx n="84" d="100"/>
          <a:sy n="84" d="100"/>
        </p:scale>
        <p:origin x="440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55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26286" y="8384789"/>
            <a:ext cx="1816374" cy="1747021"/>
          </a:xfrm>
          <a:custGeom>
            <a:avLst/>
            <a:gdLst/>
            <a:ahLst/>
            <a:cxnLst/>
            <a:rect l="l" t="t" r="r" b="b"/>
            <a:pathLst>
              <a:path w="1816374" h="1747021">
                <a:moveTo>
                  <a:pt x="0" y="0"/>
                </a:moveTo>
                <a:lnTo>
                  <a:pt x="1816374" y="0"/>
                </a:lnTo>
                <a:lnTo>
                  <a:pt x="1816374" y="1747022"/>
                </a:lnTo>
                <a:lnTo>
                  <a:pt x="0" y="17470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487726" y="8825694"/>
            <a:ext cx="1460180" cy="350019"/>
            <a:chOff x="0" y="0"/>
            <a:chExt cx="765264" cy="183439"/>
          </a:xfrm>
        </p:grpSpPr>
        <p:sp>
          <p:nvSpPr>
            <p:cNvPr id="5" name="Freeform 5"/>
            <p:cNvSpPr/>
            <p:nvPr/>
          </p:nvSpPr>
          <p:spPr>
            <a:xfrm>
              <a:off x="63500" y="64389"/>
              <a:ext cx="46101" cy="54610"/>
            </a:xfrm>
            <a:custGeom>
              <a:avLst/>
              <a:gdLst/>
              <a:ahLst/>
              <a:cxnLst/>
              <a:rect l="l" t="t" r="r" b="b"/>
              <a:pathLst>
                <a:path w="46101" h="54610">
                  <a:moveTo>
                    <a:pt x="20320" y="0"/>
                  </a:moveTo>
                  <a:lnTo>
                    <a:pt x="0" y="54610"/>
                  </a:lnTo>
                  <a:lnTo>
                    <a:pt x="6223" y="54610"/>
                  </a:lnTo>
                  <a:lnTo>
                    <a:pt x="11938" y="38862"/>
                  </a:lnTo>
                  <a:lnTo>
                    <a:pt x="34036" y="38862"/>
                  </a:lnTo>
                  <a:lnTo>
                    <a:pt x="39624" y="54610"/>
                  </a:lnTo>
                  <a:lnTo>
                    <a:pt x="46101" y="54610"/>
                  </a:lnTo>
                  <a:lnTo>
                    <a:pt x="26035" y="0"/>
                  </a:lnTo>
                  <a:close/>
                  <a:moveTo>
                    <a:pt x="22987" y="7366"/>
                  </a:moveTo>
                  <a:lnTo>
                    <a:pt x="23114" y="7366"/>
                  </a:lnTo>
                  <a:lnTo>
                    <a:pt x="32385" y="33528"/>
                  </a:lnTo>
                  <a:lnTo>
                    <a:pt x="13716" y="33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21285" y="64516"/>
              <a:ext cx="40259" cy="54483"/>
            </a:xfrm>
            <a:custGeom>
              <a:avLst/>
              <a:gdLst/>
              <a:ahLst/>
              <a:cxnLst/>
              <a:rect l="l" t="t" r="r" b="b"/>
              <a:pathLst>
                <a:path w="40259" h="54483">
                  <a:moveTo>
                    <a:pt x="0" y="0"/>
                  </a:moveTo>
                  <a:lnTo>
                    <a:pt x="6223" y="0"/>
                  </a:lnTo>
                  <a:lnTo>
                    <a:pt x="34290" y="43815"/>
                  </a:lnTo>
                  <a:lnTo>
                    <a:pt x="34417" y="43815"/>
                  </a:lnTo>
                  <a:lnTo>
                    <a:pt x="34417" y="0"/>
                  </a:lnTo>
                  <a:lnTo>
                    <a:pt x="40259" y="0"/>
                  </a:lnTo>
                  <a:lnTo>
                    <a:pt x="40259" y="54483"/>
                  </a:lnTo>
                  <a:lnTo>
                    <a:pt x="34290" y="54483"/>
                  </a:lnTo>
                  <a:lnTo>
                    <a:pt x="5969" y="10033"/>
                  </a:lnTo>
                  <a:lnTo>
                    <a:pt x="5715" y="10033"/>
                  </a:lnTo>
                  <a:lnTo>
                    <a:pt x="5715" y="54483"/>
                  </a:lnTo>
                  <a:lnTo>
                    <a:pt x="0" y="544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199009" y="64643"/>
              <a:ext cx="6223" cy="54356"/>
            </a:xfrm>
            <a:custGeom>
              <a:avLst/>
              <a:gdLst/>
              <a:ahLst/>
              <a:cxnLst/>
              <a:rect l="l" t="t" r="r" b="b"/>
              <a:pathLst>
                <a:path w="6223" h="54356">
                  <a:moveTo>
                    <a:pt x="0" y="54356"/>
                  </a:moveTo>
                  <a:lnTo>
                    <a:pt x="6223" y="54356"/>
                  </a:lnTo>
                  <a:lnTo>
                    <a:pt x="622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220853" y="64516"/>
              <a:ext cx="40259" cy="54483"/>
            </a:xfrm>
            <a:custGeom>
              <a:avLst/>
              <a:gdLst/>
              <a:ahLst/>
              <a:cxnLst/>
              <a:rect l="l" t="t" r="r" b="b"/>
              <a:pathLst>
                <a:path w="40259" h="54483">
                  <a:moveTo>
                    <a:pt x="0" y="0"/>
                  </a:moveTo>
                  <a:lnTo>
                    <a:pt x="6223" y="0"/>
                  </a:lnTo>
                  <a:lnTo>
                    <a:pt x="34290" y="43815"/>
                  </a:lnTo>
                  <a:lnTo>
                    <a:pt x="34417" y="43815"/>
                  </a:lnTo>
                  <a:lnTo>
                    <a:pt x="34417" y="0"/>
                  </a:lnTo>
                  <a:lnTo>
                    <a:pt x="40259" y="0"/>
                  </a:lnTo>
                  <a:lnTo>
                    <a:pt x="40259" y="54483"/>
                  </a:lnTo>
                  <a:lnTo>
                    <a:pt x="34290" y="54483"/>
                  </a:lnTo>
                  <a:lnTo>
                    <a:pt x="5969" y="10033"/>
                  </a:lnTo>
                  <a:lnTo>
                    <a:pt x="5842" y="10033"/>
                  </a:lnTo>
                  <a:lnTo>
                    <a:pt x="5842" y="54483"/>
                  </a:lnTo>
                  <a:lnTo>
                    <a:pt x="0" y="544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276733" y="64643"/>
              <a:ext cx="6223" cy="54356"/>
            </a:xfrm>
            <a:custGeom>
              <a:avLst/>
              <a:gdLst/>
              <a:ahLst/>
              <a:cxnLst/>
              <a:rect l="l" t="t" r="r" b="b"/>
              <a:pathLst>
                <a:path w="6223" h="54356">
                  <a:moveTo>
                    <a:pt x="0" y="54356"/>
                  </a:moveTo>
                  <a:lnTo>
                    <a:pt x="6223" y="54356"/>
                  </a:lnTo>
                  <a:lnTo>
                    <a:pt x="622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94513" y="64516"/>
              <a:ext cx="41402" cy="54483"/>
            </a:xfrm>
            <a:custGeom>
              <a:avLst/>
              <a:gdLst/>
              <a:ahLst/>
              <a:cxnLst/>
              <a:rect l="l" t="t" r="r" b="b"/>
              <a:pathLst>
                <a:path w="41402" h="54483">
                  <a:moveTo>
                    <a:pt x="17653" y="5334"/>
                  </a:moveTo>
                  <a:lnTo>
                    <a:pt x="0" y="5334"/>
                  </a:lnTo>
                  <a:lnTo>
                    <a:pt x="0" y="0"/>
                  </a:lnTo>
                  <a:lnTo>
                    <a:pt x="41402" y="0"/>
                  </a:lnTo>
                  <a:lnTo>
                    <a:pt x="41402" y="5334"/>
                  </a:lnTo>
                  <a:lnTo>
                    <a:pt x="23749" y="5334"/>
                  </a:lnTo>
                  <a:lnTo>
                    <a:pt x="23749" y="54483"/>
                  </a:lnTo>
                  <a:lnTo>
                    <a:pt x="17653" y="544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47599" y="64643"/>
              <a:ext cx="6223" cy="54356"/>
            </a:xfrm>
            <a:custGeom>
              <a:avLst/>
              <a:gdLst/>
              <a:ahLst/>
              <a:cxnLst/>
              <a:rect l="l" t="t" r="r" b="b"/>
              <a:pathLst>
                <a:path w="6223" h="54356">
                  <a:moveTo>
                    <a:pt x="0" y="54356"/>
                  </a:moveTo>
                  <a:lnTo>
                    <a:pt x="6223" y="54356"/>
                  </a:lnTo>
                  <a:lnTo>
                    <a:pt x="622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65252" y="64389"/>
              <a:ext cx="46228" cy="54610"/>
            </a:xfrm>
            <a:custGeom>
              <a:avLst/>
              <a:gdLst/>
              <a:ahLst/>
              <a:cxnLst/>
              <a:rect l="l" t="t" r="r" b="b"/>
              <a:pathLst>
                <a:path w="46228" h="54610">
                  <a:moveTo>
                    <a:pt x="32385" y="33528"/>
                  </a:moveTo>
                  <a:lnTo>
                    <a:pt x="23114" y="7366"/>
                  </a:lnTo>
                  <a:lnTo>
                    <a:pt x="22987" y="7366"/>
                  </a:lnTo>
                  <a:lnTo>
                    <a:pt x="13589" y="33528"/>
                  </a:lnTo>
                  <a:close/>
                  <a:moveTo>
                    <a:pt x="20447" y="0"/>
                  </a:moveTo>
                  <a:lnTo>
                    <a:pt x="26162" y="0"/>
                  </a:lnTo>
                  <a:lnTo>
                    <a:pt x="46228" y="54610"/>
                  </a:lnTo>
                  <a:lnTo>
                    <a:pt x="39751" y="54610"/>
                  </a:lnTo>
                  <a:lnTo>
                    <a:pt x="34163" y="38862"/>
                  </a:lnTo>
                  <a:lnTo>
                    <a:pt x="11938" y="38862"/>
                  </a:lnTo>
                  <a:lnTo>
                    <a:pt x="6223" y="54610"/>
                  </a:lnTo>
                  <a:lnTo>
                    <a:pt x="0" y="546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19100" y="64516"/>
              <a:ext cx="41402" cy="54483"/>
            </a:xfrm>
            <a:custGeom>
              <a:avLst/>
              <a:gdLst/>
              <a:ahLst/>
              <a:cxnLst/>
              <a:rect l="l" t="t" r="r" b="b"/>
              <a:pathLst>
                <a:path w="41402" h="54483">
                  <a:moveTo>
                    <a:pt x="17653" y="5334"/>
                  </a:moveTo>
                  <a:lnTo>
                    <a:pt x="0" y="5334"/>
                  </a:lnTo>
                  <a:lnTo>
                    <a:pt x="0" y="0"/>
                  </a:lnTo>
                  <a:lnTo>
                    <a:pt x="41402" y="0"/>
                  </a:lnTo>
                  <a:lnTo>
                    <a:pt x="41402" y="5334"/>
                  </a:lnTo>
                  <a:lnTo>
                    <a:pt x="23749" y="5334"/>
                  </a:lnTo>
                  <a:lnTo>
                    <a:pt x="23749" y="54483"/>
                  </a:lnTo>
                  <a:lnTo>
                    <a:pt x="17653" y="544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72059" y="64643"/>
              <a:ext cx="6223" cy="54356"/>
            </a:xfrm>
            <a:custGeom>
              <a:avLst/>
              <a:gdLst/>
              <a:ahLst/>
              <a:cxnLst/>
              <a:rect l="l" t="t" r="r" b="b"/>
              <a:pathLst>
                <a:path w="6223" h="54356">
                  <a:moveTo>
                    <a:pt x="0" y="54356"/>
                  </a:moveTo>
                  <a:lnTo>
                    <a:pt x="6223" y="54356"/>
                  </a:lnTo>
                  <a:lnTo>
                    <a:pt x="622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488823" y="64516"/>
              <a:ext cx="42799" cy="54737"/>
            </a:xfrm>
            <a:custGeom>
              <a:avLst/>
              <a:gdLst/>
              <a:ahLst/>
              <a:cxnLst/>
              <a:rect l="l" t="t" r="r" b="b"/>
              <a:pathLst>
                <a:path w="42799" h="54737">
                  <a:moveTo>
                    <a:pt x="0" y="0"/>
                  </a:moveTo>
                  <a:lnTo>
                    <a:pt x="6350" y="0"/>
                  </a:lnTo>
                  <a:lnTo>
                    <a:pt x="21336" y="46101"/>
                  </a:lnTo>
                  <a:lnTo>
                    <a:pt x="36449" y="0"/>
                  </a:lnTo>
                  <a:lnTo>
                    <a:pt x="42799" y="0"/>
                  </a:lnTo>
                  <a:lnTo>
                    <a:pt x="24257" y="54737"/>
                  </a:lnTo>
                  <a:lnTo>
                    <a:pt x="18161" y="547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542163" y="64516"/>
              <a:ext cx="35052" cy="54356"/>
            </a:xfrm>
            <a:custGeom>
              <a:avLst/>
              <a:gdLst/>
              <a:ahLst/>
              <a:cxnLst/>
              <a:rect l="l" t="t" r="r" b="b"/>
              <a:pathLst>
                <a:path w="35052" h="54356">
                  <a:moveTo>
                    <a:pt x="0" y="0"/>
                  </a:moveTo>
                  <a:lnTo>
                    <a:pt x="34925" y="0"/>
                  </a:lnTo>
                  <a:lnTo>
                    <a:pt x="34925" y="5461"/>
                  </a:lnTo>
                  <a:lnTo>
                    <a:pt x="6096" y="5461"/>
                  </a:lnTo>
                  <a:lnTo>
                    <a:pt x="6096" y="23622"/>
                  </a:lnTo>
                  <a:lnTo>
                    <a:pt x="30226" y="23622"/>
                  </a:lnTo>
                  <a:lnTo>
                    <a:pt x="30226" y="29083"/>
                  </a:lnTo>
                  <a:lnTo>
                    <a:pt x="6096" y="29083"/>
                  </a:lnTo>
                  <a:lnTo>
                    <a:pt x="6096" y="48895"/>
                  </a:lnTo>
                  <a:lnTo>
                    <a:pt x="35052" y="48895"/>
                  </a:lnTo>
                  <a:lnTo>
                    <a:pt x="35052" y="54356"/>
                  </a:lnTo>
                  <a:lnTo>
                    <a:pt x="0" y="543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611759" y="63500"/>
              <a:ext cx="41402" cy="56388"/>
            </a:xfrm>
            <a:custGeom>
              <a:avLst/>
              <a:gdLst/>
              <a:ahLst/>
              <a:cxnLst/>
              <a:rect l="l" t="t" r="r" b="b"/>
              <a:pathLst>
                <a:path w="41402" h="56388">
                  <a:moveTo>
                    <a:pt x="35306" y="37211"/>
                  </a:moveTo>
                  <a:lnTo>
                    <a:pt x="35306" y="18669"/>
                  </a:lnTo>
                  <a:cubicBezTo>
                    <a:pt x="35306" y="10414"/>
                    <a:pt x="29210" y="5588"/>
                    <a:pt x="20447" y="5588"/>
                  </a:cubicBezTo>
                  <a:lnTo>
                    <a:pt x="6096" y="10668"/>
                  </a:lnTo>
                  <a:lnTo>
                    <a:pt x="6096" y="37465"/>
                  </a:lnTo>
                  <a:cubicBezTo>
                    <a:pt x="6096" y="45720"/>
                    <a:pt x="12319" y="50927"/>
                    <a:pt x="20828" y="50927"/>
                  </a:cubicBezTo>
                  <a:lnTo>
                    <a:pt x="35306" y="46101"/>
                  </a:lnTo>
                  <a:moveTo>
                    <a:pt x="0" y="38227"/>
                  </a:moveTo>
                  <a:lnTo>
                    <a:pt x="0" y="19685"/>
                  </a:lnTo>
                  <a:cubicBezTo>
                    <a:pt x="0" y="7366"/>
                    <a:pt x="9398" y="0"/>
                    <a:pt x="20701" y="0"/>
                  </a:cubicBezTo>
                  <a:cubicBezTo>
                    <a:pt x="32258" y="0"/>
                    <a:pt x="41402" y="6985"/>
                    <a:pt x="41402" y="18796"/>
                  </a:cubicBezTo>
                  <a:lnTo>
                    <a:pt x="41402" y="36703"/>
                  </a:lnTo>
                  <a:cubicBezTo>
                    <a:pt x="41402" y="49022"/>
                    <a:pt x="32004" y="56388"/>
                    <a:pt x="20828" y="56388"/>
                  </a:cubicBezTo>
                  <a:cubicBezTo>
                    <a:pt x="9398" y="56388"/>
                    <a:pt x="0" y="50038"/>
                    <a:pt x="0" y="38100"/>
                  </a:cubicBezTo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667512" y="64516"/>
              <a:ext cx="34290" cy="54483"/>
            </a:xfrm>
            <a:custGeom>
              <a:avLst/>
              <a:gdLst/>
              <a:ahLst/>
              <a:cxnLst/>
              <a:rect l="l" t="t" r="r" b="b"/>
              <a:pathLst>
                <a:path w="34290" h="54483">
                  <a:moveTo>
                    <a:pt x="0" y="0"/>
                  </a:moveTo>
                  <a:lnTo>
                    <a:pt x="34290" y="0"/>
                  </a:lnTo>
                  <a:lnTo>
                    <a:pt x="34290" y="5461"/>
                  </a:lnTo>
                  <a:lnTo>
                    <a:pt x="6223" y="5461"/>
                  </a:lnTo>
                  <a:lnTo>
                    <a:pt x="6223" y="23876"/>
                  </a:lnTo>
                  <a:lnTo>
                    <a:pt x="29337" y="23876"/>
                  </a:lnTo>
                  <a:lnTo>
                    <a:pt x="29337" y="29337"/>
                  </a:lnTo>
                  <a:lnTo>
                    <a:pt x="6223" y="29337"/>
                  </a:lnTo>
                  <a:lnTo>
                    <a:pt x="6223" y="54483"/>
                  </a:lnTo>
                  <a:lnTo>
                    <a:pt x="0" y="544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/>
          <p:cNvSpPr/>
          <p:nvPr/>
        </p:nvSpPr>
        <p:spPr>
          <a:xfrm>
            <a:off x="397883" y="9175714"/>
            <a:ext cx="2481814" cy="768435"/>
          </a:xfrm>
          <a:custGeom>
            <a:avLst/>
            <a:gdLst/>
            <a:ahLst/>
            <a:cxnLst/>
            <a:rect l="l" t="t" r="r" b="b"/>
            <a:pathLst>
              <a:path w="2481814" h="768435">
                <a:moveTo>
                  <a:pt x="0" y="0"/>
                </a:moveTo>
                <a:lnTo>
                  <a:pt x="2481814" y="0"/>
                </a:lnTo>
                <a:lnTo>
                  <a:pt x="2481814" y="768434"/>
                </a:lnTo>
                <a:lnTo>
                  <a:pt x="0" y="7684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8973691" y="1773936"/>
            <a:ext cx="7968969" cy="3369564"/>
          </a:xfrm>
          <a:custGeom>
            <a:avLst/>
            <a:gdLst/>
            <a:ahLst/>
            <a:cxnLst/>
            <a:rect l="l" t="t" r="r" b="b"/>
            <a:pathLst>
              <a:path w="7968969" h="3369564">
                <a:moveTo>
                  <a:pt x="0" y="0"/>
                </a:moveTo>
                <a:lnTo>
                  <a:pt x="7968969" y="0"/>
                </a:lnTo>
                <a:lnTo>
                  <a:pt x="7968969" y="3369564"/>
                </a:lnTo>
                <a:lnTo>
                  <a:pt x="0" y="33695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1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3566952" y="5195686"/>
            <a:ext cx="12404606" cy="257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37"/>
              </a:lnSpc>
            </a:pPr>
            <a:r>
              <a:rPr lang="en-US" sz="8103" b="1" spc="-40">
                <a:solidFill>
                  <a:srgbClr val="FFFFFF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Raise Awareness about Healthy Relationships.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969540" y="770971"/>
            <a:ext cx="6799715" cy="4875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94"/>
              </a:lnSpc>
            </a:pPr>
            <a:r>
              <a:rPr lang="en-US" sz="28353" b="1">
                <a:solidFill>
                  <a:srgbClr val="FFFF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LET’S</a:t>
            </a:r>
          </a:p>
        </p:txBody>
      </p:sp>
      <p:sp>
        <p:nvSpPr>
          <p:cNvPr id="26" name="Freeform 3">
            <a:extLst>
              <a:ext uri="{FF2B5EF4-FFF2-40B4-BE49-F238E27FC236}">
                <a16:creationId xmlns:a16="http://schemas.microsoft.com/office/drawing/2014/main" id="{F8616B6D-9652-9482-EB8E-1704ABAFC7B3}"/>
              </a:ext>
            </a:extLst>
          </p:cNvPr>
          <p:cNvSpPr/>
          <p:nvPr/>
        </p:nvSpPr>
        <p:spPr>
          <a:xfrm>
            <a:off x="16400902" y="7207521"/>
            <a:ext cx="1887098" cy="3079479"/>
          </a:xfrm>
          <a:custGeom>
            <a:avLst/>
            <a:gdLst/>
            <a:ahLst/>
            <a:cxnLst/>
            <a:rect l="l" t="t" r="r" b="b"/>
            <a:pathLst>
              <a:path w="4281230" h="4117765">
                <a:moveTo>
                  <a:pt x="0" y="0"/>
                </a:moveTo>
                <a:lnTo>
                  <a:pt x="4281230" y="0"/>
                </a:lnTo>
                <a:lnTo>
                  <a:pt x="4281230" y="4117765"/>
                </a:lnTo>
                <a:lnTo>
                  <a:pt x="0" y="4117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" r="-126868" b="-3371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9981" y="379341"/>
            <a:ext cx="11165125" cy="795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4299" b="1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As you Investigate, Record what you Learn: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37334" y="3237883"/>
            <a:ext cx="11039893" cy="695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5421" lvl="1" indent="-362710" algn="l">
              <a:lnSpc>
                <a:spcPts val="4703"/>
              </a:lnSpc>
              <a:buFont typeface="Arial"/>
              <a:buChar char="•"/>
            </a:pPr>
            <a:r>
              <a:rPr lang="en-US" sz="3359" spc="3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Which topic would you like to focus on? Why?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37334" y="4324115"/>
            <a:ext cx="12111989" cy="729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833" lvl="1" indent="-362416" algn="l">
              <a:lnSpc>
                <a:spcPts val="5035"/>
              </a:lnSpc>
              <a:buFont typeface="Arial"/>
              <a:buChar char="•"/>
            </a:pPr>
            <a:r>
              <a:rPr lang="en-US" sz="3357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Why is addressing this topic important?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3657" y="5483905"/>
            <a:ext cx="17577009" cy="678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7" lvl="1" indent="-356233" algn="l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What issues exist in your school or community (locally or globally) concerning this topic? </a:t>
            </a:r>
          </a:p>
        </p:txBody>
      </p:sp>
      <p:sp>
        <p:nvSpPr>
          <p:cNvPr id="6" name="AutoShape 6"/>
          <p:cNvSpPr/>
          <p:nvPr/>
        </p:nvSpPr>
        <p:spPr>
          <a:xfrm>
            <a:off x="0" y="1343047"/>
            <a:ext cx="18288000" cy="0"/>
          </a:xfrm>
          <a:prstGeom prst="line">
            <a:avLst/>
          </a:prstGeom>
          <a:ln w="38100" cap="flat">
            <a:solidFill>
              <a:srgbClr val="E1F4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92287" y="1568341"/>
            <a:ext cx="17464595" cy="1250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5421" lvl="1" indent="-362710" algn="l">
              <a:lnSpc>
                <a:spcPts val="4535"/>
              </a:lnSpc>
              <a:buFont typeface="Arial"/>
              <a:buChar char="•"/>
            </a:pPr>
            <a:r>
              <a:rPr lang="en-US" sz="3359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What are a few topics surrounding positive relationships (ex. recognizing unhealthy relationships, open communication, active listening, empathy, etc)?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2287" y="6552611"/>
            <a:ext cx="16286693" cy="729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833" lvl="1" indent="-362416" algn="l">
              <a:lnSpc>
                <a:spcPts val="5035"/>
              </a:lnSpc>
              <a:buFont typeface="Arial"/>
              <a:buChar char="•"/>
            </a:pPr>
            <a:r>
              <a:rPr lang="en-US" sz="3357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What actions have organizations or people taken to address these issues?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92287" y="7672474"/>
            <a:ext cx="13820624" cy="729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833" lvl="1" indent="-362416" algn="l">
              <a:lnSpc>
                <a:spcPts val="5035"/>
              </a:lnSpc>
              <a:buFont typeface="Arial"/>
              <a:buChar char="•"/>
            </a:pPr>
            <a:r>
              <a:rPr lang="en-US" sz="3357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What can you do as an individual or group to tackle this issue?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2287" y="8793183"/>
            <a:ext cx="15300266" cy="729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833" lvl="1" indent="-362416" algn="l">
              <a:lnSpc>
                <a:spcPts val="5035"/>
              </a:lnSpc>
              <a:buFont typeface="Arial"/>
              <a:buChar char="•"/>
            </a:pPr>
            <a:r>
              <a:rPr lang="en-US" sz="3357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Why is it important for you and others to have healthy, safe relationships?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55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33291" y="3114637"/>
            <a:ext cx="4915344" cy="2292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165"/>
              </a:lnSpc>
            </a:pPr>
            <a:r>
              <a:rPr lang="en-US" sz="10832" spc="194">
                <a:solidFill>
                  <a:srgbClr val="E1F4FD"/>
                </a:solidFill>
                <a:latin typeface="Soleil-Bold"/>
                <a:ea typeface="Soleil-Bold"/>
                <a:cs typeface="Soleil-Bold"/>
                <a:sym typeface="Soleil-Bold"/>
              </a:rPr>
              <a:t>STEP 2: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648634" y="3160864"/>
            <a:ext cx="14937255" cy="2077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07"/>
              </a:lnSpc>
            </a:pPr>
            <a:r>
              <a:rPr lang="en-US" sz="11434" b="1" spc="-57">
                <a:solidFill>
                  <a:srgbClr val="FFFFFF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Action Plan</a:t>
            </a:r>
          </a:p>
        </p:txBody>
      </p:sp>
      <p:sp>
        <p:nvSpPr>
          <p:cNvPr id="4" name="Freeform 4"/>
          <p:cNvSpPr/>
          <p:nvPr/>
        </p:nvSpPr>
        <p:spPr>
          <a:xfrm>
            <a:off x="14134931" y="7583268"/>
            <a:ext cx="1816374" cy="1747021"/>
          </a:xfrm>
          <a:custGeom>
            <a:avLst/>
            <a:gdLst/>
            <a:ahLst/>
            <a:cxnLst/>
            <a:rect l="l" t="t" r="r" b="b"/>
            <a:pathLst>
              <a:path w="1816374" h="1747021">
                <a:moveTo>
                  <a:pt x="0" y="0"/>
                </a:moveTo>
                <a:lnTo>
                  <a:pt x="1816374" y="0"/>
                </a:lnTo>
                <a:lnTo>
                  <a:pt x="1816374" y="1747021"/>
                </a:lnTo>
                <a:lnTo>
                  <a:pt x="0" y="17470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5455292" y="6397896"/>
            <a:ext cx="2832708" cy="4117765"/>
          </a:xfrm>
          <a:custGeom>
            <a:avLst/>
            <a:gdLst/>
            <a:ahLst/>
            <a:cxnLst/>
            <a:rect l="l" t="t" r="r" b="b"/>
            <a:pathLst>
              <a:path w="4281230" h="4117765">
                <a:moveTo>
                  <a:pt x="0" y="0"/>
                </a:moveTo>
                <a:lnTo>
                  <a:pt x="4281231" y="0"/>
                </a:lnTo>
                <a:lnTo>
                  <a:pt x="4281231" y="4117765"/>
                </a:lnTo>
                <a:lnTo>
                  <a:pt x="0" y="4117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511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3291" y="5245443"/>
            <a:ext cx="12539811" cy="1070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85"/>
              </a:lnSpc>
              <a:spcBef>
                <a:spcPct val="0"/>
              </a:spcBef>
            </a:pPr>
            <a:r>
              <a:rPr lang="en-US" sz="2657">
                <a:solidFill>
                  <a:srgbClr val="FFFFFF"/>
                </a:solidFill>
                <a:latin typeface="SoleilLt"/>
                <a:ea typeface="SoleilLt"/>
                <a:cs typeface="SoleilLt"/>
                <a:sym typeface="SoleilLt"/>
              </a:rPr>
              <a:t>Step 2 will walk you through the planning process of your service-learning project. </a:t>
            </a:r>
          </a:p>
          <a:p>
            <a:pPr algn="l">
              <a:lnSpc>
                <a:spcPts val="3985"/>
              </a:lnSpc>
              <a:spcBef>
                <a:spcPct val="0"/>
              </a:spcBef>
            </a:pPr>
            <a:r>
              <a:rPr lang="en-US" sz="2657">
                <a:solidFill>
                  <a:srgbClr val="FFFFFF"/>
                </a:solidFill>
                <a:latin typeface="SoleilLt"/>
                <a:ea typeface="SoleilLt"/>
                <a:cs typeface="SoleilLt"/>
                <a:sym typeface="SoleilLt"/>
              </a:rPr>
              <a:t>Be sure to work together - allow for everyone to have a voice at the table!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20822" y="178126"/>
            <a:ext cx="14446356" cy="9930747"/>
          </a:xfrm>
          <a:custGeom>
            <a:avLst/>
            <a:gdLst/>
            <a:ahLst/>
            <a:cxnLst/>
            <a:rect l="l" t="t" r="r" b="b"/>
            <a:pathLst>
              <a:path w="14446356" h="9930747">
                <a:moveTo>
                  <a:pt x="0" y="0"/>
                </a:moveTo>
                <a:lnTo>
                  <a:pt x="14446356" y="0"/>
                </a:lnTo>
                <a:lnTo>
                  <a:pt x="14446356" y="9930748"/>
                </a:lnTo>
                <a:lnTo>
                  <a:pt x="0" y="99307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6" r="-596" b="-1388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38688" y="3437942"/>
            <a:ext cx="7762245" cy="69006"/>
            <a:chOff x="0" y="0"/>
            <a:chExt cx="2857500" cy="25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38688" y="4679901"/>
            <a:ext cx="7762245" cy="69006"/>
            <a:chOff x="0" y="0"/>
            <a:chExt cx="2857500" cy="25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38688" y="5921860"/>
            <a:ext cx="7762245" cy="69006"/>
            <a:chOff x="0" y="0"/>
            <a:chExt cx="2857500" cy="25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038688" y="7163820"/>
            <a:ext cx="7762245" cy="69006"/>
            <a:chOff x="0" y="0"/>
            <a:chExt cx="2857500" cy="25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038688" y="8405779"/>
            <a:ext cx="7762245" cy="69006"/>
            <a:chOff x="0" y="0"/>
            <a:chExt cx="2857500" cy="25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0142455" y="3437942"/>
            <a:ext cx="7762245" cy="69006"/>
            <a:chOff x="0" y="0"/>
            <a:chExt cx="2857500" cy="25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0142455" y="4679901"/>
            <a:ext cx="7762245" cy="69006"/>
            <a:chOff x="0" y="0"/>
            <a:chExt cx="2857500" cy="25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0142455" y="5921860"/>
            <a:ext cx="7762245" cy="69006"/>
            <a:chOff x="0" y="0"/>
            <a:chExt cx="2857500" cy="25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0142455" y="7163820"/>
            <a:ext cx="7762245" cy="69006"/>
            <a:chOff x="0" y="0"/>
            <a:chExt cx="2857500" cy="25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10142455" y="8405779"/>
            <a:ext cx="7762245" cy="69006"/>
            <a:chOff x="0" y="0"/>
            <a:chExt cx="2857500" cy="25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17709" y="3080955"/>
            <a:ext cx="302236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 spc="27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1.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17709" y="8048792"/>
            <a:ext cx="349068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5.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17709" y="4322914"/>
            <a:ext cx="360686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 spc="32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2.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17709" y="5564874"/>
            <a:ext cx="365602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 spc="38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3.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17709" y="6806833"/>
            <a:ext cx="371242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 spc="32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4.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521476" y="4322914"/>
            <a:ext cx="313543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7.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521476" y="6806833"/>
            <a:ext cx="356805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9.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521476" y="3080955"/>
            <a:ext cx="373881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 spc="43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6.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521476" y="5564874"/>
            <a:ext cx="378979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 spc="38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8.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521476" y="8048792"/>
            <a:ext cx="418385" cy="549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3"/>
              </a:lnSpc>
            </a:pPr>
            <a:r>
              <a:rPr lang="en-US" sz="2716" spc="67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10.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17709" y="1590689"/>
            <a:ext cx="17342974" cy="1013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7"/>
              </a:lnSpc>
            </a:pPr>
            <a:r>
              <a:rPr lang="en-US" sz="2716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Create a timeline to help plan your actions! Plot the steps your group will take to gear up for your actions around the school or community.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17709" y="478785"/>
            <a:ext cx="10679605" cy="827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40"/>
              </a:lnSpc>
            </a:pPr>
            <a:r>
              <a:rPr lang="en-US" sz="4528" b="1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Create your Timeline or Steps</a:t>
            </a:r>
          </a:p>
        </p:txBody>
      </p:sp>
      <p:sp>
        <p:nvSpPr>
          <p:cNvPr id="34" name="AutoShape 34"/>
          <p:cNvSpPr/>
          <p:nvPr/>
        </p:nvSpPr>
        <p:spPr>
          <a:xfrm>
            <a:off x="0" y="1343047"/>
            <a:ext cx="18288000" cy="0"/>
          </a:xfrm>
          <a:prstGeom prst="line">
            <a:avLst/>
          </a:prstGeom>
          <a:ln w="38100" cap="flat">
            <a:solidFill>
              <a:srgbClr val="E1F4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43047"/>
            <a:ext cx="18288000" cy="0"/>
          </a:xfrm>
          <a:prstGeom prst="line">
            <a:avLst/>
          </a:prstGeom>
          <a:ln w="38100" cap="flat">
            <a:solidFill>
              <a:srgbClr val="E1F4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508002" y="2269287"/>
            <a:ext cx="17088322" cy="2829548"/>
            <a:chOff x="0" y="0"/>
            <a:chExt cx="6642100" cy="1099820"/>
          </a:xfrm>
        </p:grpSpPr>
        <p:sp>
          <p:nvSpPr>
            <p:cNvPr id="4" name="Freeform 4"/>
            <p:cNvSpPr/>
            <p:nvPr/>
          </p:nvSpPr>
          <p:spPr>
            <a:xfrm>
              <a:off x="76200" y="76200"/>
              <a:ext cx="6489700" cy="947420"/>
            </a:xfrm>
            <a:custGeom>
              <a:avLst/>
              <a:gdLst/>
              <a:ahLst/>
              <a:cxnLst/>
              <a:rect l="l" t="t" r="r" b="b"/>
              <a:pathLst>
                <a:path w="6489700" h="947420">
                  <a:moveTo>
                    <a:pt x="0" y="0"/>
                  </a:moveTo>
                  <a:lnTo>
                    <a:pt x="5934964" y="0"/>
                  </a:lnTo>
                  <a:lnTo>
                    <a:pt x="5934964" y="947420"/>
                  </a:lnTo>
                  <a:lnTo>
                    <a:pt x="0" y="947420"/>
                  </a:lnTo>
                  <a:close/>
                  <a:moveTo>
                    <a:pt x="5934964" y="0"/>
                  </a:moveTo>
                  <a:lnTo>
                    <a:pt x="6489700" y="0"/>
                  </a:lnTo>
                  <a:lnTo>
                    <a:pt x="6489700" y="947420"/>
                  </a:lnTo>
                  <a:lnTo>
                    <a:pt x="5934964" y="9474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63500" y="63500"/>
              <a:ext cx="5947664" cy="25400"/>
            </a:xfrm>
            <a:custGeom>
              <a:avLst/>
              <a:gdLst/>
              <a:ahLst/>
              <a:cxnLst/>
              <a:rect l="l" t="t" r="r" b="b"/>
              <a:pathLst>
                <a:path w="5947664" h="25400">
                  <a:moveTo>
                    <a:pt x="0" y="0"/>
                  </a:moveTo>
                  <a:lnTo>
                    <a:pt x="5947664" y="0"/>
                  </a:lnTo>
                  <a:lnTo>
                    <a:pt x="5947664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63500" y="88900"/>
              <a:ext cx="25400" cy="922020"/>
            </a:xfrm>
            <a:custGeom>
              <a:avLst/>
              <a:gdLst/>
              <a:ahLst/>
              <a:cxnLst/>
              <a:rect l="l" t="t" r="r" b="b"/>
              <a:pathLst>
                <a:path w="25400" h="922020">
                  <a:moveTo>
                    <a:pt x="0" y="922020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92202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63500" y="1010920"/>
              <a:ext cx="5947664" cy="25400"/>
            </a:xfrm>
            <a:custGeom>
              <a:avLst/>
              <a:gdLst/>
              <a:ahLst/>
              <a:cxnLst/>
              <a:rect l="l" t="t" r="r" b="b"/>
              <a:pathLst>
                <a:path w="5947664" h="25400">
                  <a:moveTo>
                    <a:pt x="0" y="0"/>
                  </a:moveTo>
                  <a:lnTo>
                    <a:pt x="5947664" y="0"/>
                  </a:lnTo>
                  <a:lnTo>
                    <a:pt x="5947664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6011164" y="63500"/>
              <a:ext cx="567436" cy="25400"/>
            </a:xfrm>
            <a:custGeom>
              <a:avLst/>
              <a:gdLst/>
              <a:ahLst/>
              <a:cxnLst/>
              <a:rect l="l" t="t" r="r" b="b"/>
              <a:pathLst>
                <a:path w="567436" h="25400">
                  <a:moveTo>
                    <a:pt x="0" y="0"/>
                  </a:moveTo>
                  <a:lnTo>
                    <a:pt x="567436" y="0"/>
                  </a:lnTo>
                  <a:lnTo>
                    <a:pt x="567436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6553200" y="88900"/>
              <a:ext cx="25400" cy="922020"/>
            </a:xfrm>
            <a:custGeom>
              <a:avLst/>
              <a:gdLst/>
              <a:ahLst/>
              <a:cxnLst/>
              <a:rect l="l" t="t" r="r" b="b"/>
              <a:pathLst>
                <a:path w="25400" h="922020">
                  <a:moveTo>
                    <a:pt x="0" y="922020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92202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6011164" y="1010920"/>
              <a:ext cx="567436" cy="25400"/>
            </a:xfrm>
            <a:custGeom>
              <a:avLst/>
              <a:gdLst/>
              <a:ahLst/>
              <a:cxnLst/>
              <a:rect l="l" t="t" r="r" b="b"/>
              <a:pathLst>
                <a:path w="567436" h="25400">
                  <a:moveTo>
                    <a:pt x="0" y="0"/>
                  </a:moveTo>
                  <a:lnTo>
                    <a:pt x="567436" y="0"/>
                  </a:lnTo>
                  <a:lnTo>
                    <a:pt x="567436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6076442" y="169291"/>
              <a:ext cx="376174" cy="377190"/>
            </a:xfrm>
            <a:custGeom>
              <a:avLst/>
              <a:gdLst/>
              <a:ahLst/>
              <a:cxnLst/>
              <a:rect l="l" t="t" r="r" b="b"/>
              <a:pathLst>
                <a:path w="376174" h="377190">
                  <a:moveTo>
                    <a:pt x="329057" y="104902"/>
                  </a:moveTo>
                  <a:lnTo>
                    <a:pt x="272288" y="48133"/>
                  </a:lnTo>
                  <a:lnTo>
                    <a:pt x="276733" y="43688"/>
                  </a:lnTo>
                  <a:lnTo>
                    <a:pt x="281178" y="48133"/>
                  </a:lnTo>
                  <a:lnTo>
                    <a:pt x="24130" y="305181"/>
                  </a:lnTo>
                  <a:lnTo>
                    <a:pt x="19685" y="300736"/>
                  </a:lnTo>
                  <a:lnTo>
                    <a:pt x="24130" y="296291"/>
                  </a:lnTo>
                  <a:lnTo>
                    <a:pt x="80772" y="352933"/>
                  </a:lnTo>
                  <a:lnTo>
                    <a:pt x="76327" y="357378"/>
                  </a:lnTo>
                  <a:lnTo>
                    <a:pt x="71882" y="352933"/>
                  </a:lnTo>
                  <a:lnTo>
                    <a:pt x="328930" y="95885"/>
                  </a:lnTo>
                  <a:lnTo>
                    <a:pt x="333375" y="100330"/>
                  </a:lnTo>
                  <a:lnTo>
                    <a:pt x="328930" y="104775"/>
                  </a:lnTo>
                  <a:moveTo>
                    <a:pt x="337947" y="95758"/>
                  </a:moveTo>
                  <a:lnTo>
                    <a:pt x="339852" y="98552"/>
                  </a:lnTo>
                  <a:lnTo>
                    <a:pt x="339217" y="103505"/>
                  </a:lnTo>
                  <a:lnTo>
                    <a:pt x="80899" y="361823"/>
                  </a:lnTo>
                  <a:cubicBezTo>
                    <a:pt x="79756" y="362966"/>
                    <a:pt x="78105" y="363728"/>
                    <a:pt x="76454" y="363728"/>
                  </a:cubicBezTo>
                  <a:lnTo>
                    <a:pt x="73152" y="363093"/>
                  </a:lnTo>
                  <a:lnTo>
                    <a:pt x="15240" y="305181"/>
                  </a:lnTo>
                  <a:cubicBezTo>
                    <a:pt x="12700" y="302641"/>
                    <a:pt x="12700" y="298704"/>
                    <a:pt x="15240" y="296164"/>
                  </a:cubicBezTo>
                  <a:lnTo>
                    <a:pt x="272288" y="39116"/>
                  </a:lnTo>
                  <a:cubicBezTo>
                    <a:pt x="274828" y="36576"/>
                    <a:pt x="278765" y="36576"/>
                    <a:pt x="281304" y="39116"/>
                  </a:cubicBezTo>
                  <a:lnTo>
                    <a:pt x="338073" y="95885"/>
                  </a:lnTo>
                  <a:close/>
                  <a:moveTo>
                    <a:pt x="508" y="369443"/>
                  </a:moveTo>
                  <a:lnTo>
                    <a:pt x="13589" y="299720"/>
                  </a:lnTo>
                  <a:cubicBezTo>
                    <a:pt x="13970" y="297434"/>
                    <a:pt x="15748" y="295529"/>
                    <a:pt x="17907" y="294767"/>
                  </a:cubicBezTo>
                  <a:lnTo>
                    <a:pt x="22606" y="294640"/>
                  </a:lnTo>
                  <a:lnTo>
                    <a:pt x="81026" y="353060"/>
                  </a:lnTo>
                  <a:cubicBezTo>
                    <a:pt x="82677" y="354711"/>
                    <a:pt x="83312" y="357124"/>
                    <a:pt x="82550" y="359410"/>
                  </a:cubicBezTo>
                  <a:lnTo>
                    <a:pt x="80010" y="363347"/>
                  </a:lnTo>
                  <a:lnTo>
                    <a:pt x="7874" y="376809"/>
                  </a:lnTo>
                  <a:cubicBezTo>
                    <a:pt x="5842" y="377190"/>
                    <a:pt x="3683" y="376555"/>
                    <a:pt x="2159" y="375031"/>
                  </a:cubicBezTo>
                  <a:lnTo>
                    <a:pt x="0" y="371475"/>
                  </a:lnTo>
                  <a:lnTo>
                    <a:pt x="380" y="369443"/>
                  </a:lnTo>
                  <a:moveTo>
                    <a:pt x="12827" y="371729"/>
                  </a:moveTo>
                  <a:lnTo>
                    <a:pt x="6604" y="370586"/>
                  </a:lnTo>
                  <a:lnTo>
                    <a:pt x="5461" y="364363"/>
                  </a:lnTo>
                  <a:lnTo>
                    <a:pt x="75184" y="351282"/>
                  </a:lnTo>
                  <a:lnTo>
                    <a:pt x="76327" y="357505"/>
                  </a:lnTo>
                  <a:lnTo>
                    <a:pt x="71882" y="361950"/>
                  </a:lnTo>
                  <a:lnTo>
                    <a:pt x="15240" y="305308"/>
                  </a:lnTo>
                  <a:lnTo>
                    <a:pt x="19685" y="300863"/>
                  </a:lnTo>
                  <a:lnTo>
                    <a:pt x="25908" y="302006"/>
                  </a:lnTo>
                  <a:lnTo>
                    <a:pt x="12827" y="371729"/>
                  </a:lnTo>
                  <a:close/>
                  <a:moveTo>
                    <a:pt x="261620" y="58801"/>
                  </a:moveTo>
                  <a:lnTo>
                    <a:pt x="318261" y="115443"/>
                  </a:lnTo>
                  <a:cubicBezTo>
                    <a:pt x="320802" y="117983"/>
                    <a:pt x="320802" y="121920"/>
                    <a:pt x="318261" y="124460"/>
                  </a:cubicBezTo>
                  <a:lnTo>
                    <a:pt x="311784" y="127000"/>
                  </a:lnTo>
                  <a:lnTo>
                    <a:pt x="252602" y="67818"/>
                  </a:lnTo>
                  <a:cubicBezTo>
                    <a:pt x="250062" y="65278"/>
                    <a:pt x="250062" y="61341"/>
                    <a:pt x="252602" y="58801"/>
                  </a:cubicBezTo>
                  <a:lnTo>
                    <a:pt x="259079" y="56261"/>
                  </a:lnTo>
                  <a:close/>
                  <a:moveTo>
                    <a:pt x="272288" y="39243"/>
                  </a:moveTo>
                  <a:lnTo>
                    <a:pt x="304165" y="7366"/>
                  </a:lnTo>
                  <a:cubicBezTo>
                    <a:pt x="310515" y="1016"/>
                    <a:pt x="321055" y="0"/>
                    <a:pt x="327786" y="6731"/>
                  </a:cubicBezTo>
                  <a:lnTo>
                    <a:pt x="327786" y="6731"/>
                  </a:lnTo>
                  <a:lnTo>
                    <a:pt x="323341" y="11176"/>
                  </a:lnTo>
                  <a:lnTo>
                    <a:pt x="327786" y="6731"/>
                  </a:lnTo>
                  <a:lnTo>
                    <a:pt x="370458" y="49403"/>
                  </a:lnTo>
                  <a:lnTo>
                    <a:pt x="366013" y="53848"/>
                  </a:lnTo>
                  <a:lnTo>
                    <a:pt x="370458" y="49403"/>
                  </a:lnTo>
                  <a:lnTo>
                    <a:pt x="376173" y="66675"/>
                  </a:lnTo>
                  <a:lnTo>
                    <a:pt x="369823" y="73025"/>
                  </a:lnTo>
                  <a:lnTo>
                    <a:pt x="365378" y="68580"/>
                  </a:lnTo>
                  <a:lnTo>
                    <a:pt x="369823" y="73025"/>
                  </a:lnTo>
                  <a:lnTo>
                    <a:pt x="337946" y="104902"/>
                  </a:lnTo>
                  <a:cubicBezTo>
                    <a:pt x="335406" y="107442"/>
                    <a:pt x="331469" y="107442"/>
                    <a:pt x="328929" y="104902"/>
                  </a:cubicBezTo>
                  <a:lnTo>
                    <a:pt x="326389" y="98425"/>
                  </a:lnTo>
                  <a:lnTo>
                    <a:pt x="360679" y="64135"/>
                  </a:lnTo>
                  <a:cubicBezTo>
                    <a:pt x="360679" y="64135"/>
                    <a:pt x="360679" y="64135"/>
                    <a:pt x="360679" y="64135"/>
                  </a:cubicBezTo>
                  <a:lnTo>
                    <a:pt x="362330" y="59436"/>
                  </a:lnTo>
                  <a:lnTo>
                    <a:pt x="318642" y="15748"/>
                  </a:lnTo>
                  <a:cubicBezTo>
                    <a:pt x="318642" y="15748"/>
                    <a:pt x="318642" y="15748"/>
                    <a:pt x="318642" y="15748"/>
                  </a:cubicBezTo>
                  <a:lnTo>
                    <a:pt x="315086" y="14224"/>
                  </a:lnTo>
                  <a:lnTo>
                    <a:pt x="308483" y="11811"/>
                  </a:lnTo>
                  <a:lnTo>
                    <a:pt x="312928" y="16256"/>
                  </a:lnTo>
                  <a:lnTo>
                    <a:pt x="281051" y="48133"/>
                  </a:lnTo>
                  <a:cubicBezTo>
                    <a:pt x="278510" y="50673"/>
                    <a:pt x="274573" y="50673"/>
                    <a:pt x="272034" y="48133"/>
                  </a:cubicBezTo>
                  <a:lnTo>
                    <a:pt x="269494" y="41656"/>
                  </a:lnTo>
                  <a:close/>
                </a:path>
              </a:pathLst>
            </a:custGeom>
            <a:solidFill>
              <a:srgbClr val="D4EFFC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79293" y="1579136"/>
            <a:ext cx="10120834" cy="518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1"/>
              </a:lnSpc>
            </a:pPr>
            <a:r>
              <a:rPr lang="en-US" sz="2572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What supplies will you need? How much will the supplies cost?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8002" y="384861"/>
            <a:ext cx="6978583" cy="710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2"/>
              </a:lnSpc>
            </a:pPr>
            <a:r>
              <a:rPr lang="en-US" sz="3915" b="1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Materials and Budget List</a:t>
            </a:r>
          </a:p>
        </p:txBody>
      </p:sp>
      <p:grpSp>
        <p:nvGrpSpPr>
          <p:cNvPr id="14" name="Group 14"/>
          <p:cNvGrpSpPr>
            <a:grpSpLocks noChangeAspect="1"/>
          </p:cNvGrpSpPr>
          <p:nvPr/>
        </p:nvGrpSpPr>
        <p:grpSpPr>
          <a:xfrm rot="5400000">
            <a:off x="13724494" y="6116612"/>
            <a:ext cx="7351576" cy="65356"/>
            <a:chOff x="0" y="0"/>
            <a:chExt cx="2857500" cy="25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 rot="5400000">
            <a:off x="-2971744" y="6083934"/>
            <a:ext cx="7351576" cy="65356"/>
            <a:chOff x="0" y="0"/>
            <a:chExt cx="2857500" cy="25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 rot="-10800000">
            <a:off x="671366" y="9759722"/>
            <a:ext cx="7351576" cy="65356"/>
            <a:chOff x="0" y="0"/>
            <a:chExt cx="2857500" cy="25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 rot="-10800000">
            <a:off x="7923488" y="9759722"/>
            <a:ext cx="7351576" cy="65356"/>
            <a:chOff x="0" y="0"/>
            <a:chExt cx="2857500" cy="25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 rot="-10800000">
            <a:off x="10081383" y="9759722"/>
            <a:ext cx="7351576" cy="65356"/>
            <a:chOff x="0" y="0"/>
            <a:chExt cx="2857500" cy="25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857500" cy="25400"/>
            </a:xfrm>
            <a:custGeom>
              <a:avLst/>
              <a:gdLst/>
              <a:ahLst/>
              <a:cxnLst/>
              <a:rect l="l" t="t" r="r" b="b"/>
              <a:pathLst>
                <a:path w="2857500" h="25400">
                  <a:moveTo>
                    <a:pt x="0" y="0"/>
                  </a:moveTo>
                  <a:lnTo>
                    <a:pt x="2857500" y="0"/>
                  </a:lnTo>
                  <a:lnTo>
                    <a:pt x="28575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43047"/>
            <a:ext cx="18288000" cy="0"/>
          </a:xfrm>
          <a:prstGeom prst="line">
            <a:avLst/>
          </a:prstGeom>
          <a:ln w="38100" cap="flat">
            <a:solidFill>
              <a:srgbClr val="E1F4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08002" y="384861"/>
            <a:ext cx="6978583" cy="710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2"/>
              </a:lnSpc>
            </a:pPr>
            <a:r>
              <a:rPr lang="en-US" sz="3915" b="1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Assign Roles</a:t>
            </a: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821692" y="1590697"/>
            <a:ext cx="14644615" cy="8416492"/>
            <a:chOff x="0" y="0"/>
            <a:chExt cx="6654800" cy="3824618"/>
          </a:xfrm>
        </p:grpSpPr>
        <p:sp>
          <p:nvSpPr>
            <p:cNvPr id="5" name="Freeform 5"/>
            <p:cNvSpPr/>
            <p:nvPr/>
          </p:nvSpPr>
          <p:spPr>
            <a:xfrm>
              <a:off x="76200" y="76200"/>
              <a:ext cx="6502400" cy="3672205"/>
            </a:xfrm>
            <a:custGeom>
              <a:avLst/>
              <a:gdLst/>
              <a:ahLst/>
              <a:cxnLst/>
              <a:rect l="l" t="t" r="r" b="b"/>
              <a:pathLst>
                <a:path w="6502400" h="3672205">
                  <a:moveTo>
                    <a:pt x="0" y="0"/>
                  </a:moveTo>
                  <a:lnTo>
                    <a:pt x="3251200" y="0"/>
                  </a:lnTo>
                  <a:lnTo>
                    <a:pt x="3251200" y="322707"/>
                  </a:lnTo>
                  <a:lnTo>
                    <a:pt x="0" y="322707"/>
                  </a:lnTo>
                  <a:close/>
                  <a:moveTo>
                    <a:pt x="3251200" y="0"/>
                  </a:moveTo>
                  <a:lnTo>
                    <a:pt x="6502400" y="0"/>
                  </a:lnTo>
                  <a:lnTo>
                    <a:pt x="6502400" y="322707"/>
                  </a:lnTo>
                  <a:lnTo>
                    <a:pt x="3251200" y="322707"/>
                  </a:lnTo>
                  <a:close/>
                  <a:moveTo>
                    <a:pt x="0" y="322707"/>
                  </a:moveTo>
                  <a:lnTo>
                    <a:pt x="3251200" y="322707"/>
                  </a:lnTo>
                  <a:lnTo>
                    <a:pt x="3251200" y="741426"/>
                  </a:lnTo>
                  <a:lnTo>
                    <a:pt x="0" y="741426"/>
                  </a:lnTo>
                  <a:close/>
                  <a:moveTo>
                    <a:pt x="3251200" y="322707"/>
                  </a:moveTo>
                  <a:lnTo>
                    <a:pt x="6502400" y="322707"/>
                  </a:lnTo>
                  <a:lnTo>
                    <a:pt x="6502400" y="741426"/>
                  </a:lnTo>
                  <a:lnTo>
                    <a:pt x="3251200" y="741426"/>
                  </a:lnTo>
                  <a:close/>
                  <a:moveTo>
                    <a:pt x="0" y="741426"/>
                  </a:moveTo>
                  <a:lnTo>
                    <a:pt x="3251200" y="741426"/>
                  </a:lnTo>
                  <a:lnTo>
                    <a:pt x="3251200" y="1160145"/>
                  </a:lnTo>
                  <a:lnTo>
                    <a:pt x="0" y="1160145"/>
                  </a:lnTo>
                  <a:close/>
                  <a:moveTo>
                    <a:pt x="3251200" y="741426"/>
                  </a:moveTo>
                  <a:lnTo>
                    <a:pt x="6502400" y="741426"/>
                  </a:lnTo>
                  <a:lnTo>
                    <a:pt x="6502400" y="1160145"/>
                  </a:lnTo>
                  <a:lnTo>
                    <a:pt x="3251200" y="1160145"/>
                  </a:lnTo>
                  <a:close/>
                  <a:moveTo>
                    <a:pt x="0" y="1160145"/>
                  </a:moveTo>
                  <a:lnTo>
                    <a:pt x="3251200" y="1160145"/>
                  </a:lnTo>
                  <a:lnTo>
                    <a:pt x="3251200" y="1578864"/>
                  </a:lnTo>
                  <a:lnTo>
                    <a:pt x="0" y="1578864"/>
                  </a:lnTo>
                  <a:close/>
                  <a:moveTo>
                    <a:pt x="3251200" y="1160145"/>
                  </a:moveTo>
                  <a:lnTo>
                    <a:pt x="6502400" y="1160145"/>
                  </a:lnTo>
                  <a:lnTo>
                    <a:pt x="6502400" y="1578864"/>
                  </a:lnTo>
                  <a:lnTo>
                    <a:pt x="3251200" y="1578864"/>
                  </a:lnTo>
                  <a:close/>
                  <a:moveTo>
                    <a:pt x="0" y="1578737"/>
                  </a:moveTo>
                  <a:lnTo>
                    <a:pt x="3251200" y="1578737"/>
                  </a:lnTo>
                  <a:lnTo>
                    <a:pt x="3251200" y="1997456"/>
                  </a:lnTo>
                  <a:lnTo>
                    <a:pt x="0" y="1997456"/>
                  </a:lnTo>
                  <a:close/>
                  <a:moveTo>
                    <a:pt x="3251200" y="1578737"/>
                  </a:moveTo>
                  <a:lnTo>
                    <a:pt x="6502400" y="1578737"/>
                  </a:lnTo>
                  <a:lnTo>
                    <a:pt x="6502400" y="1997456"/>
                  </a:lnTo>
                  <a:lnTo>
                    <a:pt x="3251200" y="1997456"/>
                  </a:lnTo>
                  <a:close/>
                  <a:moveTo>
                    <a:pt x="0" y="1997456"/>
                  </a:moveTo>
                  <a:lnTo>
                    <a:pt x="3251200" y="1997456"/>
                  </a:lnTo>
                  <a:lnTo>
                    <a:pt x="3251200" y="2416175"/>
                  </a:lnTo>
                  <a:lnTo>
                    <a:pt x="0" y="2416175"/>
                  </a:lnTo>
                  <a:close/>
                  <a:moveTo>
                    <a:pt x="3251200" y="1997456"/>
                  </a:moveTo>
                  <a:lnTo>
                    <a:pt x="6502400" y="1997456"/>
                  </a:lnTo>
                  <a:lnTo>
                    <a:pt x="6502400" y="2416175"/>
                  </a:lnTo>
                  <a:lnTo>
                    <a:pt x="3251200" y="2416175"/>
                  </a:lnTo>
                  <a:close/>
                  <a:moveTo>
                    <a:pt x="0" y="2416175"/>
                  </a:moveTo>
                  <a:lnTo>
                    <a:pt x="3251200" y="2416175"/>
                  </a:lnTo>
                  <a:lnTo>
                    <a:pt x="3251200" y="2834894"/>
                  </a:lnTo>
                  <a:lnTo>
                    <a:pt x="0" y="2834894"/>
                  </a:lnTo>
                  <a:close/>
                  <a:moveTo>
                    <a:pt x="3251200" y="2416175"/>
                  </a:moveTo>
                  <a:lnTo>
                    <a:pt x="6502400" y="2416175"/>
                  </a:lnTo>
                  <a:lnTo>
                    <a:pt x="6502400" y="2834894"/>
                  </a:lnTo>
                  <a:lnTo>
                    <a:pt x="3251200" y="2834894"/>
                  </a:lnTo>
                  <a:close/>
                  <a:moveTo>
                    <a:pt x="0" y="2834894"/>
                  </a:moveTo>
                  <a:lnTo>
                    <a:pt x="3251200" y="2834894"/>
                  </a:lnTo>
                  <a:lnTo>
                    <a:pt x="3251200" y="3253613"/>
                  </a:lnTo>
                  <a:lnTo>
                    <a:pt x="0" y="3253613"/>
                  </a:lnTo>
                  <a:close/>
                  <a:moveTo>
                    <a:pt x="3251200" y="2834894"/>
                  </a:moveTo>
                  <a:lnTo>
                    <a:pt x="6502400" y="2834894"/>
                  </a:lnTo>
                  <a:lnTo>
                    <a:pt x="6502400" y="3253613"/>
                  </a:lnTo>
                  <a:lnTo>
                    <a:pt x="3251200" y="3253613"/>
                  </a:lnTo>
                  <a:close/>
                  <a:moveTo>
                    <a:pt x="0" y="3253486"/>
                  </a:moveTo>
                  <a:lnTo>
                    <a:pt x="3251200" y="3253486"/>
                  </a:lnTo>
                  <a:lnTo>
                    <a:pt x="3251200" y="3672205"/>
                  </a:lnTo>
                  <a:lnTo>
                    <a:pt x="0" y="3672205"/>
                  </a:lnTo>
                  <a:close/>
                  <a:moveTo>
                    <a:pt x="3251200" y="3253486"/>
                  </a:moveTo>
                  <a:lnTo>
                    <a:pt x="6502400" y="3253486"/>
                  </a:lnTo>
                  <a:lnTo>
                    <a:pt x="6502400" y="3672205"/>
                  </a:lnTo>
                  <a:lnTo>
                    <a:pt x="3251200" y="36722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3314700" y="88900"/>
              <a:ext cx="25400" cy="297307"/>
            </a:xfrm>
            <a:custGeom>
              <a:avLst/>
              <a:gdLst/>
              <a:ahLst/>
              <a:cxnLst/>
              <a:rect l="l" t="t" r="r" b="b"/>
              <a:pathLst>
                <a:path w="25400" h="297307">
                  <a:moveTo>
                    <a:pt x="0" y="297307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297307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63500" y="386207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3327400" y="386207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3314700" y="411607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63500" y="804926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327400" y="804926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314700" y="830326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63500" y="1223645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3327400" y="1223645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3314700" y="1248918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63500" y="1642237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3327400" y="1642237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3314700" y="1667637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63500" y="2060956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3327400" y="2060956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3314700" y="2086356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63500" y="2479675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3327400" y="2479675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3314700" y="2505075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63500" y="2898394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3327400" y="2898394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3314700" y="2923794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192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63500" y="3316986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3327400" y="3316986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3314700" y="3342386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63500" y="63500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63500" y="88900"/>
              <a:ext cx="25400" cy="297307"/>
            </a:xfrm>
            <a:custGeom>
              <a:avLst/>
              <a:gdLst/>
              <a:ahLst/>
              <a:cxnLst/>
              <a:rect l="l" t="t" r="r" b="b"/>
              <a:pathLst>
                <a:path w="25400" h="297307">
                  <a:moveTo>
                    <a:pt x="0" y="297307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297307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3327400" y="63500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6565900" y="88900"/>
              <a:ext cx="25400" cy="297307"/>
            </a:xfrm>
            <a:custGeom>
              <a:avLst/>
              <a:gdLst/>
              <a:ahLst/>
              <a:cxnLst/>
              <a:rect l="l" t="t" r="r" b="b"/>
              <a:pathLst>
                <a:path w="25400" h="297307">
                  <a:moveTo>
                    <a:pt x="0" y="297307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297307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63500" y="411607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6565900" y="411607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63500" y="830326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6565900" y="830326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63500" y="1248918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6565900" y="1248918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63500" y="1667637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6565900" y="1667637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63500" y="2086356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6565900" y="2086356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63500" y="2505075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6565900" y="2505075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63500" y="2923794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192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6565900" y="2923794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192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63500" y="3342386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6565900" y="3342386"/>
              <a:ext cx="25400" cy="393319"/>
            </a:xfrm>
            <a:custGeom>
              <a:avLst/>
              <a:gdLst/>
              <a:ahLst/>
              <a:cxnLst/>
              <a:rect l="l" t="t" r="r" b="b"/>
              <a:pathLst>
                <a:path w="25400" h="393319">
                  <a:moveTo>
                    <a:pt x="0" y="393319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393319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63500" y="3735705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3327400" y="3735705"/>
              <a:ext cx="3263900" cy="25400"/>
            </a:xfrm>
            <a:custGeom>
              <a:avLst/>
              <a:gdLst/>
              <a:ahLst/>
              <a:cxnLst/>
              <a:rect l="l" t="t" r="r" b="b"/>
              <a:pathLst>
                <a:path w="3263900" h="25400">
                  <a:moveTo>
                    <a:pt x="0" y="0"/>
                  </a:moveTo>
                  <a:lnTo>
                    <a:pt x="3263900" y="0"/>
                  </a:lnTo>
                  <a:lnTo>
                    <a:pt x="32639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E1F4F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240783" y="2711973"/>
            <a:ext cx="4103549" cy="435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ex. Collecting materials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5257460" y="1916686"/>
            <a:ext cx="630794" cy="374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-15">
                <a:solidFill>
                  <a:srgbClr val="0455A4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Task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0791655" y="1916686"/>
            <a:ext cx="3936353" cy="374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-26">
                <a:solidFill>
                  <a:srgbClr val="0455A4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Group Member(s) Responsible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55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33291" y="3114637"/>
            <a:ext cx="4915344" cy="2292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165"/>
              </a:lnSpc>
            </a:pPr>
            <a:r>
              <a:rPr lang="en-US" sz="10832" spc="194">
                <a:solidFill>
                  <a:srgbClr val="E1F4FD"/>
                </a:solidFill>
                <a:latin typeface="Soleil-Bold"/>
                <a:ea typeface="Soleil-Bold"/>
                <a:cs typeface="Soleil-Bold"/>
                <a:sym typeface="Soleil-Bold"/>
              </a:rPr>
              <a:t>STEP 3: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648634" y="3160864"/>
            <a:ext cx="14937255" cy="2077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07"/>
              </a:lnSpc>
            </a:pPr>
            <a:r>
              <a:rPr lang="en-US" sz="11434" b="1" spc="-57" dirty="0">
                <a:solidFill>
                  <a:srgbClr val="FFFFFF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Take Action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14134931" y="7583268"/>
            <a:ext cx="1816374" cy="1747021"/>
          </a:xfrm>
          <a:custGeom>
            <a:avLst/>
            <a:gdLst/>
            <a:ahLst/>
            <a:cxnLst/>
            <a:rect l="l" t="t" r="r" b="b"/>
            <a:pathLst>
              <a:path w="1816374" h="1747021">
                <a:moveTo>
                  <a:pt x="0" y="0"/>
                </a:moveTo>
                <a:lnTo>
                  <a:pt x="1816374" y="0"/>
                </a:lnTo>
                <a:lnTo>
                  <a:pt x="1816374" y="1747021"/>
                </a:lnTo>
                <a:lnTo>
                  <a:pt x="0" y="17470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5455292" y="6397896"/>
            <a:ext cx="2832708" cy="4117765"/>
          </a:xfrm>
          <a:custGeom>
            <a:avLst/>
            <a:gdLst/>
            <a:ahLst/>
            <a:cxnLst/>
            <a:rect l="l" t="t" r="r" b="b"/>
            <a:pathLst>
              <a:path w="4281230" h="4117765">
                <a:moveTo>
                  <a:pt x="0" y="0"/>
                </a:moveTo>
                <a:lnTo>
                  <a:pt x="4281231" y="0"/>
                </a:lnTo>
                <a:lnTo>
                  <a:pt x="4281231" y="4117765"/>
                </a:lnTo>
                <a:lnTo>
                  <a:pt x="0" y="4117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511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33291" y="5274018"/>
            <a:ext cx="13847118" cy="910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SoleilLt"/>
                <a:ea typeface="SoleilLt"/>
                <a:cs typeface="SoleilLt"/>
                <a:sym typeface="SoleilLt"/>
              </a:rPr>
              <a:t>Now that you’ve learned about the social issue and you’ve planned your service-learning project,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SoleilLt"/>
                <a:ea typeface="SoleilLt"/>
                <a:cs typeface="SoleilLt"/>
                <a:sym typeface="SoleilLt"/>
              </a:rPr>
              <a:t>it’s time to make it happen! Use this section after you’re done to help you reflect on your experience.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99755" y="1659917"/>
            <a:ext cx="12948405" cy="70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What are some things you learned about your chosen issue?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99755" y="4882543"/>
            <a:ext cx="12423004" cy="70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What did you learn about others through this experience?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57346" y="6177308"/>
            <a:ext cx="12570525" cy="70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What did you learn about yourself through this experience?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7346" y="7472073"/>
            <a:ext cx="10614451" cy="70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How did it feel to help make an impact?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99755" y="2926107"/>
            <a:ext cx="17715152" cy="1365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5099"/>
              </a:lnSpc>
              <a:buFont typeface="Arial"/>
              <a:buChar char="•"/>
            </a:pPr>
            <a:r>
              <a:rPr lang="en-US" sz="339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How did your plan go? Did you run into any challenges? Is there anything you would do differently?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9755" y="8414150"/>
            <a:ext cx="16744570" cy="1057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8499"/>
              </a:lnSpc>
              <a:buFont typeface="Arial"/>
              <a:buChar char="•"/>
            </a:pPr>
            <a:r>
              <a:rPr lang="en-US" sz="3399">
                <a:solidFill>
                  <a:srgbClr val="58595B"/>
                </a:solidFill>
                <a:latin typeface="SoleilLt"/>
                <a:ea typeface="SoleilLt"/>
                <a:cs typeface="SoleilLt"/>
                <a:sym typeface="SoleilLt"/>
              </a:rPr>
              <a:t>How will you continue to raise awareness or make a further impact on this issue?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9755" y="410641"/>
            <a:ext cx="6978583" cy="710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2"/>
              </a:lnSpc>
            </a:pPr>
            <a:r>
              <a:rPr lang="en-US" sz="3915" b="1" dirty="0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Reflect</a:t>
            </a:r>
          </a:p>
        </p:txBody>
      </p:sp>
      <p:sp>
        <p:nvSpPr>
          <p:cNvPr id="9" name="AutoShape 9"/>
          <p:cNvSpPr/>
          <p:nvPr/>
        </p:nvSpPr>
        <p:spPr>
          <a:xfrm>
            <a:off x="0" y="1343047"/>
            <a:ext cx="18288000" cy="0"/>
          </a:xfrm>
          <a:prstGeom prst="line">
            <a:avLst/>
          </a:prstGeom>
          <a:ln w="38100" cap="flat">
            <a:solidFill>
              <a:srgbClr val="E1F4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55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7641" y="3228792"/>
            <a:ext cx="4494031" cy="2087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65"/>
              </a:lnSpc>
            </a:pPr>
            <a:r>
              <a:rPr lang="en-US" sz="9903" spc="178">
                <a:solidFill>
                  <a:srgbClr val="E1F4FD"/>
                </a:solidFill>
                <a:latin typeface="Soleil-Bold"/>
                <a:ea typeface="Soleil-Bold"/>
                <a:cs typeface="Soleil-Bold"/>
                <a:sym typeface="Soleil-Bold"/>
              </a:rPr>
              <a:t>STEP 4: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931672" y="3269423"/>
            <a:ext cx="12918687" cy="1892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635"/>
              </a:lnSpc>
            </a:pPr>
            <a:r>
              <a:rPr lang="en-US" sz="10454" b="1" spc="-52">
                <a:solidFill>
                  <a:srgbClr val="FFFFFF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Report and Celebrate</a:t>
            </a:r>
          </a:p>
        </p:txBody>
      </p:sp>
      <p:sp>
        <p:nvSpPr>
          <p:cNvPr id="4" name="Freeform 4"/>
          <p:cNvSpPr/>
          <p:nvPr/>
        </p:nvSpPr>
        <p:spPr>
          <a:xfrm>
            <a:off x="14134931" y="7583268"/>
            <a:ext cx="1816374" cy="1747021"/>
          </a:xfrm>
          <a:custGeom>
            <a:avLst/>
            <a:gdLst/>
            <a:ahLst/>
            <a:cxnLst/>
            <a:rect l="l" t="t" r="r" b="b"/>
            <a:pathLst>
              <a:path w="1816374" h="1747021">
                <a:moveTo>
                  <a:pt x="0" y="0"/>
                </a:moveTo>
                <a:lnTo>
                  <a:pt x="1816374" y="0"/>
                </a:lnTo>
                <a:lnTo>
                  <a:pt x="1816374" y="1747021"/>
                </a:lnTo>
                <a:lnTo>
                  <a:pt x="0" y="17470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5455292" y="6397896"/>
            <a:ext cx="2832708" cy="4117765"/>
          </a:xfrm>
          <a:custGeom>
            <a:avLst/>
            <a:gdLst/>
            <a:ahLst/>
            <a:cxnLst/>
            <a:rect l="l" t="t" r="r" b="b"/>
            <a:pathLst>
              <a:path w="4281230" h="4117765">
                <a:moveTo>
                  <a:pt x="0" y="0"/>
                </a:moveTo>
                <a:lnTo>
                  <a:pt x="4281231" y="0"/>
                </a:lnTo>
                <a:lnTo>
                  <a:pt x="4281231" y="4117765"/>
                </a:lnTo>
                <a:lnTo>
                  <a:pt x="0" y="4117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511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37641" y="5182945"/>
            <a:ext cx="17158267" cy="132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SoleilLt"/>
                <a:ea typeface="SoleilLt"/>
                <a:cs typeface="SoleilLt"/>
                <a:sym typeface="SoleilLt"/>
              </a:rPr>
              <a:t>Now that you’ve learned about the social issue and you’ve planned your service-learning project, it’s time to make it happen! Use this section after you’re done to help you reflect on your experience.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endParaRPr lang="en-US" sz="2400">
              <a:solidFill>
                <a:srgbClr val="FFFFFF"/>
              </a:solidFill>
              <a:latin typeface="SoleilLt"/>
              <a:ea typeface="SoleilLt"/>
              <a:cs typeface="SoleilLt"/>
              <a:sym typeface="Soleil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99755" y="1543072"/>
            <a:ext cx="15798498" cy="70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How many people participated in the Let’s Promote Respect campaign?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99755" y="3765494"/>
            <a:ext cx="12502278" cy="70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What other measurable data or outcomes can you report?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99755" y="4879285"/>
            <a:ext cx="18551879" cy="1304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Sharing about your project is so important and can inspire more action! How can you spread the word to others?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9755" y="2628209"/>
            <a:ext cx="16481291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5099"/>
              </a:lnSpc>
              <a:buFont typeface="Arial"/>
              <a:buChar char="•"/>
            </a:pPr>
            <a:r>
              <a:rPr lang="en-US" sz="339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How many people did you impact through your campaign?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99755" y="345386"/>
            <a:ext cx="6978583" cy="710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2"/>
              </a:lnSpc>
            </a:pPr>
            <a:r>
              <a:rPr lang="en-US" sz="3915" b="1" dirty="0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Report</a:t>
            </a:r>
          </a:p>
        </p:txBody>
      </p:sp>
      <p:sp>
        <p:nvSpPr>
          <p:cNvPr id="7" name="AutoShape 7"/>
          <p:cNvSpPr/>
          <p:nvPr/>
        </p:nvSpPr>
        <p:spPr>
          <a:xfrm>
            <a:off x="0" y="1343047"/>
            <a:ext cx="18288000" cy="0"/>
          </a:xfrm>
          <a:prstGeom prst="line">
            <a:avLst/>
          </a:prstGeom>
          <a:ln w="38100" cap="flat">
            <a:solidFill>
              <a:srgbClr val="E1F4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399755" y="6574100"/>
            <a:ext cx="16940584" cy="1354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963"/>
              </a:lnSpc>
              <a:buFont typeface="Arial"/>
              <a:buChar char="•"/>
            </a:pPr>
            <a:r>
              <a:rPr lang="en-US" sz="339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List key points from each step of the service-learning process you want to be sure to share with others: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56600" y="8014172"/>
            <a:ext cx="6894393" cy="65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817"/>
              </a:lnSpc>
              <a:buAutoNum type="arabicPeriod"/>
            </a:pPr>
            <a:r>
              <a:rPr lang="en-US" sz="3299">
                <a:solidFill>
                  <a:srgbClr val="58585A"/>
                </a:solidFill>
                <a:latin typeface="SoleilSb"/>
                <a:ea typeface="SoleilSb"/>
                <a:cs typeface="SoleilSb"/>
                <a:sym typeface="SoleilSb"/>
              </a:rPr>
              <a:t> Investigate and Learn: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37362" y="9035441"/>
            <a:ext cx="5631719" cy="65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7"/>
              </a:lnSpc>
            </a:pPr>
            <a:r>
              <a:rPr lang="en-US" sz="3299">
                <a:solidFill>
                  <a:srgbClr val="58585A"/>
                </a:solidFill>
                <a:latin typeface="SoleilSb"/>
                <a:ea typeface="SoleilSb"/>
                <a:cs typeface="SoleilSb"/>
                <a:sym typeface="SoleilSb"/>
              </a:rPr>
              <a:t>2. Action Plan: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176379" y="7999443"/>
            <a:ext cx="4970061" cy="65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7"/>
              </a:lnSpc>
            </a:pPr>
            <a:r>
              <a:rPr lang="en-US" sz="3299">
                <a:solidFill>
                  <a:srgbClr val="58585A"/>
                </a:solidFill>
                <a:latin typeface="SoleilSb"/>
                <a:ea typeface="SoleilSb"/>
                <a:cs typeface="SoleilSb"/>
                <a:sym typeface="SoleilSb"/>
              </a:rPr>
              <a:t>3. Take Action: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176379" y="9035441"/>
            <a:ext cx="5347822" cy="653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17"/>
              </a:lnSpc>
            </a:pPr>
            <a:r>
              <a:rPr lang="en-US" sz="3299">
                <a:solidFill>
                  <a:srgbClr val="58585A"/>
                </a:solidFill>
                <a:latin typeface="SoleilSb"/>
                <a:ea typeface="SoleilSb"/>
                <a:cs typeface="SoleilSb"/>
                <a:sym typeface="SoleilSb"/>
              </a:rPr>
              <a:t>4. Report and Celebrate: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4097" y="0"/>
            <a:ext cx="16105203" cy="10287000"/>
          </a:xfrm>
          <a:custGeom>
            <a:avLst/>
            <a:gdLst/>
            <a:ahLst/>
            <a:cxnLst/>
            <a:rect l="l" t="t" r="r" b="b"/>
            <a:pathLst>
              <a:path w="16105203" h="10367724">
                <a:moveTo>
                  <a:pt x="0" y="0"/>
                </a:moveTo>
                <a:lnTo>
                  <a:pt x="16105203" y="0"/>
                </a:lnTo>
                <a:lnTo>
                  <a:pt x="16105203" y="10367724"/>
                </a:lnTo>
                <a:lnTo>
                  <a:pt x="0" y="103677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" b="-7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522293" y="1202609"/>
            <a:ext cx="2473107" cy="403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8DD8F9"/>
                </a:solidFill>
                <a:latin typeface="Soleil-Bold"/>
                <a:ea typeface="Soleil-Bold"/>
                <a:cs typeface="Soleil-Bold"/>
                <a:sym typeface="Soleil-Bold"/>
              </a:rPr>
              <a:t>Grades 4-8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000" y="338982"/>
            <a:ext cx="6978583" cy="710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2"/>
              </a:lnSpc>
            </a:pPr>
            <a:r>
              <a:rPr lang="en-US" sz="3915" b="1" dirty="0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Celebrate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1343047"/>
            <a:ext cx="18288000" cy="0"/>
          </a:xfrm>
          <a:prstGeom prst="line">
            <a:avLst/>
          </a:prstGeom>
          <a:ln w="38100" cap="flat">
            <a:solidFill>
              <a:srgbClr val="E1F4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856025" y="3176822"/>
            <a:ext cx="14293375" cy="6582378"/>
          </a:xfrm>
          <a:custGeom>
            <a:avLst/>
            <a:gdLst/>
            <a:ahLst/>
            <a:cxnLst/>
            <a:rect l="l" t="t" r="r" b="b"/>
            <a:pathLst>
              <a:path w="14293375" h="6582378">
                <a:moveTo>
                  <a:pt x="0" y="0"/>
                </a:moveTo>
                <a:lnTo>
                  <a:pt x="14293376" y="0"/>
                </a:lnTo>
                <a:lnTo>
                  <a:pt x="14293376" y="6582379"/>
                </a:lnTo>
                <a:lnTo>
                  <a:pt x="0" y="65823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2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833935" y="2646800"/>
            <a:ext cx="14315465" cy="789819"/>
            <a:chOff x="0" y="0"/>
            <a:chExt cx="6629400" cy="3657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29400" cy="365760"/>
            </a:xfrm>
            <a:custGeom>
              <a:avLst/>
              <a:gdLst/>
              <a:ahLst/>
              <a:cxnLst/>
              <a:rect l="l" t="t" r="r" b="b"/>
              <a:pathLst>
                <a:path w="6629400" h="365760">
                  <a:moveTo>
                    <a:pt x="0" y="365760"/>
                  </a:moveTo>
                  <a:lnTo>
                    <a:pt x="6629400" y="365760"/>
                  </a:lnTo>
                  <a:lnTo>
                    <a:pt x="66294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55A4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59469" y="1419679"/>
            <a:ext cx="16813056" cy="1017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2"/>
              </a:lnSpc>
            </a:pPr>
            <a:r>
              <a:rPr lang="en-US" sz="2559">
                <a:solidFill>
                  <a:srgbClr val="58585A"/>
                </a:solidFill>
                <a:latin typeface="SoleilLt"/>
                <a:ea typeface="SoleilLt"/>
                <a:cs typeface="SoleilLt"/>
                <a:sym typeface="SoleilLt"/>
              </a:rPr>
              <a:t>While sharing with others is part of celebrating, be sure to celebrate as a team! Use the space below to brainstorm fun ideas to celebrate and also how you’d like to thank everyone who supported your campaign. Congratulations!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52063" y="2649568"/>
            <a:ext cx="11013344" cy="603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30"/>
              </a:lnSpc>
            </a:pPr>
            <a:r>
              <a:rPr lang="en-US" sz="2807" spc="244">
                <a:solidFill>
                  <a:srgbClr val="FFFFFF"/>
                </a:solidFill>
                <a:latin typeface="Soleil-Bold"/>
                <a:ea typeface="Soleil-Bold"/>
                <a:cs typeface="Soleil-Bold"/>
                <a:sym typeface="Soleil-Bold"/>
              </a:rPr>
              <a:t>HOW DO YOU WANT TO CELEBRATE?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904449" y="8981437"/>
            <a:ext cx="14291601" cy="777763"/>
            <a:chOff x="0" y="0"/>
            <a:chExt cx="2341483" cy="12742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341483" cy="127426"/>
            </a:xfrm>
            <a:custGeom>
              <a:avLst/>
              <a:gdLst/>
              <a:ahLst/>
              <a:cxnLst/>
              <a:rect l="l" t="t" r="r" b="b"/>
              <a:pathLst>
                <a:path w="2341483" h="127426">
                  <a:moveTo>
                    <a:pt x="0" y="0"/>
                  </a:moveTo>
                  <a:lnTo>
                    <a:pt x="2341483" y="0"/>
                  </a:lnTo>
                  <a:lnTo>
                    <a:pt x="2341483" y="127426"/>
                  </a:lnTo>
                  <a:lnTo>
                    <a:pt x="0" y="127426"/>
                  </a:lnTo>
                  <a:close/>
                </a:path>
              </a:pathLst>
            </a:custGeom>
            <a:solidFill>
              <a:srgbClr val="0455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33350"/>
              <a:ext cx="2341483" cy="2607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400" spc="182">
                  <a:solidFill>
                    <a:srgbClr val="FFFFFF"/>
                  </a:solidFill>
                  <a:latin typeface="SoleilLt"/>
                  <a:ea typeface="SoleilLt"/>
                  <a:cs typeface="SoleilLt"/>
                  <a:sym typeface="SoleilLt"/>
                </a:rPr>
                <a:t>We love to hear your stories! Feel free to share with us at info@educationplus.org!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55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932892" y="8392893"/>
            <a:ext cx="1816374" cy="1747021"/>
          </a:xfrm>
          <a:custGeom>
            <a:avLst/>
            <a:gdLst/>
            <a:ahLst/>
            <a:cxnLst/>
            <a:rect l="l" t="t" r="r" b="b"/>
            <a:pathLst>
              <a:path w="1816374" h="1747021">
                <a:moveTo>
                  <a:pt x="0" y="0"/>
                </a:moveTo>
                <a:lnTo>
                  <a:pt x="1816374" y="0"/>
                </a:lnTo>
                <a:lnTo>
                  <a:pt x="1816374" y="1747021"/>
                </a:lnTo>
                <a:lnTo>
                  <a:pt x="0" y="17470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400902" y="7207521"/>
            <a:ext cx="1887098" cy="3079479"/>
          </a:xfrm>
          <a:custGeom>
            <a:avLst/>
            <a:gdLst/>
            <a:ahLst/>
            <a:cxnLst/>
            <a:rect l="l" t="t" r="r" b="b"/>
            <a:pathLst>
              <a:path w="4281230" h="4117765">
                <a:moveTo>
                  <a:pt x="0" y="0"/>
                </a:moveTo>
                <a:lnTo>
                  <a:pt x="4281230" y="0"/>
                </a:lnTo>
                <a:lnTo>
                  <a:pt x="4281230" y="4117765"/>
                </a:lnTo>
                <a:lnTo>
                  <a:pt x="0" y="4117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" r="-126868" b="-337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564067" y="3443876"/>
            <a:ext cx="17723933" cy="1803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dirty="0">
                <a:solidFill>
                  <a:srgbClr val="FFFFFF"/>
                </a:solidFill>
                <a:latin typeface="Soleil-Bold"/>
                <a:ea typeface="Soleil-Bold"/>
                <a:cs typeface="Soleil-Bold"/>
                <a:sym typeface="Soleil-Bold"/>
              </a:rPr>
              <a:t>Use #</a:t>
            </a:r>
            <a:r>
              <a:rPr lang="en-US" sz="5199" dirty="0" err="1">
                <a:solidFill>
                  <a:srgbClr val="FFFFFF"/>
                </a:solidFill>
                <a:latin typeface="Soleil-Bold"/>
                <a:ea typeface="Soleil-Bold"/>
                <a:cs typeface="Soleil-Bold"/>
                <a:sym typeface="Soleil-Bold"/>
              </a:rPr>
              <a:t>EducationPlus</a:t>
            </a:r>
            <a:r>
              <a:rPr lang="en-US" sz="5199" dirty="0">
                <a:solidFill>
                  <a:srgbClr val="FFFFFF"/>
                </a:solidFill>
                <a:latin typeface="Soleil-Bold"/>
                <a:ea typeface="Soleil-Bold"/>
                <a:cs typeface="Soleil-Bold"/>
                <a:sym typeface="Soleil-Bold"/>
              </a:rPr>
              <a:t> to share your experience on social media or share with us at </a:t>
            </a:r>
            <a:r>
              <a:rPr lang="en-US" sz="5199" dirty="0" err="1">
                <a:solidFill>
                  <a:srgbClr val="FFFFFF"/>
                </a:solidFill>
                <a:latin typeface="Soleil-Bold"/>
                <a:ea typeface="Soleil-Bold"/>
                <a:cs typeface="Soleil-Bold"/>
                <a:sym typeface="Soleil-Bold"/>
              </a:rPr>
              <a:t>info@educationplus.org</a:t>
            </a:r>
            <a:r>
              <a:rPr lang="en-US" sz="5199" dirty="0">
                <a:solidFill>
                  <a:srgbClr val="FFFFFF"/>
                </a:solidFill>
                <a:latin typeface="Soleil-Bold"/>
                <a:ea typeface="Soleil-Bold"/>
                <a:cs typeface="Soleil-Bold"/>
                <a:sym typeface="Soleil-Bold"/>
              </a:rPr>
              <a:t>!</a:t>
            </a:r>
          </a:p>
        </p:txBody>
      </p:sp>
      <p:sp>
        <p:nvSpPr>
          <p:cNvPr id="5" name="Freeform 5"/>
          <p:cNvSpPr/>
          <p:nvPr/>
        </p:nvSpPr>
        <p:spPr>
          <a:xfrm>
            <a:off x="9144000" y="8446034"/>
            <a:ext cx="5470726" cy="1693880"/>
          </a:xfrm>
          <a:custGeom>
            <a:avLst/>
            <a:gdLst/>
            <a:ahLst/>
            <a:cxnLst/>
            <a:rect l="l" t="t" r="r" b="b"/>
            <a:pathLst>
              <a:path w="5470726" h="1693880">
                <a:moveTo>
                  <a:pt x="0" y="0"/>
                </a:moveTo>
                <a:lnTo>
                  <a:pt x="5470726" y="0"/>
                </a:lnTo>
                <a:lnTo>
                  <a:pt x="5470726" y="1693880"/>
                </a:lnTo>
                <a:lnTo>
                  <a:pt x="0" y="16938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564067" y="276203"/>
            <a:ext cx="22034270" cy="2675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1"/>
              </a:lnSpc>
            </a:pPr>
            <a:r>
              <a:rPr lang="en-US" sz="14779" b="1" spc="-73">
                <a:solidFill>
                  <a:srgbClr val="FFFFFF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Thank you!</a:t>
            </a:r>
          </a:p>
        </p:txBody>
      </p:sp>
      <p:sp>
        <p:nvSpPr>
          <p:cNvPr id="7" name="AutoShape 7"/>
          <p:cNvSpPr/>
          <p:nvPr/>
        </p:nvSpPr>
        <p:spPr>
          <a:xfrm>
            <a:off x="-9807" y="3265603"/>
            <a:ext cx="18288000" cy="0"/>
          </a:xfrm>
          <a:prstGeom prst="line">
            <a:avLst/>
          </a:prstGeom>
          <a:ln w="38100" cap="flat">
            <a:solidFill>
              <a:srgbClr val="E1F4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0359" y="71889"/>
            <a:ext cx="15803544" cy="10144713"/>
          </a:xfrm>
          <a:custGeom>
            <a:avLst/>
            <a:gdLst/>
            <a:ahLst/>
            <a:cxnLst/>
            <a:rect l="l" t="t" r="r" b="b"/>
            <a:pathLst>
              <a:path w="15803544" h="10144713">
                <a:moveTo>
                  <a:pt x="0" y="0"/>
                </a:moveTo>
                <a:lnTo>
                  <a:pt x="15803544" y="0"/>
                </a:lnTo>
                <a:lnTo>
                  <a:pt x="15803544" y="10144713"/>
                </a:lnTo>
                <a:lnTo>
                  <a:pt x="0" y="101447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08" b="-69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393574" y="126872"/>
            <a:ext cx="2662293" cy="403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8DD8F9"/>
                </a:solidFill>
                <a:latin typeface="Soleil-Bold"/>
                <a:ea typeface="Soleil-Bold"/>
                <a:cs typeface="Soleil-Bold"/>
                <a:sym typeface="Soleil-Bold"/>
              </a:rPr>
              <a:t>Grades 4-8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0"/>
            <a:ext cx="16183535" cy="10271259"/>
          </a:xfrm>
          <a:custGeom>
            <a:avLst/>
            <a:gdLst/>
            <a:ahLst/>
            <a:cxnLst/>
            <a:rect l="l" t="t" r="r" b="b"/>
            <a:pathLst>
              <a:path w="16183535" h="10271259">
                <a:moveTo>
                  <a:pt x="0" y="0"/>
                </a:moveTo>
                <a:lnTo>
                  <a:pt x="16183535" y="0"/>
                </a:lnTo>
                <a:lnTo>
                  <a:pt x="16183535" y="10271259"/>
                </a:lnTo>
                <a:lnTo>
                  <a:pt x="0" y="102712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1" b="-103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402907" y="1575479"/>
            <a:ext cx="2017693" cy="403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8DD8F9"/>
                </a:solidFill>
                <a:latin typeface="Soleil-Bold"/>
                <a:ea typeface="Soleil-Bold"/>
                <a:cs typeface="Soleil-Bold"/>
                <a:sym typeface="Soleil-Bold"/>
              </a:rPr>
              <a:t>Grades 9-12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88454" y="0"/>
            <a:ext cx="16023781" cy="10252078"/>
          </a:xfrm>
          <a:custGeom>
            <a:avLst/>
            <a:gdLst/>
            <a:ahLst/>
            <a:cxnLst/>
            <a:rect l="l" t="t" r="r" b="b"/>
            <a:pathLst>
              <a:path w="16023781" h="10252078">
                <a:moveTo>
                  <a:pt x="0" y="0"/>
                </a:moveTo>
                <a:lnTo>
                  <a:pt x="16023781" y="0"/>
                </a:lnTo>
                <a:lnTo>
                  <a:pt x="16023781" y="10252078"/>
                </a:lnTo>
                <a:lnTo>
                  <a:pt x="0" y="102520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3" b="-34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232300" y="14525"/>
            <a:ext cx="2044300" cy="4031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dirty="0">
                <a:solidFill>
                  <a:srgbClr val="8DD8F9"/>
                </a:solidFill>
                <a:latin typeface="Soleil-Bold"/>
                <a:ea typeface="Soleil-Bold"/>
                <a:cs typeface="Soleil-Bold"/>
                <a:sym typeface="Soleil-Bold"/>
              </a:rPr>
              <a:t>Grades 9-12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047750"/>
            <a:ext cx="18288000" cy="0"/>
          </a:xfrm>
          <a:prstGeom prst="line">
            <a:avLst/>
          </a:prstGeom>
          <a:ln w="38100" cap="flat">
            <a:solidFill>
              <a:srgbClr val="E1F4F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9888930"/>
            <a:ext cx="15236554" cy="737375"/>
            <a:chOff x="0" y="0"/>
            <a:chExt cx="4012919" cy="1942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12919" cy="194206"/>
            </a:xfrm>
            <a:custGeom>
              <a:avLst/>
              <a:gdLst/>
              <a:ahLst/>
              <a:cxnLst/>
              <a:rect l="l" t="t" r="r" b="b"/>
              <a:pathLst>
                <a:path w="4012919" h="194206">
                  <a:moveTo>
                    <a:pt x="0" y="0"/>
                  </a:moveTo>
                  <a:lnTo>
                    <a:pt x="4012919" y="0"/>
                  </a:lnTo>
                  <a:lnTo>
                    <a:pt x="4012919" y="194206"/>
                  </a:lnTo>
                  <a:lnTo>
                    <a:pt x="0" y="194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04775"/>
              <a:ext cx="4012919" cy="298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23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3839445" y="29920"/>
            <a:ext cx="4477999" cy="4906926"/>
          </a:xfrm>
          <a:custGeom>
            <a:avLst/>
            <a:gdLst/>
            <a:ahLst/>
            <a:cxnLst/>
            <a:rect l="l" t="t" r="r" b="b"/>
            <a:pathLst>
              <a:path w="4477999" h="4906926">
                <a:moveTo>
                  <a:pt x="0" y="0"/>
                </a:moveTo>
                <a:lnTo>
                  <a:pt x="4477999" y="0"/>
                </a:lnTo>
                <a:lnTo>
                  <a:pt x="4477999" y="4906926"/>
                </a:lnTo>
                <a:lnTo>
                  <a:pt x="0" y="49069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24489" y="2806824"/>
            <a:ext cx="13614956" cy="4898466"/>
          </a:xfrm>
          <a:custGeom>
            <a:avLst/>
            <a:gdLst/>
            <a:ahLst/>
            <a:cxnLst/>
            <a:rect l="l" t="t" r="r" b="b"/>
            <a:pathLst>
              <a:path w="13614956" h="4898466">
                <a:moveTo>
                  <a:pt x="0" y="0"/>
                </a:moveTo>
                <a:lnTo>
                  <a:pt x="13614956" y="0"/>
                </a:lnTo>
                <a:lnTo>
                  <a:pt x="13614956" y="4898466"/>
                </a:lnTo>
                <a:lnTo>
                  <a:pt x="0" y="48984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549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3902367" y="5133975"/>
            <a:ext cx="4415077" cy="950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2"/>
              </a:lnSpc>
            </a:pPr>
            <a:r>
              <a:rPr lang="en-US" sz="2085" b="1" spc="-10">
                <a:solidFill>
                  <a:srgbClr val="0455A4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Empower yourself and others </a:t>
            </a:r>
          </a:p>
          <a:p>
            <a:pPr algn="ctr">
              <a:lnSpc>
                <a:spcPts val="2502"/>
              </a:lnSpc>
            </a:pPr>
            <a:r>
              <a:rPr lang="en-US" sz="2085" b="1" spc="-10">
                <a:solidFill>
                  <a:srgbClr val="0455A4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to take action for positive, </a:t>
            </a:r>
          </a:p>
          <a:p>
            <a:pPr algn="ctr">
              <a:lnSpc>
                <a:spcPts val="2502"/>
              </a:lnSpc>
            </a:pPr>
            <a:r>
              <a:rPr lang="en-US" sz="2085" b="1" spc="-10">
                <a:solidFill>
                  <a:srgbClr val="0455A4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healthy relationships!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05008" y="150644"/>
            <a:ext cx="5802711" cy="878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94"/>
              </a:lnSpc>
            </a:pPr>
            <a:r>
              <a:rPr lang="en-US" sz="4852" b="1" spc="-24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Ways to Take Action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9889" y="1363167"/>
            <a:ext cx="12147841" cy="1120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7"/>
              </a:lnSpc>
            </a:pPr>
            <a:r>
              <a:rPr lang="en-US" sz="3397" spc="6">
                <a:solidFill>
                  <a:srgbClr val="0455A4"/>
                </a:solidFill>
                <a:latin typeface="Soleil-Bold"/>
                <a:ea typeface="Soleil-Bold"/>
                <a:cs typeface="Soleil-Bold"/>
                <a:sym typeface="Soleil-Bold"/>
              </a:rPr>
              <a:t>Types of Service</a:t>
            </a:r>
          </a:p>
          <a:p>
            <a:pPr algn="l">
              <a:lnSpc>
                <a:spcPts val="3004"/>
              </a:lnSpc>
            </a:pPr>
            <a:r>
              <a:rPr lang="en-US" sz="2146" spc="4">
                <a:solidFill>
                  <a:srgbClr val="000000"/>
                </a:solidFill>
                <a:latin typeface="Soleil-Bold"/>
                <a:ea typeface="Soleil-Bold"/>
                <a:cs typeface="Soleil-Bold"/>
                <a:sym typeface="Soleil-Bold"/>
              </a:rPr>
              <a:t>Choose the type that works best for you!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07738" y="2523449"/>
            <a:ext cx="1257617" cy="4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23"/>
              </a:lnSpc>
            </a:pPr>
            <a:r>
              <a:rPr lang="en-US" sz="2374" spc="137">
                <a:solidFill>
                  <a:srgbClr val="FFFFFF"/>
                </a:solidFill>
                <a:latin typeface="SoleilSb"/>
                <a:ea typeface="SoleilSb"/>
                <a:cs typeface="SoleilSb"/>
                <a:sym typeface="SoleilSb"/>
              </a:rPr>
              <a:t>DIRECT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875119" y="2523449"/>
            <a:ext cx="1743158" cy="4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23"/>
              </a:lnSpc>
            </a:pPr>
            <a:r>
              <a:rPr lang="en-US" sz="2374" spc="137">
                <a:solidFill>
                  <a:srgbClr val="FFFFFF"/>
                </a:solidFill>
                <a:latin typeface="SoleilSb"/>
                <a:ea typeface="SoleilSb"/>
                <a:cs typeface="SoleilSb"/>
                <a:sym typeface="SoleilSb"/>
              </a:rPr>
              <a:t>INDIRECT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018121" y="2523449"/>
            <a:ext cx="1948759" cy="4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23"/>
              </a:lnSpc>
            </a:pPr>
            <a:r>
              <a:rPr lang="en-US" sz="2374" spc="137">
                <a:solidFill>
                  <a:srgbClr val="FFFFFF"/>
                </a:solidFill>
                <a:latin typeface="SoleilSb"/>
                <a:ea typeface="SoleilSb"/>
                <a:cs typeface="SoleilSb"/>
                <a:sym typeface="SoleilSb"/>
              </a:rPr>
              <a:t>ADVOCACY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888930"/>
            <a:ext cx="19898033" cy="737375"/>
            <a:chOff x="0" y="0"/>
            <a:chExt cx="5240634" cy="1942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40634" cy="194206"/>
            </a:xfrm>
            <a:custGeom>
              <a:avLst/>
              <a:gdLst/>
              <a:ahLst/>
              <a:cxnLst/>
              <a:rect l="l" t="t" r="r" b="b"/>
              <a:pathLst>
                <a:path w="5240634" h="194206">
                  <a:moveTo>
                    <a:pt x="0" y="0"/>
                  </a:moveTo>
                  <a:lnTo>
                    <a:pt x="5240634" y="0"/>
                  </a:lnTo>
                  <a:lnTo>
                    <a:pt x="5240634" y="194206"/>
                  </a:lnTo>
                  <a:lnTo>
                    <a:pt x="0" y="1942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04775"/>
              <a:ext cx="5240634" cy="298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23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66981" y="1165987"/>
            <a:ext cx="17259300" cy="8866965"/>
          </a:xfrm>
          <a:custGeom>
            <a:avLst/>
            <a:gdLst/>
            <a:ahLst/>
            <a:cxnLst/>
            <a:rect l="l" t="t" r="r" b="b"/>
            <a:pathLst>
              <a:path w="17259300" h="8866965">
                <a:moveTo>
                  <a:pt x="0" y="0"/>
                </a:moveTo>
                <a:lnTo>
                  <a:pt x="17259300" y="0"/>
                </a:lnTo>
                <a:lnTo>
                  <a:pt x="17259300" y="8866966"/>
                </a:lnTo>
                <a:lnTo>
                  <a:pt x="0" y="88669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74672" y="229905"/>
            <a:ext cx="17551609" cy="80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73"/>
              </a:lnSpc>
            </a:pPr>
            <a:r>
              <a:rPr lang="en-US" sz="4409" b="1" spc="8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Suggestions by Grade Level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55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05894" y="1501888"/>
            <a:ext cx="7407687" cy="2309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644"/>
              </a:lnSpc>
            </a:pPr>
            <a:r>
              <a:rPr lang="en-US" sz="12603" b="1" spc="-63" dirty="0">
                <a:solidFill>
                  <a:srgbClr val="FFFFFF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Get Doing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95114" y="3703201"/>
            <a:ext cx="3676447" cy="167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42"/>
              </a:lnSpc>
            </a:pPr>
            <a:r>
              <a:rPr lang="en-US" sz="8102" spc="145">
                <a:solidFill>
                  <a:srgbClr val="E1F4FD"/>
                </a:solidFill>
                <a:latin typeface="Soleil-Bold"/>
                <a:ea typeface="Soleil-Bold"/>
                <a:cs typeface="Soleil-Bold"/>
                <a:sym typeface="Soleil-Bold"/>
              </a:rPr>
              <a:t>STEP 1: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409738" y="3688579"/>
            <a:ext cx="11172368" cy="1550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973"/>
              </a:lnSpc>
            </a:pPr>
            <a:r>
              <a:rPr lang="en-US" sz="8552" b="1" spc="-42">
                <a:solidFill>
                  <a:srgbClr val="FFFFFF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Investigate and Learn </a:t>
            </a:r>
          </a:p>
        </p:txBody>
      </p:sp>
      <p:sp>
        <p:nvSpPr>
          <p:cNvPr id="5" name="Freeform 5"/>
          <p:cNvSpPr/>
          <p:nvPr/>
        </p:nvSpPr>
        <p:spPr>
          <a:xfrm>
            <a:off x="14134931" y="7583268"/>
            <a:ext cx="1816374" cy="1747021"/>
          </a:xfrm>
          <a:custGeom>
            <a:avLst/>
            <a:gdLst/>
            <a:ahLst/>
            <a:cxnLst/>
            <a:rect l="l" t="t" r="r" b="b"/>
            <a:pathLst>
              <a:path w="1816374" h="1747021">
                <a:moveTo>
                  <a:pt x="0" y="0"/>
                </a:moveTo>
                <a:lnTo>
                  <a:pt x="1816374" y="0"/>
                </a:lnTo>
                <a:lnTo>
                  <a:pt x="1816374" y="1747021"/>
                </a:lnTo>
                <a:lnTo>
                  <a:pt x="0" y="17470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455292" y="6397896"/>
            <a:ext cx="2832708" cy="4117765"/>
          </a:xfrm>
          <a:custGeom>
            <a:avLst/>
            <a:gdLst/>
            <a:ahLst/>
            <a:cxnLst/>
            <a:rect l="l" t="t" r="r" b="b"/>
            <a:pathLst>
              <a:path w="4281230" h="4117765">
                <a:moveTo>
                  <a:pt x="0" y="0"/>
                </a:moveTo>
                <a:lnTo>
                  <a:pt x="4281231" y="0"/>
                </a:lnTo>
                <a:lnTo>
                  <a:pt x="4281231" y="4117765"/>
                </a:lnTo>
                <a:lnTo>
                  <a:pt x="0" y="4117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r="-511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795114" y="5324660"/>
            <a:ext cx="15043118" cy="51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36"/>
              </a:lnSpc>
            </a:pPr>
            <a:r>
              <a:rPr lang="en-US" sz="3026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Start here to learn about issues relating to relationships on a local, or even global level!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43047"/>
            <a:ext cx="18288000" cy="0"/>
          </a:xfrm>
          <a:prstGeom prst="line">
            <a:avLst/>
          </a:prstGeom>
          <a:ln w="38100" cap="flat">
            <a:solidFill>
              <a:srgbClr val="0455A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9675" y="2095542"/>
            <a:ext cx="18048650" cy="4828014"/>
          </a:xfrm>
          <a:custGeom>
            <a:avLst/>
            <a:gdLst/>
            <a:ahLst/>
            <a:cxnLst/>
            <a:rect l="l" t="t" r="r" b="b"/>
            <a:pathLst>
              <a:path w="18048650" h="4828014">
                <a:moveTo>
                  <a:pt x="0" y="0"/>
                </a:moveTo>
                <a:lnTo>
                  <a:pt x="18048650" y="0"/>
                </a:lnTo>
                <a:lnTo>
                  <a:pt x="18048650" y="4828014"/>
                </a:lnTo>
                <a:lnTo>
                  <a:pt x="0" y="4828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37608" y="347520"/>
            <a:ext cx="17551609" cy="80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73"/>
              </a:lnSpc>
            </a:pPr>
            <a:r>
              <a:rPr lang="en-US" sz="4409" b="1" spc="8">
                <a:solidFill>
                  <a:srgbClr val="0455A4"/>
                </a:solidFill>
                <a:latin typeface="EightiesComeback Bold"/>
                <a:ea typeface="EightiesComeback Bold"/>
                <a:cs typeface="EightiesComeback Bold"/>
                <a:sym typeface="EightiesComeback Bold"/>
              </a:rPr>
              <a:t>Checklist from Start to Finish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662</Words>
  <Application>Microsoft Office PowerPoint</Application>
  <PresentationFormat>Custom</PresentationFormat>
  <Paragraphs>81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Let's Promote Respect Campaign ppt</dc:title>
  <cp:lastModifiedBy>Kristin Cowgill</cp:lastModifiedBy>
  <cp:revision>16</cp:revision>
  <dcterms:created xsi:type="dcterms:W3CDTF">2006-08-16T00:00:00Z</dcterms:created>
  <dcterms:modified xsi:type="dcterms:W3CDTF">2026-07-28T19:46:44Z</dcterms:modified>
  <dc:identifier>DAGdINJZO4E</dc:identifier>
</cp:coreProperties>
</file>