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316"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18288000" cy="10287000"/>
  <p:notesSz cx="6858000" cy="9144000"/>
  <p:embeddedFontLst>
    <p:embeddedFont>
      <p:font typeface="Bebas Neue" panose="020B0606020202050201" pitchFamily="34" charset="77"/>
      <p:regular r:id="rId63"/>
    </p:embeddedFont>
    <p:embeddedFont>
      <p:font typeface="Canva Sans" panose="020B0503030501040103" pitchFamily="34" charset="0"/>
      <p:regular r:id="rId64"/>
    </p:embeddedFont>
    <p:embeddedFont>
      <p:font typeface="Canva Sans Bold" panose="020B0803030501040103" pitchFamily="34" charset="0"/>
      <p:regular r:id="rId65"/>
      <p:bold r:id="rId66"/>
    </p:embeddedFont>
    <p:embeddedFont>
      <p:font typeface="EightiesComeback" pitchFamily="2" charset="77"/>
      <p:regular r:id="rId67"/>
    </p:embeddedFont>
    <p:embeddedFont>
      <p:font typeface="EightiesComeback Bold" pitchFamily="2" charset="77"/>
      <p:regular r:id="rId68"/>
      <p:bold r:id="rId69"/>
    </p:embeddedFont>
    <p:embeddedFont>
      <p:font typeface="Soleil" panose="02000503030000020004" pitchFamily="2" charset="77"/>
      <p:regular r:id="rId70"/>
    </p:embeddedFont>
    <p:embeddedFont>
      <p:font typeface="SoleilBk" panose="02000503000000020004" pitchFamily="2" charset="77"/>
      <p:regular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87" autoAdjust="0"/>
    <p:restoredTop sz="94610" autoAdjust="0"/>
  </p:normalViewPr>
  <p:slideViewPr>
    <p:cSldViewPr>
      <p:cViewPr varScale="1">
        <p:scale>
          <a:sx n="77" d="100"/>
          <a:sy n="77" d="100"/>
        </p:scale>
        <p:origin x="336"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4.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8.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6.sv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sv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Layout" Target="../slideLayouts/slideLayout7.xml"/><Relationship Id="rId1" Type="http://schemas.openxmlformats.org/officeDocument/2006/relationships/video" Target="https://www.youtube.com/embed/1L6HB97lbrQ?feature=oembed" TargetMode="Externa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youth.gov/youth-%20topics/teen-dating-violence/consequences" TargetMode="External"/><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youth.gov/youth-topics/teen-dating-%20violence/characteristics" TargetMode="External"/><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5.svg"/></Relationships>
</file>

<file path=ppt/slides/_rels/slide3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4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5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Layout" Target="../slideLayouts/slideLayout7.xml"/><Relationship Id="rId1" Type="http://schemas.openxmlformats.org/officeDocument/2006/relationships/video" Target="https://www.youtube.com/embed/o9ulSfCGMUs?feature=oembed" TargetMode="Externa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4462"/>
            <a:ext cx="18288000" cy="10333439"/>
            <a:chOff x="0" y="0"/>
            <a:chExt cx="4816593" cy="2721564"/>
          </a:xfrm>
        </p:grpSpPr>
        <p:sp>
          <p:nvSpPr>
            <p:cNvPr id="3" name="Freeform 3"/>
            <p:cNvSpPr/>
            <p:nvPr/>
          </p:nvSpPr>
          <p:spPr>
            <a:xfrm>
              <a:off x="0" y="0"/>
              <a:ext cx="4816592" cy="2721564"/>
            </a:xfrm>
            <a:custGeom>
              <a:avLst/>
              <a:gdLst/>
              <a:ahLst/>
              <a:cxnLst/>
              <a:rect l="l" t="t" r="r" b="b"/>
              <a:pathLst>
                <a:path w="4816592" h="2721564">
                  <a:moveTo>
                    <a:pt x="0" y="0"/>
                  </a:moveTo>
                  <a:lnTo>
                    <a:pt x="4816592" y="0"/>
                  </a:lnTo>
                  <a:lnTo>
                    <a:pt x="4816592" y="2721564"/>
                  </a:lnTo>
                  <a:lnTo>
                    <a:pt x="0" y="2721564"/>
                  </a:lnTo>
                  <a:close/>
                </a:path>
              </a:pathLst>
            </a:custGeom>
            <a:solidFill>
              <a:srgbClr val="0556A5"/>
            </a:solidFill>
          </p:spPr>
          <p:txBody>
            <a:bodyPr/>
            <a:lstStyle/>
            <a:p>
              <a:endParaRPr lang="en-US"/>
            </a:p>
          </p:txBody>
        </p:sp>
        <p:sp>
          <p:nvSpPr>
            <p:cNvPr id="4" name="TextBox 4"/>
            <p:cNvSpPr txBox="1"/>
            <p:nvPr/>
          </p:nvSpPr>
          <p:spPr>
            <a:xfrm>
              <a:off x="0" y="-152400"/>
              <a:ext cx="4816593" cy="2873964"/>
            </a:xfrm>
            <a:prstGeom prst="rect">
              <a:avLst/>
            </a:prstGeom>
          </p:spPr>
          <p:txBody>
            <a:bodyPr lIns="50800" tIns="50800" rIns="50800" bIns="50800" rtlCol="0" anchor="ctr"/>
            <a:lstStyle/>
            <a:p>
              <a:pPr algn="ctr">
                <a:lnSpc>
                  <a:spcPts val="3523"/>
                </a:lnSpc>
              </a:pPr>
              <a:endParaRPr/>
            </a:p>
          </p:txBody>
        </p:sp>
      </p:grpSp>
      <p:grpSp>
        <p:nvGrpSpPr>
          <p:cNvPr id="5" name="Group 5"/>
          <p:cNvGrpSpPr/>
          <p:nvPr/>
        </p:nvGrpSpPr>
        <p:grpSpPr>
          <a:xfrm>
            <a:off x="0" y="8243644"/>
            <a:ext cx="18430441" cy="1149420"/>
            <a:chOff x="0" y="0"/>
            <a:chExt cx="4854108" cy="302728"/>
          </a:xfrm>
        </p:grpSpPr>
        <p:sp>
          <p:nvSpPr>
            <p:cNvPr id="6" name="Freeform 6"/>
            <p:cNvSpPr/>
            <p:nvPr/>
          </p:nvSpPr>
          <p:spPr>
            <a:xfrm>
              <a:off x="0" y="0"/>
              <a:ext cx="4854108" cy="302728"/>
            </a:xfrm>
            <a:custGeom>
              <a:avLst/>
              <a:gdLst/>
              <a:ahLst/>
              <a:cxnLst/>
              <a:rect l="l" t="t" r="r" b="b"/>
              <a:pathLst>
                <a:path w="4854108" h="302728">
                  <a:moveTo>
                    <a:pt x="0" y="0"/>
                  </a:moveTo>
                  <a:lnTo>
                    <a:pt x="4854108" y="0"/>
                  </a:lnTo>
                  <a:lnTo>
                    <a:pt x="4854108" y="302728"/>
                  </a:lnTo>
                  <a:lnTo>
                    <a:pt x="0" y="302728"/>
                  </a:lnTo>
                  <a:close/>
                </a:path>
              </a:pathLst>
            </a:custGeom>
            <a:solidFill>
              <a:srgbClr val="FFFFFF"/>
            </a:solidFill>
          </p:spPr>
          <p:txBody>
            <a:bodyPr/>
            <a:lstStyle/>
            <a:p>
              <a:endParaRPr lang="en-US"/>
            </a:p>
          </p:txBody>
        </p:sp>
        <p:sp>
          <p:nvSpPr>
            <p:cNvPr id="7" name="TextBox 7"/>
            <p:cNvSpPr txBox="1"/>
            <p:nvPr/>
          </p:nvSpPr>
          <p:spPr>
            <a:xfrm>
              <a:off x="0" y="-152400"/>
              <a:ext cx="4854108" cy="455128"/>
            </a:xfrm>
            <a:prstGeom prst="rect">
              <a:avLst/>
            </a:prstGeom>
          </p:spPr>
          <p:txBody>
            <a:bodyPr lIns="50800" tIns="50800" rIns="50800" bIns="50800" rtlCol="0" anchor="ctr"/>
            <a:lstStyle/>
            <a:p>
              <a:pPr algn="ctr">
                <a:lnSpc>
                  <a:spcPts val="3523"/>
                </a:lnSpc>
              </a:pPr>
              <a:endParaRPr/>
            </a:p>
          </p:txBody>
        </p:sp>
      </p:grpSp>
      <p:sp>
        <p:nvSpPr>
          <p:cNvPr id="8" name="Freeform 8"/>
          <p:cNvSpPr/>
          <p:nvPr/>
        </p:nvSpPr>
        <p:spPr>
          <a:xfrm>
            <a:off x="8207917" y="8678629"/>
            <a:ext cx="1872165" cy="579671"/>
          </a:xfrm>
          <a:custGeom>
            <a:avLst/>
            <a:gdLst/>
            <a:ahLst/>
            <a:cxnLst/>
            <a:rect l="l" t="t" r="r" b="b"/>
            <a:pathLst>
              <a:path w="1872165" h="579671">
                <a:moveTo>
                  <a:pt x="0" y="0"/>
                </a:moveTo>
                <a:lnTo>
                  <a:pt x="1872166" y="0"/>
                </a:lnTo>
                <a:lnTo>
                  <a:pt x="1872166" y="579671"/>
                </a:lnTo>
                <a:lnTo>
                  <a:pt x="0" y="579671"/>
                </a:lnTo>
                <a:lnTo>
                  <a:pt x="0" y="0"/>
                </a:lnTo>
                <a:close/>
              </a:path>
            </a:pathLst>
          </a:custGeom>
          <a:blipFill>
            <a:blip r:embed="rId2"/>
            <a:stretch>
              <a:fillRect/>
            </a:stretch>
          </a:blipFill>
        </p:spPr>
        <p:txBody>
          <a:bodyPr/>
          <a:lstStyle/>
          <a:p>
            <a:endParaRPr lang="en-US"/>
          </a:p>
        </p:txBody>
      </p:sp>
      <p:sp>
        <p:nvSpPr>
          <p:cNvPr id="9" name="Freeform 9"/>
          <p:cNvSpPr/>
          <p:nvPr/>
        </p:nvSpPr>
        <p:spPr>
          <a:xfrm>
            <a:off x="17216466" y="-589777"/>
            <a:ext cx="2851361" cy="2742491"/>
          </a:xfrm>
          <a:custGeom>
            <a:avLst/>
            <a:gdLst/>
            <a:ahLst/>
            <a:cxnLst/>
            <a:rect l="l" t="t" r="r" b="b"/>
            <a:pathLst>
              <a:path w="2851361" h="2742491">
                <a:moveTo>
                  <a:pt x="0" y="0"/>
                </a:moveTo>
                <a:lnTo>
                  <a:pt x="2851361" y="0"/>
                </a:lnTo>
                <a:lnTo>
                  <a:pt x="2851361" y="2742491"/>
                </a:lnTo>
                <a:lnTo>
                  <a:pt x="0" y="27424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16023776" y="105760"/>
            <a:ext cx="1405065" cy="1351417"/>
          </a:xfrm>
          <a:custGeom>
            <a:avLst/>
            <a:gdLst/>
            <a:ahLst/>
            <a:cxnLst/>
            <a:rect l="l" t="t" r="r" b="b"/>
            <a:pathLst>
              <a:path w="1405065" h="1351417">
                <a:moveTo>
                  <a:pt x="0" y="0"/>
                </a:moveTo>
                <a:lnTo>
                  <a:pt x="1405065" y="0"/>
                </a:lnTo>
                <a:lnTo>
                  <a:pt x="1405065" y="1351417"/>
                </a:lnTo>
                <a:lnTo>
                  <a:pt x="0" y="13514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3921639" y="1466702"/>
            <a:ext cx="10587162" cy="5005915"/>
          </a:xfrm>
          <a:prstGeom prst="rect">
            <a:avLst/>
          </a:prstGeom>
        </p:spPr>
        <p:txBody>
          <a:bodyPr lIns="0" tIns="0" rIns="0" bIns="0" rtlCol="0" anchor="t">
            <a:spAutoFit/>
          </a:bodyPr>
          <a:lstStyle/>
          <a:p>
            <a:pPr algn="ctr">
              <a:lnSpc>
                <a:spcPts val="12689"/>
              </a:lnSpc>
            </a:pPr>
            <a:r>
              <a:rPr lang="en-US" sz="11859" b="1" spc="47">
                <a:solidFill>
                  <a:srgbClr val="FFFFFF"/>
                </a:solidFill>
                <a:latin typeface="EightiesComeback Bold"/>
                <a:ea typeface="EightiesComeback Bold"/>
                <a:cs typeface="EightiesComeback Bold"/>
                <a:sym typeface="EightiesComeback Bold"/>
              </a:rPr>
              <a:t>Understanding Healthy Relationships</a:t>
            </a:r>
          </a:p>
        </p:txBody>
      </p:sp>
      <p:sp>
        <p:nvSpPr>
          <p:cNvPr id="12" name="TextBox 12"/>
          <p:cNvSpPr txBox="1"/>
          <p:nvPr/>
        </p:nvSpPr>
        <p:spPr>
          <a:xfrm>
            <a:off x="7844424" y="6944870"/>
            <a:ext cx="2599152" cy="522990"/>
          </a:xfrm>
          <a:prstGeom prst="rect">
            <a:avLst/>
          </a:prstGeom>
        </p:spPr>
        <p:txBody>
          <a:bodyPr lIns="0" tIns="0" rIns="0" bIns="0" rtlCol="0" anchor="t">
            <a:spAutoFit/>
          </a:bodyPr>
          <a:lstStyle/>
          <a:p>
            <a:pPr algn="l">
              <a:lnSpc>
                <a:spcPts val="3523"/>
              </a:lnSpc>
            </a:pPr>
            <a:r>
              <a:rPr lang="en-US" sz="2516" spc="208">
                <a:solidFill>
                  <a:srgbClr val="FFFFFF"/>
                </a:solidFill>
                <a:latin typeface="Soleil"/>
                <a:ea typeface="Soleil"/>
                <a:cs typeface="Soleil"/>
                <a:sym typeface="Soleil"/>
              </a:rPr>
              <a:t>Grades 7-8</a:t>
            </a:r>
          </a:p>
        </p:txBody>
      </p:sp>
      <p:sp>
        <p:nvSpPr>
          <p:cNvPr id="13" name="TextBox 13"/>
          <p:cNvSpPr txBox="1"/>
          <p:nvPr/>
        </p:nvSpPr>
        <p:spPr>
          <a:xfrm>
            <a:off x="8722044" y="8529898"/>
            <a:ext cx="1075272" cy="148731"/>
          </a:xfrm>
          <a:prstGeom prst="rect">
            <a:avLst/>
          </a:prstGeom>
        </p:spPr>
        <p:txBody>
          <a:bodyPr lIns="0" tIns="0" rIns="0" bIns="0" rtlCol="0" anchor="t">
            <a:spAutoFit/>
          </a:bodyPr>
          <a:lstStyle/>
          <a:p>
            <a:pPr algn="l">
              <a:lnSpc>
                <a:spcPts val="1261"/>
              </a:lnSpc>
            </a:pPr>
            <a:r>
              <a:rPr lang="en-US" sz="900" spc="73">
                <a:solidFill>
                  <a:srgbClr val="58595B"/>
                </a:solidFill>
                <a:latin typeface="Bebas Neue"/>
                <a:ea typeface="Bebas Neue"/>
                <a:cs typeface="Bebas Neue"/>
                <a:sym typeface="Bebas Neue"/>
              </a:rPr>
              <a:t>AN INITIATIVE OF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837292" y="-24272"/>
            <a:ext cx="9104764"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Healthy and Unhealthy Relationships </a:t>
            </a:r>
          </a:p>
        </p:txBody>
      </p:sp>
      <p:sp>
        <p:nvSpPr>
          <p:cNvPr id="4" name="TextBox 4"/>
          <p:cNvSpPr txBox="1"/>
          <p:nvPr/>
        </p:nvSpPr>
        <p:spPr>
          <a:xfrm>
            <a:off x="476437" y="3337589"/>
            <a:ext cx="9076487" cy="2617660"/>
          </a:xfrm>
          <a:prstGeom prst="rect">
            <a:avLst/>
          </a:prstGeom>
        </p:spPr>
        <p:txBody>
          <a:bodyPr lIns="0" tIns="0" rIns="0" bIns="0" rtlCol="0" anchor="t">
            <a:spAutoFit/>
          </a:bodyPr>
          <a:lstStyle/>
          <a:p>
            <a:pPr algn="l">
              <a:lnSpc>
                <a:spcPts val="4446"/>
              </a:lnSpc>
            </a:pPr>
            <a:r>
              <a:rPr lang="en-US" sz="3800" spc="110">
                <a:solidFill>
                  <a:srgbClr val="000000"/>
                </a:solidFill>
                <a:latin typeface="Soleil"/>
                <a:ea typeface="Soleil"/>
                <a:cs typeface="Soleil"/>
                <a:sym typeface="Soleil"/>
              </a:rPr>
              <a:t>Think about someone you are friends with and complete the rest of Blackline Master 1.</a:t>
            </a:r>
          </a:p>
          <a:p>
            <a:pPr algn="l">
              <a:lnSpc>
                <a:spcPts val="6200"/>
              </a:lnSpc>
            </a:pPr>
            <a:endParaRPr lang="en-US" sz="3800" spc="110">
              <a:solidFill>
                <a:srgbClr val="000000"/>
              </a:solidFill>
              <a:latin typeface="Soleil"/>
              <a:ea typeface="Soleil"/>
              <a:cs typeface="Soleil"/>
              <a:sym typeface="Soleil"/>
            </a:endParaRPr>
          </a:p>
        </p:txBody>
      </p:sp>
      <p:sp>
        <p:nvSpPr>
          <p:cNvPr id="5" name="Freeform 5"/>
          <p:cNvSpPr/>
          <p:nvPr/>
        </p:nvSpPr>
        <p:spPr>
          <a:xfrm>
            <a:off x="10251281" y="0"/>
            <a:ext cx="8036719" cy="10287000"/>
          </a:xfrm>
          <a:custGeom>
            <a:avLst/>
            <a:gdLst/>
            <a:ahLst/>
            <a:cxnLst/>
            <a:rect l="l" t="t" r="r" b="b"/>
            <a:pathLst>
              <a:path w="8036719" h="10287000">
                <a:moveTo>
                  <a:pt x="0" y="0"/>
                </a:moveTo>
                <a:lnTo>
                  <a:pt x="8036719" y="0"/>
                </a:lnTo>
                <a:lnTo>
                  <a:pt x="8036719" y="10287000"/>
                </a:lnTo>
                <a:lnTo>
                  <a:pt x="0" y="10287000"/>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558295" cy="816900"/>
            <a:chOff x="0" y="0"/>
            <a:chExt cx="4887782" cy="215150"/>
          </a:xfrm>
        </p:grpSpPr>
        <p:sp>
          <p:nvSpPr>
            <p:cNvPr id="5" name="Freeform 5"/>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1028700" y="1235066"/>
            <a:ext cx="15043417" cy="10259378"/>
          </a:xfrm>
          <a:prstGeom prst="rect">
            <a:avLst/>
          </a:prstGeom>
        </p:spPr>
        <p:txBody>
          <a:bodyPr lIns="0" tIns="0" rIns="0" bIns="0" rtlCol="0" anchor="t">
            <a:spAutoFit/>
          </a:bodyPr>
          <a:lstStyle/>
          <a:p>
            <a:pPr algn="l">
              <a:lnSpc>
                <a:spcPts val="6084"/>
              </a:lnSpc>
            </a:pPr>
            <a:r>
              <a:rPr lang="en-US" sz="5200" spc="150" dirty="0">
                <a:solidFill>
                  <a:srgbClr val="000000"/>
                </a:solidFill>
                <a:latin typeface="Soleil"/>
                <a:ea typeface="Soleil"/>
                <a:cs typeface="Soleil"/>
                <a:sym typeface="Soleil"/>
              </a:rPr>
              <a:t>Why do you enter different relationships?</a:t>
            </a:r>
          </a:p>
          <a:p>
            <a:pPr algn="l">
              <a:lnSpc>
                <a:spcPts val="6084"/>
              </a:lnSpc>
            </a:pPr>
            <a:endParaRPr lang="en-US" sz="5200" spc="150" dirty="0">
              <a:solidFill>
                <a:srgbClr val="000000"/>
              </a:solidFill>
              <a:latin typeface="Soleil"/>
              <a:ea typeface="Soleil"/>
              <a:cs typeface="Soleil"/>
              <a:sym typeface="Soleil"/>
            </a:endParaRPr>
          </a:p>
          <a:p>
            <a:pPr algn="l">
              <a:lnSpc>
                <a:spcPts val="6084"/>
              </a:lnSpc>
            </a:pPr>
            <a:r>
              <a:rPr lang="en-US" sz="5200" spc="150" dirty="0">
                <a:solidFill>
                  <a:srgbClr val="000000"/>
                </a:solidFill>
                <a:latin typeface="Soleil"/>
                <a:ea typeface="Soleil"/>
                <a:cs typeface="Soleil"/>
                <a:sym typeface="Soleil"/>
              </a:rPr>
              <a:t>What about the relationships we don’t choose, such as those with our family and teachers?</a:t>
            </a:r>
          </a:p>
          <a:p>
            <a:pPr algn="l">
              <a:lnSpc>
                <a:spcPts val="6084"/>
              </a:lnSpc>
            </a:pPr>
            <a:r>
              <a:rPr lang="en-US" sz="5200" spc="150" dirty="0">
                <a:solidFill>
                  <a:srgbClr val="000000"/>
                </a:solidFill>
                <a:latin typeface="Soleil"/>
                <a:ea typeface="Soleil"/>
                <a:cs typeface="Soleil"/>
                <a:sym typeface="Soleil"/>
              </a:rPr>
              <a:t> </a:t>
            </a:r>
          </a:p>
          <a:p>
            <a:pPr algn="l">
              <a:lnSpc>
                <a:spcPts val="6084"/>
              </a:lnSpc>
            </a:pPr>
            <a:r>
              <a:rPr lang="en-US" sz="5200" spc="150" dirty="0">
                <a:solidFill>
                  <a:srgbClr val="000000"/>
                </a:solidFill>
                <a:latin typeface="Soleil"/>
                <a:ea typeface="Soleil"/>
                <a:cs typeface="Soleil"/>
                <a:sym typeface="Soleil"/>
              </a:rPr>
              <a:t>What makes a relationship that you choose different than a family relationship? Is there a difference? </a:t>
            </a:r>
          </a:p>
          <a:p>
            <a:pPr algn="l">
              <a:lnSpc>
                <a:spcPts val="6084"/>
              </a:lnSpc>
            </a:pPr>
            <a:endParaRPr lang="en-US" sz="5200" spc="150" dirty="0">
              <a:solidFill>
                <a:srgbClr val="000000"/>
              </a:solidFill>
              <a:latin typeface="Soleil"/>
              <a:ea typeface="Soleil"/>
              <a:cs typeface="Soleil"/>
              <a:sym typeface="Soleil"/>
            </a:endParaRPr>
          </a:p>
          <a:p>
            <a:pPr algn="l">
              <a:lnSpc>
                <a:spcPts val="6084"/>
              </a:lnSpc>
            </a:pPr>
            <a:r>
              <a:rPr lang="en-US" sz="5200" spc="150" dirty="0">
                <a:solidFill>
                  <a:srgbClr val="000000"/>
                </a:solidFill>
                <a:latin typeface="Soleil"/>
                <a:ea typeface="Soleil"/>
                <a:cs typeface="Soleil"/>
                <a:sym typeface="Soleil"/>
              </a:rPr>
              <a:t>How can we nurture those relationships? </a:t>
            </a:r>
          </a:p>
          <a:p>
            <a:pPr algn="l">
              <a:lnSpc>
                <a:spcPts val="6201"/>
              </a:lnSpc>
            </a:pPr>
            <a:endParaRPr lang="en-US" sz="5200" spc="150" dirty="0">
              <a:solidFill>
                <a:srgbClr val="000000"/>
              </a:solidFill>
              <a:latin typeface="Soleil"/>
              <a:ea typeface="Soleil"/>
              <a:cs typeface="Soleil"/>
              <a:sym typeface="Soleil"/>
            </a:endParaRPr>
          </a:p>
          <a:p>
            <a:pPr algn="l">
              <a:lnSpc>
                <a:spcPts val="6201"/>
              </a:lnSpc>
            </a:pPr>
            <a:endParaRPr lang="en-US" sz="5200" spc="150" dirty="0">
              <a:solidFill>
                <a:srgbClr val="000000"/>
              </a:solidFill>
              <a:latin typeface="Soleil"/>
              <a:ea typeface="Soleil"/>
              <a:cs typeface="Soleil"/>
              <a:sym typeface="Soleil"/>
            </a:endParaRPr>
          </a:p>
          <a:p>
            <a:pPr algn="l">
              <a:lnSpc>
                <a:spcPts val="6201"/>
              </a:lnSpc>
            </a:pPr>
            <a:endParaRPr lang="en-US" sz="5200" spc="150" dirty="0">
              <a:solidFill>
                <a:srgbClr val="000000"/>
              </a:solidFill>
              <a:latin typeface="Soleil"/>
              <a:ea typeface="Soleil"/>
              <a:cs typeface="Soleil"/>
              <a:sym typeface="Soleil"/>
            </a:endParaRPr>
          </a:p>
        </p:txBody>
      </p:sp>
      <p:sp>
        <p:nvSpPr>
          <p:cNvPr id="8" name="TextBox 8"/>
          <p:cNvSpPr txBox="1"/>
          <p:nvPr/>
        </p:nvSpPr>
        <p:spPr>
          <a:xfrm>
            <a:off x="345833" y="-148097"/>
            <a:ext cx="9104764" cy="1355144"/>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487350" cy="816900"/>
            <a:chOff x="0" y="0"/>
            <a:chExt cx="4869096" cy="215150"/>
          </a:xfrm>
        </p:grpSpPr>
        <p:sp>
          <p:nvSpPr>
            <p:cNvPr id="5" name="Freeform 5"/>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Think-Pair-Share</a:t>
            </a:r>
          </a:p>
        </p:txBody>
      </p:sp>
      <p:sp>
        <p:nvSpPr>
          <p:cNvPr id="8" name="TextBox 8"/>
          <p:cNvSpPr txBox="1"/>
          <p:nvPr/>
        </p:nvSpPr>
        <p:spPr>
          <a:xfrm>
            <a:off x="1398726" y="3286049"/>
            <a:ext cx="14020831" cy="2231380"/>
          </a:xfrm>
          <a:prstGeom prst="rect">
            <a:avLst/>
          </a:prstGeom>
        </p:spPr>
        <p:txBody>
          <a:bodyPr lIns="0" tIns="0" rIns="0" bIns="0" rtlCol="0" anchor="t">
            <a:spAutoFit/>
          </a:bodyPr>
          <a:lstStyle/>
          <a:p>
            <a:pPr algn="l">
              <a:lnSpc>
                <a:spcPts val="5849"/>
              </a:lnSpc>
            </a:pPr>
            <a:r>
              <a:rPr lang="en-US" sz="4999" spc="144" dirty="0">
                <a:solidFill>
                  <a:srgbClr val="000000"/>
                </a:solidFill>
                <a:latin typeface="Soleil"/>
                <a:ea typeface="Soleil"/>
                <a:cs typeface="Soleil"/>
                <a:sym typeface="Soleil"/>
              </a:rPr>
              <a:t>Give a reason why healthy relationships are beneficial and important, whether it’s with a friend, family member, or teacher.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345783" y="2043221"/>
            <a:ext cx="17942217" cy="6398611"/>
          </a:xfrm>
          <a:prstGeom prst="rect">
            <a:avLst/>
          </a:prstGeom>
        </p:spPr>
        <p:txBody>
          <a:bodyPr lIns="0" tIns="0" rIns="0" bIns="0" rtlCol="0" anchor="t">
            <a:spAutoFit/>
          </a:bodyPr>
          <a:lstStyle/>
          <a:p>
            <a:pPr algn="l">
              <a:lnSpc>
                <a:spcPts val="8408"/>
              </a:lnSpc>
            </a:pPr>
            <a:r>
              <a:rPr lang="en-US" sz="4800" b="1" dirty="0">
                <a:solidFill>
                  <a:srgbClr val="0556A5"/>
                </a:solidFill>
                <a:latin typeface="EightiesComeback Bold"/>
                <a:ea typeface="EightiesComeback Bold"/>
                <a:cs typeface="EightiesComeback Bold"/>
                <a:sym typeface="EightiesComeback Bold"/>
              </a:rPr>
              <a:t> Having relationships with other people is important. </a:t>
            </a:r>
          </a:p>
          <a:p>
            <a:pPr algn="l">
              <a:lnSpc>
                <a:spcPts val="8408"/>
              </a:lnSpc>
            </a:pPr>
            <a:endParaRPr lang="en-US" sz="4800" b="1" dirty="0">
              <a:solidFill>
                <a:srgbClr val="0556A5"/>
              </a:solidFill>
              <a:latin typeface="EightiesComeback Bold"/>
              <a:ea typeface="EightiesComeback Bold"/>
              <a:cs typeface="EightiesComeback Bold"/>
              <a:sym typeface="EightiesComeback Bold"/>
            </a:endParaRPr>
          </a:p>
          <a:p>
            <a:pPr algn="l">
              <a:lnSpc>
                <a:spcPts val="8408"/>
              </a:lnSpc>
            </a:pPr>
            <a:r>
              <a:rPr lang="en-US" sz="4800" b="1" dirty="0">
                <a:solidFill>
                  <a:srgbClr val="0556A5"/>
                </a:solidFill>
                <a:latin typeface="EightiesComeback Bold"/>
                <a:ea typeface="EightiesComeback Bold"/>
                <a:cs typeface="EightiesComeback Bold"/>
                <a:sym typeface="EightiesComeback Bold"/>
              </a:rPr>
              <a:t>Connections with people, especially peers or people who are the same age, can provide support, encouragement, companionship, and more. </a:t>
            </a:r>
          </a:p>
          <a:p>
            <a:pPr algn="l">
              <a:lnSpc>
                <a:spcPts val="8408"/>
              </a:lnSpc>
            </a:pPr>
            <a:endParaRPr lang="en-US" sz="6005" b="1" dirty="0">
              <a:solidFill>
                <a:srgbClr val="0556A5"/>
              </a:solidFill>
              <a:latin typeface="EightiesComeback Bold"/>
              <a:ea typeface="EightiesComeback Bold"/>
              <a:cs typeface="EightiesComeback Bold"/>
              <a:sym typeface="EightiesComeback Bold"/>
            </a:endParaRPr>
          </a:p>
        </p:txBody>
      </p:sp>
      <p:grpSp>
        <p:nvGrpSpPr>
          <p:cNvPr id="5" name="Group 5"/>
          <p:cNvGrpSpPr/>
          <p:nvPr/>
        </p:nvGrpSpPr>
        <p:grpSpPr>
          <a:xfrm>
            <a:off x="0" y="9470100"/>
            <a:ext cx="18463702" cy="816900"/>
            <a:chOff x="0" y="0"/>
            <a:chExt cx="4862868" cy="215150"/>
          </a:xfrm>
        </p:grpSpPr>
        <p:sp>
          <p:nvSpPr>
            <p:cNvPr id="6" name="Freeform 6"/>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510999" cy="816900"/>
            <a:chOff x="0" y="0"/>
            <a:chExt cx="4875325" cy="215150"/>
          </a:xfrm>
        </p:grpSpPr>
        <p:sp>
          <p:nvSpPr>
            <p:cNvPr id="5" name="Freeform 5"/>
            <p:cNvSpPr/>
            <p:nvPr/>
          </p:nvSpPr>
          <p:spPr>
            <a:xfrm>
              <a:off x="0" y="0"/>
              <a:ext cx="4875325" cy="215150"/>
            </a:xfrm>
            <a:custGeom>
              <a:avLst/>
              <a:gdLst/>
              <a:ahLst/>
              <a:cxnLst/>
              <a:rect l="l" t="t" r="r" b="b"/>
              <a:pathLst>
                <a:path w="4875325" h="215150">
                  <a:moveTo>
                    <a:pt x="0" y="0"/>
                  </a:moveTo>
                  <a:lnTo>
                    <a:pt x="4875325" y="0"/>
                  </a:lnTo>
                  <a:lnTo>
                    <a:pt x="4875325"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75325"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4011" y="2040694"/>
            <a:ext cx="18288000" cy="7429406"/>
          </a:xfrm>
          <a:prstGeom prst="rect">
            <a:avLst/>
          </a:prstGeom>
        </p:spPr>
        <p:txBody>
          <a:bodyPr lIns="0" tIns="0" rIns="0" bIns="0" rtlCol="0" anchor="t">
            <a:spAutoFit/>
          </a:bodyPr>
          <a:lstStyle/>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they can provide comfort and joy in difficult or happy moments</a:t>
            </a:r>
          </a:p>
          <a:p>
            <a:pPr marL="412031" lvl="1" algn="l">
              <a:lnSpc>
                <a:spcPts val="5343"/>
              </a:lnSpc>
            </a:pPr>
            <a:endParaRPr lang="en-US" sz="3816" spc="316" dirty="0">
              <a:solidFill>
                <a:srgbClr val="000000"/>
              </a:solidFill>
              <a:latin typeface="Soleil"/>
              <a:ea typeface="Soleil"/>
              <a:cs typeface="Soleil"/>
              <a:sym typeface="Soleil"/>
            </a:endParaRPr>
          </a:p>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they can help develop our social skills</a:t>
            </a:r>
          </a:p>
          <a:p>
            <a:pPr marL="412031" lvl="1" algn="l">
              <a:lnSpc>
                <a:spcPts val="5343"/>
              </a:lnSpc>
            </a:pPr>
            <a:endParaRPr lang="en-US" sz="3816" spc="316" dirty="0">
              <a:solidFill>
                <a:srgbClr val="000000"/>
              </a:solidFill>
              <a:latin typeface="Soleil"/>
              <a:ea typeface="Soleil"/>
              <a:cs typeface="Soleil"/>
              <a:sym typeface="Soleil"/>
            </a:endParaRPr>
          </a:p>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they can provide us with important and honest feedback </a:t>
            </a:r>
          </a:p>
          <a:p>
            <a:pPr marL="412031" lvl="1" algn="l">
              <a:lnSpc>
                <a:spcPts val="5343"/>
              </a:lnSpc>
            </a:pPr>
            <a:endParaRPr lang="en-US" sz="3816" spc="316" dirty="0">
              <a:solidFill>
                <a:srgbClr val="000000"/>
              </a:solidFill>
              <a:latin typeface="Soleil"/>
              <a:ea typeface="Soleil"/>
              <a:cs typeface="Soleil"/>
              <a:sym typeface="Soleil"/>
            </a:endParaRPr>
          </a:p>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they can help develop skills towards having a romantic relationship </a:t>
            </a:r>
          </a:p>
          <a:p>
            <a:pPr marL="412031" lvl="1" algn="l">
              <a:lnSpc>
                <a:spcPts val="5343"/>
              </a:lnSpc>
            </a:pPr>
            <a:endParaRPr lang="en-US" sz="3816" spc="316" dirty="0">
              <a:solidFill>
                <a:srgbClr val="000000"/>
              </a:solidFill>
              <a:latin typeface="Soleil"/>
              <a:ea typeface="Soleil"/>
              <a:cs typeface="Soleil"/>
              <a:sym typeface="Soleil"/>
            </a:endParaRPr>
          </a:p>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studies have shown that healthy relationships can improve our well-being and longevity. </a:t>
            </a:r>
          </a:p>
        </p:txBody>
      </p:sp>
      <p:sp>
        <p:nvSpPr>
          <p:cNvPr id="8" name="TextBox 8"/>
          <p:cNvSpPr txBox="1"/>
          <p:nvPr/>
        </p:nvSpPr>
        <p:spPr>
          <a:xfrm>
            <a:off x="632136" y="580772"/>
            <a:ext cx="12841217" cy="895855"/>
          </a:xfrm>
          <a:prstGeom prst="rect">
            <a:avLst/>
          </a:prstGeom>
        </p:spPr>
        <p:txBody>
          <a:bodyPr lIns="0" tIns="0" rIns="0" bIns="0" rtlCol="0" anchor="t">
            <a:spAutoFit/>
          </a:bodyPr>
          <a:lstStyle/>
          <a:p>
            <a:pPr algn="l">
              <a:lnSpc>
                <a:spcPts val="7181"/>
              </a:lnSpc>
            </a:pPr>
            <a:r>
              <a:rPr lang="en-US" sz="4300" spc="60" dirty="0">
                <a:solidFill>
                  <a:srgbClr val="0556A5"/>
                </a:solidFill>
                <a:latin typeface="EightiesComeback"/>
                <a:ea typeface="EightiesComeback"/>
                <a:cs typeface="EightiesComeback"/>
                <a:sym typeface="EightiesComeback"/>
              </a:rPr>
              <a:t>Healthy relationships are important because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719773" cy="816900"/>
            <a:chOff x="0" y="0"/>
            <a:chExt cx="4930311" cy="215150"/>
          </a:xfrm>
        </p:grpSpPr>
        <p:sp>
          <p:nvSpPr>
            <p:cNvPr id="5" name="Freeform 5"/>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562905" y="1257804"/>
            <a:ext cx="1934117" cy="1851917"/>
          </a:xfrm>
          <a:custGeom>
            <a:avLst/>
            <a:gdLst/>
            <a:ahLst/>
            <a:cxnLst/>
            <a:rect l="l" t="t" r="r" b="b"/>
            <a:pathLst>
              <a:path w="1934117" h="1851917">
                <a:moveTo>
                  <a:pt x="0" y="0"/>
                </a:moveTo>
                <a:lnTo>
                  <a:pt x="1934117" y="0"/>
                </a:lnTo>
                <a:lnTo>
                  <a:pt x="1934117" y="1851917"/>
                </a:lnTo>
                <a:lnTo>
                  <a:pt x="0" y="18519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411620" y="5916546"/>
            <a:ext cx="1934117" cy="1851917"/>
          </a:xfrm>
          <a:custGeom>
            <a:avLst/>
            <a:gdLst/>
            <a:ahLst/>
            <a:cxnLst/>
            <a:rect l="l" t="t" r="r" b="b"/>
            <a:pathLst>
              <a:path w="1934117" h="1851917">
                <a:moveTo>
                  <a:pt x="0" y="0"/>
                </a:moveTo>
                <a:lnTo>
                  <a:pt x="1934117" y="0"/>
                </a:lnTo>
                <a:lnTo>
                  <a:pt x="1934117" y="1851916"/>
                </a:lnTo>
                <a:lnTo>
                  <a:pt x="0" y="18519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7090837" y="2052194"/>
            <a:ext cx="9690734" cy="7417907"/>
          </a:xfrm>
          <a:custGeom>
            <a:avLst/>
            <a:gdLst/>
            <a:ahLst/>
            <a:cxnLst/>
            <a:rect l="l" t="t" r="r" b="b"/>
            <a:pathLst>
              <a:path w="9690734" h="7417907">
                <a:moveTo>
                  <a:pt x="0" y="0"/>
                </a:moveTo>
                <a:lnTo>
                  <a:pt x="9690733" y="0"/>
                </a:lnTo>
                <a:lnTo>
                  <a:pt x="9690733" y="7417906"/>
                </a:lnTo>
                <a:lnTo>
                  <a:pt x="0" y="7417906"/>
                </a:lnTo>
                <a:lnTo>
                  <a:pt x="0" y="0"/>
                </a:lnTo>
                <a:close/>
              </a:path>
            </a:pathLst>
          </a:custGeom>
          <a:blipFill>
            <a:blip r:embed="rId5"/>
            <a:stretch>
              <a:fillRect/>
            </a:stretch>
          </a:blipFill>
        </p:spPr>
        <p:txBody>
          <a:bodyPr/>
          <a:lstStyle/>
          <a:p>
            <a:endParaRPr lang="en-US"/>
          </a:p>
        </p:txBody>
      </p:sp>
      <p:sp>
        <p:nvSpPr>
          <p:cNvPr id="10" name="TextBox 10"/>
          <p:cNvSpPr txBox="1"/>
          <p:nvPr/>
        </p:nvSpPr>
        <p:spPr>
          <a:xfrm>
            <a:off x="411620" y="132845"/>
            <a:ext cx="12841217"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Balanced or Unbalanced?</a:t>
            </a:r>
          </a:p>
        </p:txBody>
      </p:sp>
      <p:sp>
        <p:nvSpPr>
          <p:cNvPr id="11" name="TextBox 11"/>
          <p:cNvSpPr txBox="1"/>
          <p:nvPr/>
        </p:nvSpPr>
        <p:spPr>
          <a:xfrm>
            <a:off x="645268" y="3362960"/>
            <a:ext cx="5223875" cy="1780540"/>
          </a:xfrm>
          <a:prstGeom prst="rect">
            <a:avLst/>
          </a:prstGeom>
        </p:spPr>
        <p:txBody>
          <a:bodyPr lIns="0" tIns="0" rIns="0" bIns="0" rtlCol="0" anchor="t">
            <a:spAutoFit/>
          </a:bodyPr>
          <a:lstStyle/>
          <a:p>
            <a:pPr algn="l">
              <a:lnSpc>
                <a:spcPts val="4759"/>
              </a:lnSpc>
            </a:pPr>
            <a:r>
              <a:rPr lang="en-US" sz="3399">
                <a:solidFill>
                  <a:srgbClr val="0556A5"/>
                </a:solidFill>
                <a:latin typeface="Canva Sans"/>
                <a:ea typeface="Canva Sans"/>
                <a:cs typeface="Canva Sans"/>
                <a:sym typeface="Canva Sans"/>
              </a:rPr>
              <a:t>Put your thumb up if you think the relationship is fair and balanced.</a:t>
            </a:r>
          </a:p>
        </p:txBody>
      </p:sp>
      <p:sp>
        <p:nvSpPr>
          <p:cNvPr id="12" name="TextBox 12"/>
          <p:cNvSpPr txBox="1"/>
          <p:nvPr/>
        </p:nvSpPr>
        <p:spPr>
          <a:xfrm>
            <a:off x="645268" y="7995711"/>
            <a:ext cx="5223875" cy="1180465"/>
          </a:xfrm>
          <a:prstGeom prst="rect">
            <a:avLst/>
          </a:prstGeom>
        </p:spPr>
        <p:txBody>
          <a:bodyPr lIns="0" tIns="0" rIns="0" bIns="0" rtlCol="0" anchor="t">
            <a:spAutoFit/>
          </a:bodyPr>
          <a:lstStyle/>
          <a:p>
            <a:pPr algn="l">
              <a:lnSpc>
                <a:spcPts val="4759"/>
              </a:lnSpc>
            </a:pPr>
            <a:r>
              <a:rPr lang="en-US" sz="3399">
                <a:solidFill>
                  <a:srgbClr val="0556A5"/>
                </a:solidFill>
                <a:latin typeface="Canva Sans"/>
                <a:ea typeface="Canva Sans"/>
                <a:cs typeface="Canva Sans"/>
                <a:sym typeface="Canva Sans"/>
              </a:rPr>
              <a:t>Put your thumb down if it is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829710" y="8963767"/>
            <a:ext cx="2381820" cy="1323233"/>
          </a:xfrm>
          <a:custGeom>
            <a:avLst/>
            <a:gdLst/>
            <a:ahLst/>
            <a:cxnLst/>
            <a:rect l="l" t="t" r="r" b="b"/>
            <a:pathLst>
              <a:path w="2381820" h="1323233">
                <a:moveTo>
                  <a:pt x="0" y="0"/>
                </a:moveTo>
                <a:lnTo>
                  <a:pt x="2381820" y="0"/>
                </a:lnTo>
                <a:lnTo>
                  <a:pt x="2381820" y="1323233"/>
                </a:lnTo>
                <a:lnTo>
                  <a:pt x="0" y="1323233"/>
                </a:lnTo>
                <a:lnTo>
                  <a:pt x="0" y="0"/>
                </a:lnTo>
                <a:close/>
              </a:path>
            </a:pathLst>
          </a:custGeom>
          <a:blipFill>
            <a:blip r:embed="rId3"/>
            <a:stretch>
              <a:fillRect/>
            </a:stretch>
          </a:blipFill>
        </p:spPr>
        <p:txBody>
          <a:bodyPr/>
          <a:lstStyle/>
          <a:p>
            <a:endParaRPr lang="en-US"/>
          </a:p>
        </p:txBody>
      </p:sp>
      <p:sp>
        <p:nvSpPr>
          <p:cNvPr id="5" name="Freeform 5"/>
          <p:cNvSpPr/>
          <p:nvPr/>
        </p:nvSpPr>
        <p:spPr>
          <a:xfrm>
            <a:off x="13619474" y="8963767"/>
            <a:ext cx="2210236" cy="1323233"/>
          </a:xfrm>
          <a:custGeom>
            <a:avLst/>
            <a:gdLst/>
            <a:ahLst/>
            <a:cxnLst/>
            <a:rect l="l" t="t" r="r" b="b"/>
            <a:pathLst>
              <a:path w="2210236" h="1323233">
                <a:moveTo>
                  <a:pt x="0" y="0"/>
                </a:moveTo>
                <a:lnTo>
                  <a:pt x="2210236" y="0"/>
                </a:lnTo>
                <a:lnTo>
                  <a:pt x="2210236" y="1323233"/>
                </a:lnTo>
                <a:lnTo>
                  <a:pt x="0" y="1323233"/>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2942362" y="3184895"/>
            <a:ext cx="12403275"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2: </a:t>
            </a:r>
          </a:p>
          <a:p>
            <a:pPr algn="ctr">
              <a:lnSpc>
                <a:spcPts val="10508"/>
              </a:lnSpc>
            </a:pPr>
            <a:r>
              <a:rPr lang="en-US" sz="7505" b="1">
                <a:solidFill>
                  <a:srgbClr val="0556A5"/>
                </a:solidFill>
                <a:latin typeface="EightiesComeback Bold"/>
                <a:ea typeface="EightiesComeback Bold"/>
                <a:cs typeface="EightiesComeback Bold"/>
                <a:sym typeface="EightiesComeback Bold"/>
              </a:rPr>
              <a:t>Communicating Core Values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54730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a:solidFill>
                  <a:srgbClr val="58595B"/>
                </a:solidFill>
                <a:latin typeface="Soleil"/>
                <a:ea typeface="Soleil"/>
                <a:cs typeface="Soleil"/>
                <a:sym typeface="Soleil"/>
              </a:rPr>
              <a:t>Understand different styles of communication and </a:t>
            </a:r>
          </a:p>
          <a:p>
            <a:pPr algn="l">
              <a:lnSpc>
                <a:spcPts val="4679"/>
              </a:lnSpc>
            </a:pPr>
            <a:r>
              <a:rPr lang="en-US" sz="3999" spc="115">
                <a:solidFill>
                  <a:srgbClr val="58595B"/>
                </a:solidFill>
                <a:latin typeface="Soleil"/>
                <a:ea typeface="Soleil"/>
                <a:cs typeface="Soleil"/>
                <a:sym typeface="Soleil"/>
              </a:rPr>
              <a:t>      how they are used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a:solidFill>
                  <a:srgbClr val="58595B"/>
                </a:solidFill>
                <a:latin typeface="Soleil"/>
                <a:ea typeface="Soleil"/>
                <a:cs typeface="Soleil"/>
                <a:sym typeface="Soleil"/>
              </a:rPr>
              <a:t>Be able to define core values and identify which are </a:t>
            </a:r>
          </a:p>
          <a:p>
            <a:pPr algn="l">
              <a:lnSpc>
                <a:spcPts val="4679"/>
              </a:lnSpc>
            </a:pPr>
            <a:r>
              <a:rPr lang="en-US" sz="3999" spc="115">
                <a:solidFill>
                  <a:srgbClr val="58595B"/>
                </a:solidFill>
                <a:latin typeface="Soleil"/>
                <a:ea typeface="Soleil"/>
                <a:cs typeface="Soleil"/>
                <a:sym typeface="Soleil"/>
              </a:rPr>
              <a:t>      important to them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487350" cy="816900"/>
            <a:chOff x="0" y="0"/>
            <a:chExt cx="4869096" cy="215150"/>
          </a:xfrm>
        </p:grpSpPr>
        <p:sp>
          <p:nvSpPr>
            <p:cNvPr id="8" name="Freeform 8"/>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088186" y="-83226"/>
            <a:ext cx="7199814" cy="10453451"/>
          </a:xfrm>
          <a:custGeom>
            <a:avLst/>
            <a:gdLst/>
            <a:ahLst/>
            <a:cxnLst/>
            <a:rect l="l" t="t" r="r" b="b"/>
            <a:pathLst>
              <a:path w="7199814" h="10453451">
                <a:moveTo>
                  <a:pt x="0" y="0"/>
                </a:moveTo>
                <a:lnTo>
                  <a:pt x="7199814" y="0"/>
                </a:lnTo>
                <a:lnTo>
                  <a:pt x="7199814" y="10453452"/>
                </a:lnTo>
                <a:lnTo>
                  <a:pt x="0" y="10453452"/>
                </a:lnTo>
                <a:lnTo>
                  <a:pt x="0" y="0"/>
                </a:lnTo>
                <a:close/>
              </a:path>
            </a:pathLst>
          </a:custGeom>
          <a:blipFill>
            <a:blip r:embed="rId2"/>
            <a:stretch>
              <a:fillRect/>
            </a:stretch>
          </a:blipFill>
          <a:ln w="38100" cap="sq">
            <a:solidFill>
              <a:srgbClr val="000000"/>
            </a:solidFill>
            <a:prstDash val="solid"/>
            <a:miter/>
          </a:ln>
        </p:spPr>
        <p:txBody>
          <a:bodyPr/>
          <a:lstStyle/>
          <a:p>
            <a:endParaRPr lang="en-US"/>
          </a:p>
        </p:txBody>
      </p:sp>
      <p:sp>
        <p:nvSpPr>
          <p:cNvPr id="3" name="TextBox 3"/>
          <p:cNvSpPr txBox="1"/>
          <p:nvPr/>
        </p:nvSpPr>
        <p:spPr>
          <a:xfrm>
            <a:off x="837292" y="76407"/>
            <a:ext cx="7321609" cy="1832861"/>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What does it mean to be </a:t>
            </a:r>
          </a:p>
          <a:p>
            <a:pPr algn="l">
              <a:lnSpc>
                <a:spcPts val="7348"/>
              </a:lnSpc>
            </a:pPr>
            <a:r>
              <a:rPr lang="en-US" sz="4400" b="1" spc="61">
                <a:solidFill>
                  <a:srgbClr val="0556A5"/>
                </a:solidFill>
                <a:latin typeface="EightiesComeback Bold"/>
                <a:ea typeface="EightiesComeback Bold"/>
                <a:cs typeface="EightiesComeback Bold"/>
                <a:sym typeface="EightiesComeback Bold"/>
              </a:rPr>
              <a:t>a good communicator?</a:t>
            </a:r>
          </a:p>
        </p:txBody>
      </p:sp>
      <p:sp>
        <p:nvSpPr>
          <p:cNvPr id="4" name="TextBox 4"/>
          <p:cNvSpPr txBox="1"/>
          <p:nvPr/>
        </p:nvSpPr>
        <p:spPr>
          <a:xfrm>
            <a:off x="537997" y="2451735"/>
            <a:ext cx="9914802" cy="78352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What are your thoughts on each style of communication?</a:t>
            </a: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Have you used each style?  How did it go?</a:t>
            </a: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Have you had a time where a certain style of communication didn’t go well? If you could go back, how would you make things better?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5" name="Freeform 5"/>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Core Values</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5" name="Group 5"/>
          <p:cNvGrpSpPr/>
          <p:nvPr/>
        </p:nvGrpSpPr>
        <p:grpSpPr>
          <a:xfrm>
            <a:off x="0" y="9470100"/>
            <a:ext cx="18463702" cy="816900"/>
            <a:chOff x="0" y="0"/>
            <a:chExt cx="4862868" cy="215150"/>
          </a:xfrm>
        </p:grpSpPr>
        <p:sp>
          <p:nvSpPr>
            <p:cNvPr id="6" name="Freeform 6"/>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362079" y="1333287"/>
            <a:ext cx="18637541" cy="680466"/>
          </a:xfrm>
          <a:prstGeom prst="rect">
            <a:avLst/>
          </a:prstGeom>
        </p:spPr>
        <p:txBody>
          <a:bodyPr lIns="0" tIns="0" rIns="0" bIns="0" rtlCol="0" anchor="t">
            <a:spAutoFit/>
          </a:bodyPr>
          <a:lstStyle/>
          <a:p>
            <a:pPr algn="l">
              <a:lnSpc>
                <a:spcPts val="4212"/>
              </a:lnSpc>
            </a:pPr>
            <a:r>
              <a:rPr lang="en-US" sz="3600" spc="104">
                <a:solidFill>
                  <a:srgbClr val="0556A5"/>
                </a:solidFill>
                <a:latin typeface="Soleil"/>
                <a:ea typeface="Soleil"/>
                <a:cs typeface="Soleil"/>
                <a:sym typeface="Soleil"/>
              </a:rPr>
              <a:t>the characteristics you consider of utmost importance</a:t>
            </a:r>
          </a:p>
        </p:txBody>
      </p:sp>
      <p:sp>
        <p:nvSpPr>
          <p:cNvPr id="9" name="TextBox 9"/>
          <p:cNvSpPr txBox="1"/>
          <p:nvPr/>
        </p:nvSpPr>
        <p:spPr>
          <a:xfrm>
            <a:off x="362079" y="2043285"/>
            <a:ext cx="17032981" cy="8425815"/>
          </a:xfrm>
          <a:prstGeom prst="rect">
            <a:avLst/>
          </a:prstGeom>
        </p:spPr>
        <p:txBody>
          <a:bodyPr lIns="0" tIns="0" rIns="0" bIns="0" rtlCol="0" anchor="t">
            <a:spAutoFit/>
          </a:bodyPr>
          <a:lstStyle/>
          <a:p>
            <a:pPr marL="863599" lvl="1" indent="-431800" algn="l">
              <a:lnSpc>
                <a:spcPts val="4679"/>
              </a:lnSpc>
              <a:buFont typeface="Arial"/>
              <a:buChar char="•"/>
            </a:pPr>
            <a:r>
              <a:rPr lang="en-US" sz="3999" spc="115">
                <a:solidFill>
                  <a:srgbClr val="58595B"/>
                </a:solidFill>
                <a:latin typeface="Soleil"/>
                <a:ea typeface="Soleil"/>
                <a:cs typeface="Soleil"/>
                <a:sym typeface="Soleil"/>
              </a:rPr>
              <a:t>honesty</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loyalty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humor</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trust</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respect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security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intelligence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acceptance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dependability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0556A5"/>
                </a:solidFill>
                <a:latin typeface="Soleil"/>
                <a:ea typeface="Soleil"/>
                <a:cs typeface="Soleil"/>
                <a:sym typeface="Soleil"/>
              </a:rPr>
              <a:t>How we act and communicate with others stands as a reflection of our personal core values.</a:t>
            </a:r>
            <a:r>
              <a:rPr lang="en-US" sz="3999" spc="115">
                <a:solidFill>
                  <a:srgbClr val="58595B"/>
                </a:solidFill>
                <a:latin typeface="Soleil"/>
                <a:ea typeface="Soleil"/>
                <a:cs typeface="Soleil"/>
                <a:sym typeface="Soleil"/>
              </a:rPr>
              <a:t>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4462"/>
            <a:ext cx="18288000" cy="10333439"/>
            <a:chOff x="0" y="0"/>
            <a:chExt cx="4816593" cy="2721564"/>
          </a:xfrm>
        </p:grpSpPr>
        <p:sp>
          <p:nvSpPr>
            <p:cNvPr id="3" name="Freeform 3"/>
            <p:cNvSpPr/>
            <p:nvPr/>
          </p:nvSpPr>
          <p:spPr>
            <a:xfrm>
              <a:off x="0" y="0"/>
              <a:ext cx="4816592" cy="2721564"/>
            </a:xfrm>
            <a:custGeom>
              <a:avLst/>
              <a:gdLst/>
              <a:ahLst/>
              <a:cxnLst/>
              <a:rect l="l" t="t" r="r" b="b"/>
              <a:pathLst>
                <a:path w="4816592" h="2721564">
                  <a:moveTo>
                    <a:pt x="0" y="0"/>
                  </a:moveTo>
                  <a:lnTo>
                    <a:pt x="4816592" y="0"/>
                  </a:lnTo>
                  <a:lnTo>
                    <a:pt x="4816592" y="2721564"/>
                  </a:lnTo>
                  <a:lnTo>
                    <a:pt x="0" y="2721564"/>
                  </a:lnTo>
                  <a:close/>
                </a:path>
              </a:pathLst>
            </a:custGeom>
            <a:solidFill>
              <a:srgbClr val="0556A5"/>
            </a:solidFill>
          </p:spPr>
          <p:txBody>
            <a:bodyPr/>
            <a:lstStyle/>
            <a:p>
              <a:endParaRPr lang="en-US"/>
            </a:p>
          </p:txBody>
        </p:sp>
        <p:sp>
          <p:nvSpPr>
            <p:cNvPr id="4" name="TextBox 4"/>
            <p:cNvSpPr txBox="1"/>
            <p:nvPr/>
          </p:nvSpPr>
          <p:spPr>
            <a:xfrm>
              <a:off x="0" y="-152400"/>
              <a:ext cx="4816593" cy="2873964"/>
            </a:xfrm>
            <a:prstGeom prst="rect">
              <a:avLst/>
            </a:prstGeom>
          </p:spPr>
          <p:txBody>
            <a:bodyPr lIns="50800" tIns="50800" rIns="50800" bIns="50800" rtlCol="0" anchor="ctr"/>
            <a:lstStyle/>
            <a:p>
              <a:pPr algn="ctr">
                <a:lnSpc>
                  <a:spcPts val="3523"/>
                </a:lnSpc>
              </a:pPr>
              <a:endParaRPr/>
            </a:p>
          </p:txBody>
        </p:sp>
      </p:grpSp>
      <p:grpSp>
        <p:nvGrpSpPr>
          <p:cNvPr id="5" name="Group 5"/>
          <p:cNvGrpSpPr/>
          <p:nvPr/>
        </p:nvGrpSpPr>
        <p:grpSpPr>
          <a:xfrm>
            <a:off x="-71220" y="6121399"/>
            <a:ext cx="18430441" cy="3821851"/>
            <a:chOff x="0" y="0"/>
            <a:chExt cx="4854108" cy="1006578"/>
          </a:xfrm>
        </p:grpSpPr>
        <p:sp>
          <p:nvSpPr>
            <p:cNvPr id="6" name="Freeform 6"/>
            <p:cNvSpPr/>
            <p:nvPr/>
          </p:nvSpPr>
          <p:spPr>
            <a:xfrm>
              <a:off x="0" y="0"/>
              <a:ext cx="4854108" cy="1006578"/>
            </a:xfrm>
            <a:custGeom>
              <a:avLst/>
              <a:gdLst/>
              <a:ahLst/>
              <a:cxnLst/>
              <a:rect l="l" t="t" r="r" b="b"/>
              <a:pathLst>
                <a:path w="4854108" h="1006578">
                  <a:moveTo>
                    <a:pt x="0" y="0"/>
                  </a:moveTo>
                  <a:lnTo>
                    <a:pt x="4854108" y="0"/>
                  </a:lnTo>
                  <a:lnTo>
                    <a:pt x="4854108" y="1006578"/>
                  </a:lnTo>
                  <a:lnTo>
                    <a:pt x="0" y="1006578"/>
                  </a:lnTo>
                  <a:close/>
                </a:path>
              </a:pathLst>
            </a:custGeom>
            <a:solidFill>
              <a:srgbClr val="FFFFFF"/>
            </a:solidFill>
          </p:spPr>
          <p:txBody>
            <a:bodyPr/>
            <a:lstStyle/>
            <a:p>
              <a:endParaRPr lang="en-US"/>
            </a:p>
          </p:txBody>
        </p:sp>
        <p:sp>
          <p:nvSpPr>
            <p:cNvPr id="7" name="TextBox 7"/>
            <p:cNvSpPr txBox="1"/>
            <p:nvPr/>
          </p:nvSpPr>
          <p:spPr>
            <a:xfrm>
              <a:off x="0" y="-152400"/>
              <a:ext cx="4854108" cy="1158978"/>
            </a:xfrm>
            <a:prstGeom prst="rect">
              <a:avLst/>
            </a:prstGeom>
          </p:spPr>
          <p:txBody>
            <a:bodyPr lIns="50800" tIns="50800" rIns="50800" bIns="50800" rtlCol="0" anchor="ctr"/>
            <a:lstStyle/>
            <a:p>
              <a:pPr algn="ctr">
                <a:lnSpc>
                  <a:spcPts val="3523"/>
                </a:lnSpc>
              </a:pPr>
              <a:endParaRPr/>
            </a:p>
          </p:txBody>
        </p:sp>
      </p:grpSp>
      <p:sp>
        <p:nvSpPr>
          <p:cNvPr id="8" name="Freeform 8"/>
          <p:cNvSpPr/>
          <p:nvPr/>
        </p:nvSpPr>
        <p:spPr>
          <a:xfrm>
            <a:off x="17216466" y="-589777"/>
            <a:ext cx="2851361" cy="2742491"/>
          </a:xfrm>
          <a:custGeom>
            <a:avLst/>
            <a:gdLst/>
            <a:ahLst/>
            <a:cxnLst/>
            <a:rect l="l" t="t" r="r" b="b"/>
            <a:pathLst>
              <a:path w="2851361" h="2742491">
                <a:moveTo>
                  <a:pt x="0" y="0"/>
                </a:moveTo>
                <a:lnTo>
                  <a:pt x="2851361" y="0"/>
                </a:lnTo>
                <a:lnTo>
                  <a:pt x="2851361" y="2742491"/>
                </a:lnTo>
                <a:lnTo>
                  <a:pt x="0" y="274249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16023776" y="105760"/>
            <a:ext cx="1405065" cy="1351417"/>
          </a:xfrm>
          <a:custGeom>
            <a:avLst/>
            <a:gdLst/>
            <a:ahLst/>
            <a:cxnLst/>
            <a:rect l="l" t="t" r="r" b="b"/>
            <a:pathLst>
              <a:path w="1405065" h="1351417">
                <a:moveTo>
                  <a:pt x="0" y="0"/>
                </a:moveTo>
                <a:lnTo>
                  <a:pt x="1405065" y="0"/>
                </a:lnTo>
                <a:lnTo>
                  <a:pt x="1405065" y="1351417"/>
                </a:lnTo>
                <a:lnTo>
                  <a:pt x="0" y="13514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Freeform 10"/>
          <p:cNvSpPr/>
          <p:nvPr/>
        </p:nvSpPr>
        <p:spPr>
          <a:xfrm>
            <a:off x="8098354" y="2666554"/>
            <a:ext cx="1380036" cy="1327343"/>
          </a:xfrm>
          <a:custGeom>
            <a:avLst/>
            <a:gdLst/>
            <a:ahLst/>
            <a:cxnLst/>
            <a:rect l="l" t="t" r="r" b="b"/>
            <a:pathLst>
              <a:path w="1380036" h="1327343">
                <a:moveTo>
                  <a:pt x="0" y="0"/>
                </a:moveTo>
                <a:lnTo>
                  <a:pt x="1380036" y="0"/>
                </a:lnTo>
                <a:lnTo>
                  <a:pt x="1380036" y="1327344"/>
                </a:lnTo>
                <a:lnTo>
                  <a:pt x="0" y="13273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9841037" y="2431276"/>
            <a:ext cx="7816962" cy="1797901"/>
          </a:xfrm>
          <a:custGeom>
            <a:avLst/>
            <a:gdLst/>
            <a:ahLst/>
            <a:cxnLst/>
            <a:rect l="l" t="t" r="r" b="b"/>
            <a:pathLst>
              <a:path w="7816962" h="1797901">
                <a:moveTo>
                  <a:pt x="0" y="0"/>
                </a:moveTo>
                <a:lnTo>
                  <a:pt x="7816962" y="0"/>
                </a:lnTo>
                <a:lnTo>
                  <a:pt x="7816962" y="1797901"/>
                </a:lnTo>
                <a:lnTo>
                  <a:pt x="0" y="1797901"/>
                </a:lnTo>
                <a:lnTo>
                  <a:pt x="0" y="0"/>
                </a:lnTo>
                <a:close/>
              </a:path>
            </a:pathLst>
          </a:custGeom>
          <a:blipFill>
            <a:blip r:embed="rId4"/>
            <a:stretch>
              <a:fillRect/>
            </a:stretch>
          </a:blipFill>
        </p:spPr>
        <p:txBody>
          <a:bodyPr/>
          <a:lstStyle/>
          <a:p>
            <a:endParaRPr lang="en-US"/>
          </a:p>
        </p:txBody>
      </p:sp>
      <p:sp>
        <p:nvSpPr>
          <p:cNvPr id="12" name="TextBox 12"/>
          <p:cNvSpPr txBox="1"/>
          <p:nvPr/>
        </p:nvSpPr>
        <p:spPr>
          <a:xfrm>
            <a:off x="482522" y="1498669"/>
            <a:ext cx="7615832" cy="3653521"/>
          </a:xfrm>
          <a:prstGeom prst="rect">
            <a:avLst/>
          </a:prstGeom>
        </p:spPr>
        <p:txBody>
          <a:bodyPr lIns="0" tIns="0" rIns="0" bIns="0" rtlCol="0" anchor="t">
            <a:spAutoFit/>
          </a:bodyPr>
          <a:lstStyle/>
          <a:p>
            <a:pPr algn="ctr">
              <a:lnSpc>
                <a:spcPts val="9214"/>
              </a:lnSpc>
            </a:pPr>
            <a:r>
              <a:rPr lang="en-US" sz="8611" b="1" spc="34">
                <a:solidFill>
                  <a:srgbClr val="FFFFFF"/>
                </a:solidFill>
                <a:latin typeface="EightiesComeback Bold"/>
                <a:ea typeface="EightiesComeback Bold"/>
                <a:cs typeface="EightiesComeback Bold"/>
                <a:sym typeface="EightiesComeback Bold"/>
              </a:rPr>
              <a:t>Understanding Healthy Relationships</a:t>
            </a:r>
          </a:p>
        </p:txBody>
      </p:sp>
      <p:sp>
        <p:nvSpPr>
          <p:cNvPr id="13" name="TextBox 13"/>
          <p:cNvSpPr txBox="1"/>
          <p:nvPr/>
        </p:nvSpPr>
        <p:spPr>
          <a:xfrm>
            <a:off x="320681" y="6440188"/>
            <a:ext cx="17646637" cy="3050745"/>
          </a:xfrm>
          <a:prstGeom prst="rect">
            <a:avLst/>
          </a:prstGeom>
        </p:spPr>
        <p:txBody>
          <a:bodyPr lIns="0" tIns="0" rIns="0" bIns="0" rtlCol="0" anchor="t">
            <a:spAutoFit/>
          </a:bodyPr>
          <a:lstStyle/>
          <a:p>
            <a:pPr algn="ctr">
              <a:lnSpc>
                <a:spcPts val="4783"/>
              </a:lnSpc>
            </a:pPr>
            <a:r>
              <a:rPr lang="en-US" sz="3417">
                <a:solidFill>
                  <a:srgbClr val="000000"/>
                </a:solidFill>
                <a:latin typeface="SoleilBk"/>
                <a:ea typeface="SoleilBk"/>
                <a:cs typeface="SoleilBk"/>
                <a:sym typeface="SoleilBk"/>
              </a:rPr>
              <a:t>These lessons are designed to help you with step 1 of the service-learning process:  Investigate and Learn. </a:t>
            </a:r>
          </a:p>
          <a:p>
            <a:pPr algn="ctr">
              <a:lnSpc>
                <a:spcPts val="4783"/>
              </a:lnSpc>
            </a:pPr>
            <a:endParaRPr lang="en-US" sz="3417">
              <a:solidFill>
                <a:srgbClr val="000000"/>
              </a:solidFill>
              <a:latin typeface="SoleilBk"/>
              <a:ea typeface="SoleilBk"/>
              <a:cs typeface="SoleilBk"/>
              <a:sym typeface="SoleilBk"/>
            </a:endParaRPr>
          </a:p>
          <a:p>
            <a:pPr algn="ctr">
              <a:lnSpc>
                <a:spcPts val="4783"/>
              </a:lnSpc>
            </a:pPr>
            <a:r>
              <a:rPr lang="en-US" sz="3417">
                <a:solidFill>
                  <a:srgbClr val="000000"/>
                </a:solidFill>
                <a:latin typeface="SoleilBk"/>
                <a:ea typeface="SoleilBk"/>
                <a:cs typeface="SoleilBk"/>
                <a:sym typeface="SoleilBk"/>
              </a:rPr>
              <a:t>As we learn more about healthy relationships, be thinking about how we could take action with a Let’s Promote Respect Campaign!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0096976" y="0"/>
            <a:ext cx="8191024" cy="10287000"/>
          </a:xfrm>
          <a:custGeom>
            <a:avLst/>
            <a:gdLst/>
            <a:ahLst/>
            <a:cxnLst/>
            <a:rect l="l" t="t" r="r" b="b"/>
            <a:pathLst>
              <a:path w="8191024" h="10287000">
                <a:moveTo>
                  <a:pt x="0" y="0"/>
                </a:moveTo>
                <a:lnTo>
                  <a:pt x="8191024" y="0"/>
                </a:lnTo>
                <a:lnTo>
                  <a:pt x="8191024" y="10287000"/>
                </a:lnTo>
                <a:lnTo>
                  <a:pt x="0" y="10287000"/>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4" name="TextBox 4"/>
          <p:cNvSpPr txBox="1"/>
          <p:nvPr/>
        </p:nvSpPr>
        <p:spPr>
          <a:xfrm>
            <a:off x="837292" y="76407"/>
            <a:ext cx="7321609"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Core Values</a:t>
            </a:r>
          </a:p>
        </p:txBody>
      </p:sp>
      <p:sp>
        <p:nvSpPr>
          <p:cNvPr id="5" name="TextBox 5"/>
          <p:cNvSpPr txBox="1"/>
          <p:nvPr/>
        </p:nvSpPr>
        <p:spPr>
          <a:xfrm>
            <a:off x="362079" y="2043285"/>
            <a:ext cx="17032981" cy="252031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Define each in your own words.</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58595B"/>
                </a:solidFill>
                <a:latin typeface="Soleil"/>
                <a:ea typeface="Soleil"/>
                <a:cs typeface="Soleil"/>
                <a:sym typeface="Soleil"/>
              </a:rPr>
              <a:t>Then use a dictionary to confirm or  </a:t>
            </a:r>
          </a:p>
          <a:p>
            <a:pPr algn="l">
              <a:lnSpc>
                <a:spcPts val="4679"/>
              </a:lnSpc>
            </a:pPr>
            <a:r>
              <a:rPr lang="en-US" sz="3999" spc="115">
                <a:solidFill>
                  <a:srgbClr val="58595B"/>
                </a:solidFill>
                <a:latin typeface="Soleil"/>
                <a:ea typeface="Soleil"/>
                <a:cs typeface="Soleil"/>
                <a:sym typeface="Soleil"/>
              </a:rPr>
              <a:t>update your understanding.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719773" cy="816900"/>
            <a:chOff x="0" y="0"/>
            <a:chExt cx="4930311" cy="215150"/>
          </a:xfrm>
        </p:grpSpPr>
        <p:sp>
          <p:nvSpPr>
            <p:cNvPr id="5" name="Freeform 5"/>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13434045" y="5143500"/>
            <a:ext cx="3293254" cy="3186224"/>
          </a:xfrm>
          <a:custGeom>
            <a:avLst/>
            <a:gdLst/>
            <a:ahLst/>
            <a:cxnLst/>
            <a:rect l="l" t="t" r="r" b="b"/>
            <a:pathLst>
              <a:path w="3293254" h="3186224">
                <a:moveTo>
                  <a:pt x="0" y="0"/>
                </a:moveTo>
                <a:lnTo>
                  <a:pt x="3293254" y="0"/>
                </a:lnTo>
                <a:lnTo>
                  <a:pt x="3293254" y="3186224"/>
                </a:lnTo>
                <a:lnTo>
                  <a:pt x="0" y="3186224"/>
                </a:lnTo>
                <a:lnTo>
                  <a:pt x="0" y="0"/>
                </a:lnTo>
                <a:close/>
              </a:path>
            </a:pathLst>
          </a:custGeom>
          <a:blipFill>
            <a:blip r:embed="rId3"/>
            <a:stretch>
              <a:fillRect/>
            </a:stretch>
          </a:blipFill>
        </p:spPr>
        <p:txBody>
          <a:bodyPr/>
          <a:lstStyle/>
          <a:p>
            <a:endParaRPr lang="en-US"/>
          </a:p>
        </p:txBody>
      </p:sp>
      <p:sp>
        <p:nvSpPr>
          <p:cNvPr id="8" name="Freeform 8"/>
          <p:cNvSpPr/>
          <p:nvPr/>
        </p:nvSpPr>
        <p:spPr>
          <a:xfrm>
            <a:off x="2394434" y="3263661"/>
            <a:ext cx="3306307" cy="2943990"/>
          </a:xfrm>
          <a:custGeom>
            <a:avLst/>
            <a:gdLst/>
            <a:ahLst/>
            <a:cxnLst/>
            <a:rect l="l" t="t" r="r" b="b"/>
            <a:pathLst>
              <a:path w="3306307" h="2943990">
                <a:moveTo>
                  <a:pt x="0" y="0"/>
                </a:moveTo>
                <a:lnTo>
                  <a:pt x="3306306" y="0"/>
                </a:lnTo>
                <a:lnTo>
                  <a:pt x="3306306" y="2943991"/>
                </a:lnTo>
                <a:lnTo>
                  <a:pt x="0" y="2943991"/>
                </a:lnTo>
                <a:lnTo>
                  <a:pt x="0" y="0"/>
                </a:lnTo>
                <a:close/>
              </a:path>
            </a:pathLst>
          </a:custGeom>
          <a:blipFill>
            <a:blip r:embed="rId4"/>
            <a:stretch>
              <a:fillRect/>
            </a:stretch>
          </a:blipFill>
        </p:spPr>
        <p:txBody>
          <a:bodyPr/>
          <a:lstStyle/>
          <a:p>
            <a:endParaRPr lang="en-US"/>
          </a:p>
        </p:txBody>
      </p:sp>
      <p:sp>
        <p:nvSpPr>
          <p:cNvPr id="9" name="Freeform 9"/>
          <p:cNvSpPr/>
          <p:nvPr/>
        </p:nvSpPr>
        <p:spPr>
          <a:xfrm>
            <a:off x="7755175" y="4327841"/>
            <a:ext cx="2740515" cy="2791265"/>
          </a:xfrm>
          <a:custGeom>
            <a:avLst/>
            <a:gdLst/>
            <a:ahLst/>
            <a:cxnLst/>
            <a:rect l="l" t="t" r="r" b="b"/>
            <a:pathLst>
              <a:path w="2740515" h="2791265">
                <a:moveTo>
                  <a:pt x="0" y="0"/>
                </a:moveTo>
                <a:lnTo>
                  <a:pt x="2740515" y="0"/>
                </a:lnTo>
                <a:lnTo>
                  <a:pt x="2740515" y="2791265"/>
                </a:lnTo>
                <a:lnTo>
                  <a:pt x="0" y="279126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321302" y="1691147"/>
            <a:ext cx="14277847" cy="74866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Write down your top 3 core values on the sticky notes.</a:t>
            </a:r>
          </a:p>
        </p:txBody>
      </p:sp>
      <p:sp>
        <p:nvSpPr>
          <p:cNvPr id="11" name="TextBox 11"/>
          <p:cNvSpPr txBox="1"/>
          <p:nvPr/>
        </p:nvSpPr>
        <p:spPr>
          <a:xfrm>
            <a:off x="802825" y="7795381"/>
            <a:ext cx="14796324" cy="1205458"/>
          </a:xfrm>
          <a:prstGeom prst="rect">
            <a:avLst/>
          </a:prstGeom>
        </p:spPr>
        <p:txBody>
          <a:bodyPr wrap="square" lIns="0" tIns="0" rIns="0" bIns="0" rtlCol="0" anchor="t">
            <a:spAutoFit/>
          </a:bodyPr>
          <a:lstStyle/>
          <a:p>
            <a:pPr algn="l">
              <a:lnSpc>
                <a:spcPts val="4679"/>
              </a:lnSpc>
            </a:pPr>
            <a:r>
              <a:rPr lang="en-US" sz="3999" spc="115" dirty="0">
                <a:solidFill>
                  <a:srgbClr val="58595B"/>
                </a:solidFill>
                <a:latin typeface="Soleil"/>
                <a:ea typeface="Soleil"/>
                <a:cs typeface="Soleil"/>
                <a:sym typeface="Soleil"/>
              </a:rPr>
              <a:t>Then stick them on the front board with others </a:t>
            </a:r>
          </a:p>
          <a:p>
            <a:pPr algn="l">
              <a:lnSpc>
                <a:spcPts val="4679"/>
              </a:lnSpc>
            </a:pPr>
            <a:r>
              <a:rPr lang="en-US" sz="3999" spc="115" dirty="0">
                <a:solidFill>
                  <a:srgbClr val="58595B"/>
                </a:solidFill>
                <a:latin typeface="Soleil"/>
                <a:ea typeface="Soleil"/>
                <a:cs typeface="Soleil"/>
                <a:sym typeface="Soleil"/>
              </a:rPr>
              <a:t>of the same value. Let’s see which we value most as a class!</a:t>
            </a:r>
          </a:p>
        </p:txBody>
      </p:sp>
      <p:sp>
        <p:nvSpPr>
          <p:cNvPr id="12" name="TextBox 12"/>
          <p:cNvSpPr txBox="1"/>
          <p:nvPr/>
        </p:nvSpPr>
        <p:spPr>
          <a:xfrm>
            <a:off x="198784" y="-24272"/>
            <a:ext cx="7321609"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What are your core values?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321302" y="1408625"/>
            <a:ext cx="14277847" cy="4863465"/>
          </a:xfrm>
          <a:prstGeom prst="rect">
            <a:avLst/>
          </a:prstGeom>
        </p:spPr>
        <p:txBody>
          <a:bodyPr lIns="0" tIns="0" rIns="0" bIns="0" rtlCol="0" anchor="t">
            <a:spAutoFit/>
          </a:bodyPr>
          <a:lstStyle/>
          <a:p>
            <a:pPr algn="l">
              <a:lnSpc>
                <a:spcPts val="4679"/>
              </a:lnSpc>
            </a:pPr>
            <a:endParaRPr/>
          </a:p>
          <a:p>
            <a:pPr algn="l">
              <a:lnSpc>
                <a:spcPts val="5849"/>
              </a:lnSpc>
            </a:pPr>
            <a:endParaRPr/>
          </a:p>
          <a:p>
            <a:pPr algn="l">
              <a:lnSpc>
                <a:spcPts val="5849"/>
              </a:lnSpc>
            </a:pPr>
            <a:endParaRPr/>
          </a:p>
          <a:p>
            <a:pPr algn="l">
              <a:lnSpc>
                <a:spcPts val="5849"/>
              </a:lnSpc>
            </a:pPr>
            <a:r>
              <a:rPr lang="en-US" sz="4999" spc="144">
                <a:solidFill>
                  <a:srgbClr val="58595B"/>
                </a:solidFill>
                <a:latin typeface="Soleil"/>
                <a:ea typeface="Soleil"/>
                <a:cs typeface="Soleil"/>
                <a:sym typeface="Soleil"/>
              </a:rPr>
              <a:t>If you could improve on one core value, which one would it be? Why? </a:t>
            </a:r>
          </a:p>
          <a:p>
            <a:pPr algn="l">
              <a:lnSpc>
                <a:spcPts val="4679"/>
              </a:lnSpc>
            </a:pPr>
            <a:endParaRPr lang="en-US" sz="4999" spc="144">
              <a:solidFill>
                <a:srgbClr val="58595B"/>
              </a:solidFill>
              <a:latin typeface="Soleil"/>
              <a:ea typeface="Soleil"/>
              <a:cs typeface="Soleil"/>
              <a:sym typeface="Soleil"/>
            </a:endParaRPr>
          </a:p>
          <a:p>
            <a:pPr algn="l">
              <a:lnSpc>
                <a:spcPts val="4679"/>
              </a:lnSpc>
            </a:pPr>
            <a:endParaRPr lang="en-US" sz="4999" spc="144">
              <a:solidFill>
                <a:srgbClr val="58595B"/>
              </a:solidFill>
              <a:latin typeface="Soleil"/>
              <a:ea typeface="Soleil"/>
              <a:cs typeface="Soleil"/>
              <a:sym typeface="Soleil"/>
            </a:endParaRPr>
          </a:p>
        </p:txBody>
      </p:sp>
      <p:grpSp>
        <p:nvGrpSpPr>
          <p:cNvPr id="5" name="Group 5"/>
          <p:cNvGrpSpPr/>
          <p:nvPr/>
        </p:nvGrpSpPr>
        <p:grpSpPr>
          <a:xfrm>
            <a:off x="0" y="9470100"/>
            <a:ext cx="18510999" cy="816900"/>
            <a:chOff x="0" y="0"/>
            <a:chExt cx="4875325" cy="215150"/>
          </a:xfrm>
        </p:grpSpPr>
        <p:sp>
          <p:nvSpPr>
            <p:cNvPr id="6" name="Freeform 6"/>
            <p:cNvSpPr/>
            <p:nvPr/>
          </p:nvSpPr>
          <p:spPr>
            <a:xfrm>
              <a:off x="0" y="0"/>
              <a:ext cx="4875325" cy="215150"/>
            </a:xfrm>
            <a:custGeom>
              <a:avLst/>
              <a:gdLst/>
              <a:ahLst/>
              <a:cxnLst/>
              <a:rect l="l" t="t" r="r" b="b"/>
              <a:pathLst>
                <a:path w="4875325" h="215150">
                  <a:moveTo>
                    <a:pt x="0" y="0"/>
                  </a:moveTo>
                  <a:lnTo>
                    <a:pt x="4875325" y="0"/>
                  </a:lnTo>
                  <a:lnTo>
                    <a:pt x="4875325"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75325"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Reflections: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273901" y="8808725"/>
            <a:ext cx="2837474" cy="1339808"/>
          </a:xfrm>
          <a:custGeom>
            <a:avLst/>
            <a:gdLst/>
            <a:ahLst/>
            <a:cxnLst/>
            <a:rect l="l" t="t" r="r" b="b"/>
            <a:pathLst>
              <a:path w="2837474" h="1339808">
                <a:moveTo>
                  <a:pt x="0" y="0"/>
                </a:moveTo>
                <a:lnTo>
                  <a:pt x="2837473" y="0"/>
                </a:lnTo>
                <a:lnTo>
                  <a:pt x="2837473" y="1339808"/>
                </a:lnTo>
                <a:lnTo>
                  <a:pt x="0" y="1339808"/>
                </a:lnTo>
                <a:lnTo>
                  <a:pt x="0" y="0"/>
                </a:lnTo>
                <a:close/>
              </a:path>
            </a:pathLst>
          </a:custGeom>
          <a:blipFill>
            <a:blip r:embed="rId3"/>
            <a:stretch>
              <a:fillRect l="-3448" r="-3448"/>
            </a:stretch>
          </a:blipFill>
        </p:spPr>
        <p:txBody>
          <a:bodyPr/>
          <a:lstStyle/>
          <a:p>
            <a:endParaRPr lang="en-US"/>
          </a:p>
        </p:txBody>
      </p:sp>
      <p:sp>
        <p:nvSpPr>
          <p:cNvPr id="5" name="TextBox 5"/>
          <p:cNvSpPr txBox="1"/>
          <p:nvPr/>
        </p:nvSpPr>
        <p:spPr>
          <a:xfrm>
            <a:off x="3299539" y="3184895"/>
            <a:ext cx="11688922"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3: </a:t>
            </a:r>
          </a:p>
          <a:p>
            <a:pPr algn="ctr">
              <a:lnSpc>
                <a:spcPts val="10508"/>
              </a:lnSpc>
            </a:pPr>
            <a:r>
              <a:rPr lang="en-US" sz="7505" b="1">
                <a:solidFill>
                  <a:srgbClr val="0556A5"/>
                </a:solidFill>
                <a:latin typeface="EightiesComeback Bold"/>
                <a:ea typeface="EightiesComeback Bold"/>
                <a:cs typeface="EightiesComeback Bold"/>
                <a:sym typeface="EightiesComeback Bold"/>
              </a:rPr>
              <a:t>Abusive Relationships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3701415"/>
          </a:xfrm>
          <a:prstGeom prst="rect">
            <a:avLst/>
          </a:prstGeom>
        </p:spPr>
        <p:txBody>
          <a:bodyPr lIns="0" tIns="0" rIns="0" bIns="0" rtlCol="0" anchor="t">
            <a:spAutoFit/>
          </a:bodyPr>
          <a:lstStyle/>
          <a:p>
            <a:pPr marL="863599" lvl="1" indent="-431800" algn="l">
              <a:lnSpc>
                <a:spcPts val="4679"/>
              </a:lnSpc>
              <a:buFont typeface="Arial"/>
              <a:buChar char="•"/>
            </a:pPr>
            <a:r>
              <a:rPr lang="en-US" sz="3999" spc="115">
                <a:solidFill>
                  <a:srgbClr val="58595B"/>
                </a:solidFill>
                <a:latin typeface="Soleil"/>
                <a:ea typeface="Soleil"/>
                <a:cs typeface="Soleil"/>
                <a:sym typeface="Soleil"/>
              </a:rPr>
              <a:t>Be able to recognize relationship violence and forms of abuse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a:solidFill>
                  <a:srgbClr val="58595B"/>
                </a:solidFill>
                <a:latin typeface="Soleil"/>
                <a:ea typeface="Soleil"/>
                <a:cs typeface="Soleil"/>
                <a:sym typeface="Soleil"/>
              </a:rPr>
              <a:t>Know how to seek help about relationship violence and abuse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487350" cy="816900"/>
            <a:chOff x="0" y="0"/>
            <a:chExt cx="4869096" cy="215150"/>
          </a:xfrm>
        </p:grpSpPr>
        <p:sp>
          <p:nvSpPr>
            <p:cNvPr id="8" name="Freeform 8"/>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179411" y="3356994"/>
            <a:ext cx="14277847" cy="933450"/>
          </a:xfrm>
          <a:prstGeom prst="rect">
            <a:avLst/>
          </a:prstGeom>
        </p:spPr>
        <p:txBody>
          <a:bodyPr lIns="0" tIns="0" rIns="0" bIns="0" rtlCol="0" anchor="t">
            <a:spAutoFit/>
          </a:bodyPr>
          <a:lstStyle/>
          <a:p>
            <a:pPr algn="l">
              <a:lnSpc>
                <a:spcPts val="5849"/>
              </a:lnSpc>
            </a:pPr>
            <a:r>
              <a:rPr lang="en-US" sz="4999" spc="144">
                <a:solidFill>
                  <a:srgbClr val="58595B"/>
                </a:solidFill>
                <a:latin typeface="Soleil"/>
                <a:ea typeface="Soleil"/>
                <a:cs typeface="Soleil"/>
                <a:sym typeface="Soleil"/>
              </a:rPr>
              <a:t>What is an abusive relationship?</a:t>
            </a:r>
          </a:p>
        </p:txBody>
      </p:sp>
      <p:grpSp>
        <p:nvGrpSpPr>
          <p:cNvPr id="5" name="Group 5"/>
          <p:cNvGrpSpPr/>
          <p:nvPr/>
        </p:nvGrpSpPr>
        <p:grpSpPr>
          <a:xfrm>
            <a:off x="0" y="9470100"/>
            <a:ext cx="18487350" cy="816900"/>
            <a:chOff x="0" y="0"/>
            <a:chExt cx="4869096" cy="215150"/>
          </a:xfrm>
        </p:grpSpPr>
        <p:sp>
          <p:nvSpPr>
            <p:cNvPr id="6" name="Freeform 6"/>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Independent Reflection: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9470100"/>
            <a:ext cx="18510999" cy="816900"/>
            <a:chOff x="0" y="0"/>
            <a:chExt cx="4875325" cy="215150"/>
          </a:xfrm>
        </p:grpSpPr>
        <p:sp>
          <p:nvSpPr>
            <p:cNvPr id="5" name="Freeform 5"/>
            <p:cNvSpPr/>
            <p:nvPr/>
          </p:nvSpPr>
          <p:spPr>
            <a:xfrm>
              <a:off x="0" y="0"/>
              <a:ext cx="4875325" cy="215150"/>
            </a:xfrm>
            <a:custGeom>
              <a:avLst/>
              <a:gdLst/>
              <a:ahLst/>
              <a:cxnLst/>
              <a:rect l="l" t="t" r="r" b="b"/>
              <a:pathLst>
                <a:path w="4875325" h="215150">
                  <a:moveTo>
                    <a:pt x="0" y="0"/>
                  </a:moveTo>
                  <a:lnTo>
                    <a:pt x="4875325" y="0"/>
                  </a:lnTo>
                  <a:lnTo>
                    <a:pt x="4875325"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75325" cy="367550"/>
            </a:xfrm>
            <a:prstGeom prst="rect">
              <a:avLst/>
            </a:prstGeom>
          </p:spPr>
          <p:txBody>
            <a:bodyPr lIns="50800" tIns="50800" rIns="50800" bIns="50800" rtlCol="0" anchor="ctr"/>
            <a:lstStyle/>
            <a:p>
              <a:pPr algn="ctr">
                <a:lnSpc>
                  <a:spcPts val="3523"/>
                </a:lnSpc>
              </a:pPr>
              <a:endParaRPr/>
            </a:p>
          </p:txBody>
        </p:sp>
      </p:grpSp>
      <p:sp>
        <p:nvSpPr>
          <p:cNvPr id="9" name="TextBox 9"/>
          <p:cNvSpPr txBox="1"/>
          <p:nvPr/>
        </p:nvSpPr>
        <p:spPr>
          <a:xfrm>
            <a:off x="837292" y="-24272"/>
            <a:ext cx="12368248"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Sunshine- Don’t Confuse Love and Abuse Video</a:t>
            </a:r>
          </a:p>
        </p:txBody>
      </p:sp>
      <p:pic>
        <p:nvPicPr>
          <p:cNvPr id="10" name="Online Media 9" descr="Sunshine - Don't Confuse Love &amp; Abuse - Day One">
            <a:hlinkClick r:id="" action="ppaction://media"/>
            <a:extLst>
              <a:ext uri="{FF2B5EF4-FFF2-40B4-BE49-F238E27FC236}">
                <a16:creationId xmlns:a16="http://schemas.microsoft.com/office/drawing/2014/main" id="{79B20AA3-C857-F86F-F313-DDD290840F24}"/>
              </a:ext>
            </a:extLst>
          </p:cNvPr>
          <p:cNvPicPr>
            <a:picLocks noRot="1" noChangeAspect="1"/>
          </p:cNvPicPr>
          <p:nvPr>
            <a:videoFile r:link="rId1"/>
          </p:nvPr>
        </p:nvPicPr>
        <p:blipFill>
          <a:blip r:embed="rId4"/>
          <a:stretch>
            <a:fillRect/>
          </a:stretch>
        </p:blipFill>
        <p:spPr>
          <a:xfrm>
            <a:off x="2133600" y="1182624"/>
            <a:ext cx="14020800" cy="79217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49243" y="1691147"/>
            <a:ext cx="18101623" cy="8194551"/>
          </a:xfrm>
          <a:prstGeom prst="rect">
            <a:avLst/>
          </a:prstGeom>
        </p:spPr>
        <p:txBody>
          <a:bodyPr lIns="0" tIns="0" rIns="0" bIns="0" rtlCol="0" anchor="t">
            <a:spAutoFit/>
          </a:bodyPr>
          <a:lstStyle/>
          <a:p>
            <a:pPr marL="842010" lvl="1" indent="-421005" algn="l">
              <a:lnSpc>
                <a:spcPts val="4563"/>
              </a:lnSpc>
              <a:buAutoNum type="arabicPeriod"/>
            </a:pPr>
            <a:r>
              <a:rPr lang="en-US" sz="3900" spc="113" dirty="0">
                <a:solidFill>
                  <a:srgbClr val="58595B"/>
                </a:solidFill>
                <a:latin typeface="Soleil"/>
                <a:ea typeface="Soleil"/>
                <a:cs typeface="Soleil"/>
                <a:sym typeface="Soleil"/>
              </a:rPr>
              <a:t>What was the first sign that the male character in the video</a:t>
            </a:r>
          </a:p>
          <a:p>
            <a:pPr algn="l">
              <a:lnSpc>
                <a:spcPts val="4563"/>
              </a:lnSpc>
            </a:pPr>
            <a:r>
              <a:rPr lang="en-US" sz="3900" spc="113" dirty="0">
                <a:solidFill>
                  <a:srgbClr val="58595B"/>
                </a:solidFill>
                <a:latin typeface="Soleil"/>
                <a:ea typeface="Soleil"/>
                <a:cs typeface="Soleil"/>
                <a:sym typeface="Soleil"/>
              </a:rPr>
              <a:t>      was showing abusive behaviors?</a:t>
            </a:r>
          </a:p>
          <a:p>
            <a:pPr algn="l">
              <a:lnSpc>
                <a:spcPts val="4563"/>
              </a:lnSpc>
            </a:pPr>
            <a:endParaRPr lang="en-US" sz="3900" spc="113" dirty="0">
              <a:solidFill>
                <a:srgbClr val="58595B"/>
              </a:solidFill>
              <a:latin typeface="Soleil"/>
              <a:ea typeface="Soleil"/>
              <a:cs typeface="Soleil"/>
              <a:sym typeface="Soleil"/>
            </a:endParaRPr>
          </a:p>
          <a:p>
            <a:pPr algn="l">
              <a:lnSpc>
                <a:spcPts val="4563"/>
              </a:lnSpc>
            </a:pPr>
            <a:r>
              <a:rPr lang="en-US" sz="3900" spc="113" dirty="0">
                <a:solidFill>
                  <a:srgbClr val="58595B"/>
                </a:solidFill>
                <a:latin typeface="Soleil"/>
                <a:ea typeface="Soleil"/>
                <a:cs typeface="Soleil"/>
                <a:sym typeface="Soleil"/>
              </a:rPr>
              <a:t>   2. How are his behaviors abusive?</a:t>
            </a:r>
          </a:p>
          <a:p>
            <a:pPr algn="l">
              <a:lnSpc>
                <a:spcPts val="4563"/>
              </a:lnSpc>
            </a:pPr>
            <a:endParaRPr lang="en-US" sz="3900" spc="113" dirty="0">
              <a:solidFill>
                <a:srgbClr val="58595B"/>
              </a:solidFill>
              <a:latin typeface="Soleil"/>
              <a:ea typeface="Soleil"/>
              <a:cs typeface="Soleil"/>
              <a:sym typeface="Soleil"/>
            </a:endParaRPr>
          </a:p>
          <a:p>
            <a:pPr algn="l">
              <a:lnSpc>
                <a:spcPts val="4563"/>
              </a:lnSpc>
            </a:pPr>
            <a:r>
              <a:rPr lang="en-US" sz="3900" spc="113" dirty="0">
                <a:solidFill>
                  <a:srgbClr val="58595B"/>
                </a:solidFill>
                <a:latin typeface="Soleil"/>
                <a:ea typeface="Soleil"/>
                <a:cs typeface="Soleil"/>
                <a:sym typeface="Soleil"/>
              </a:rPr>
              <a:t>   3. Why do you think the video is called “Don’t Confuse Love &amp; Abuse”? </a:t>
            </a:r>
          </a:p>
          <a:p>
            <a:pPr algn="l">
              <a:lnSpc>
                <a:spcPts val="4563"/>
              </a:lnSpc>
            </a:pPr>
            <a:endParaRPr lang="en-US" sz="3900" spc="113" dirty="0">
              <a:solidFill>
                <a:srgbClr val="58595B"/>
              </a:solidFill>
              <a:latin typeface="Soleil"/>
              <a:ea typeface="Soleil"/>
              <a:cs typeface="Soleil"/>
              <a:sym typeface="Soleil"/>
            </a:endParaRPr>
          </a:p>
          <a:p>
            <a:pPr algn="l">
              <a:lnSpc>
                <a:spcPts val="4563"/>
              </a:lnSpc>
            </a:pPr>
            <a:r>
              <a:rPr lang="en-US" sz="3900" spc="113" dirty="0">
                <a:solidFill>
                  <a:srgbClr val="58595B"/>
                </a:solidFill>
                <a:latin typeface="Soleil"/>
                <a:ea typeface="Soleil"/>
                <a:cs typeface="Soleil"/>
                <a:sym typeface="Soleil"/>
              </a:rPr>
              <a:t>   4. How do you think the female character’s feelings evolved over </a:t>
            </a:r>
          </a:p>
          <a:p>
            <a:pPr algn="l">
              <a:lnSpc>
                <a:spcPts val="4563"/>
              </a:lnSpc>
            </a:pPr>
            <a:r>
              <a:rPr lang="en-US" sz="3900" spc="113" dirty="0">
                <a:solidFill>
                  <a:srgbClr val="58595B"/>
                </a:solidFill>
                <a:latin typeface="Soleil"/>
                <a:ea typeface="Soleil"/>
                <a:cs typeface="Soleil"/>
                <a:sym typeface="Soleil"/>
              </a:rPr>
              <a:t>       the video? What words describe how you think she feels at the  </a:t>
            </a:r>
          </a:p>
          <a:p>
            <a:pPr algn="l">
              <a:lnSpc>
                <a:spcPts val="4095"/>
              </a:lnSpc>
            </a:pPr>
            <a:r>
              <a:rPr lang="en-US" sz="3500" spc="101" dirty="0">
                <a:solidFill>
                  <a:srgbClr val="58595B"/>
                </a:solidFill>
                <a:latin typeface="Soleil"/>
                <a:ea typeface="Soleil"/>
                <a:cs typeface="Soleil"/>
                <a:sym typeface="Soleil"/>
              </a:rPr>
              <a:t>       end?</a:t>
            </a:r>
          </a:p>
          <a:p>
            <a:pPr algn="l">
              <a:lnSpc>
                <a:spcPts val="4563"/>
              </a:lnSpc>
            </a:pPr>
            <a:endParaRPr lang="en-US" sz="3500" spc="101" dirty="0">
              <a:solidFill>
                <a:srgbClr val="58595B"/>
              </a:solidFill>
              <a:latin typeface="Soleil"/>
              <a:ea typeface="Soleil"/>
              <a:cs typeface="Soleil"/>
              <a:sym typeface="Soleil"/>
            </a:endParaRPr>
          </a:p>
          <a:p>
            <a:pPr algn="l">
              <a:lnSpc>
                <a:spcPts val="4563"/>
              </a:lnSpc>
            </a:pPr>
            <a:r>
              <a:rPr lang="en-US" sz="3900" spc="113" dirty="0">
                <a:solidFill>
                  <a:srgbClr val="58595B"/>
                </a:solidFill>
                <a:latin typeface="Soleil"/>
                <a:ea typeface="Soleil"/>
                <a:cs typeface="Soleil"/>
                <a:sym typeface="Soleil"/>
              </a:rPr>
              <a:t>   5.  Do you think this type of abuse only exists in romantic relationships?</a:t>
            </a:r>
          </a:p>
          <a:p>
            <a:pPr algn="l">
              <a:lnSpc>
                <a:spcPts val="4563"/>
              </a:lnSpc>
            </a:pPr>
            <a:r>
              <a:rPr lang="en-US" sz="3900" spc="113" dirty="0">
                <a:solidFill>
                  <a:srgbClr val="58595B"/>
                </a:solidFill>
                <a:latin typeface="Soleil"/>
                <a:ea typeface="Soleil"/>
                <a:cs typeface="Soleil"/>
                <a:sym typeface="Soleil"/>
              </a:rPr>
              <a:t>        </a:t>
            </a:r>
          </a:p>
          <a:p>
            <a:pPr algn="l">
              <a:lnSpc>
                <a:spcPts val="4563"/>
              </a:lnSpc>
            </a:pPr>
            <a:endParaRPr lang="en-US" sz="3900" spc="113" dirty="0">
              <a:solidFill>
                <a:srgbClr val="58595B"/>
              </a:solidFill>
              <a:latin typeface="Soleil"/>
              <a:ea typeface="Soleil"/>
              <a:cs typeface="Soleil"/>
              <a:sym typeface="Soleil"/>
            </a:endParaRPr>
          </a:p>
        </p:txBody>
      </p:sp>
      <p:grpSp>
        <p:nvGrpSpPr>
          <p:cNvPr id="5" name="Group 5"/>
          <p:cNvGrpSpPr/>
          <p:nvPr/>
        </p:nvGrpSpPr>
        <p:grpSpPr>
          <a:xfrm>
            <a:off x="0" y="9470100"/>
            <a:ext cx="18719773" cy="816900"/>
            <a:chOff x="0" y="0"/>
            <a:chExt cx="4930311" cy="215150"/>
          </a:xfrm>
        </p:grpSpPr>
        <p:sp>
          <p:nvSpPr>
            <p:cNvPr id="6" name="Freeform 6"/>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Independent Reflection: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288000" cy="816900"/>
            <a:chOff x="0" y="0"/>
            <a:chExt cx="4816593" cy="215150"/>
          </a:xfrm>
        </p:grpSpPr>
        <p:sp>
          <p:nvSpPr>
            <p:cNvPr id="5" name="Freeform 5"/>
            <p:cNvSpPr/>
            <p:nvPr/>
          </p:nvSpPr>
          <p:spPr>
            <a:xfrm>
              <a:off x="0" y="0"/>
              <a:ext cx="4816592" cy="215150"/>
            </a:xfrm>
            <a:custGeom>
              <a:avLst/>
              <a:gdLst/>
              <a:ahLst/>
              <a:cxnLst/>
              <a:rect l="l" t="t" r="r" b="b"/>
              <a:pathLst>
                <a:path w="4816592" h="215150">
                  <a:moveTo>
                    <a:pt x="0" y="0"/>
                  </a:moveTo>
                  <a:lnTo>
                    <a:pt x="4816592" y="0"/>
                  </a:lnTo>
                  <a:lnTo>
                    <a:pt x="481659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16593"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1028700" y="2133707"/>
            <a:ext cx="15043417" cy="5611178"/>
          </a:xfrm>
          <a:prstGeom prst="rect">
            <a:avLst/>
          </a:prstGeom>
        </p:spPr>
        <p:txBody>
          <a:bodyPr lIns="0" tIns="0" rIns="0" bIns="0" rtlCol="0" anchor="t">
            <a:spAutoFit/>
          </a:bodyPr>
          <a:lstStyle/>
          <a:p>
            <a:pPr algn="l">
              <a:lnSpc>
                <a:spcPts val="6084"/>
              </a:lnSpc>
            </a:pPr>
            <a:r>
              <a:rPr lang="en-US" sz="5200" spc="150">
                <a:solidFill>
                  <a:srgbClr val="000000"/>
                </a:solidFill>
                <a:latin typeface="Soleil"/>
                <a:ea typeface="Soleil"/>
                <a:cs typeface="Soleil"/>
                <a:sym typeface="Soleil"/>
              </a:rPr>
              <a:t>Think back to our discussion from Lesson 2 about core values. </a:t>
            </a:r>
          </a:p>
          <a:p>
            <a:pPr algn="l">
              <a:lnSpc>
                <a:spcPts val="6084"/>
              </a:lnSpc>
            </a:pPr>
            <a:endParaRPr lang="en-US" sz="5200" spc="150">
              <a:solidFill>
                <a:srgbClr val="000000"/>
              </a:solidFill>
              <a:latin typeface="Soleil"/>
              <a:ea typeface="Soleil"/>
              <a:cs typeface="Soleil"/>
              <a:sym typeface="Soleil"/>
            </a:endParaRPr>
          </a:p>
          <a:p>
            <a:pPr algn="l">
              <a:lnSpc>
                <a:spcPts val="6084"/>
              </a:lnSpc>
            </a:pPr>
            <a:r>
              <a:rPr lang="en-US" sz="5200" spc="150">
                <a:solidFill>
                  <a:srgbClr val="000000"/>
                </a:solidFill>
                <a:latin typeface="Soleil"/>
                <a:ea typeface="Soleil"/>
                <a:cs typeface="Soleil"/>
                <a:sym typeface="Soleil"/>
              </a:rPr>
              <a:t>How do you think a person’s core values are disregarded when emotional, mental, or physical abuse occurs? </a:t>
            </a:r>
          </a:p>
          <a:p>
            <a:pPr algn="l">
              <a:lnSpc>
                <a:spcPts val="6201"/>
              </a:lnSpc>
            </a:pPr>
            <a:endParaRPr lang="en-US" sz="5200" spc="150">
              <a:solidFill>
                <a:srgbClr val="000000"/>
              </a:solidFill>
              <a:latin typeface="Soleil"/>
              <a:ea typeface="Soleil"/>
              <a:cs typeface="Soleil"/>
              <a:sym typeface="Soleil"/>
            </a:endParaRPr>
          </a:p>
        </p:txBody>
      </p:sp>
      <p:sp>
        <p:nvSpPr>
          <p:cNvPr id="8" name="TextBox 8"/>
          <p:cNvSpPr txBox="1"/>
          <p:nvPr/>
        </p:nvSpPr>
        <p:spPr>
          <a:xfrm>
            <a:off x="345833" y="-148097"/>
            <a:ext cx="9104764" cy="1355144"/>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510999" cy="816900"/>
            <a:chOff x="0" y="0"/>
            <a:chExt cx="4875325" cy="215150"/>
          </a:xfrm>
        </p:grpSpPr>
        <p:sp>
          <p:nvSpPr>
            <p:cNvPr id="3" name="Freeform 3"/>
            <p:cNvSpPr/>
            <p:nvPr/>
          </p:nvSpPr>
          <p:spPr>
            <a:xfrm>
              <a:off x="0" y="0"/>
              <a:ext cx="4875325" cy="215150"/>
            </a:xfrm>
            <a:custGeom>
              <a:avLst/>
              <a:gdLst/>
              <a:ahLst/>
              <a:cxnLst/>
              <a:rect l="l" t="t" r="r" b="b"/>
              <a:pathLst>
                <a:path w="4875325" h="215150">
                  <a:moveTo>
                    <a:pt x="0" y="0"/>
                  </a:moveTo>
                  <a:lnTo>
                    <a:pt x="4875325" y="0"/>
                  </a:lnTo>
                  <a:lnTo>
                    <a:pt x="4875325"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75325" cy="367550"/>
            </a:xfrm>
            <a:prstGeom prst="rect">
              <a:avLst/>
            </a:prstGeom>
          </p:spPr>
          <p:txBody>
            <a:bodyPr lIns="50800" tIns="50800" rIns="50800" bIns="50800" rtlCol="0" anchor="ctr"/>
            <a:lstStyle/>
            <a:p>
              <a:pPr algn="ctr">
                <a:lnSpc>
                  <a:spcPts val="3523"/>
                </a:lnSpc>
              </a:pPr>
              <a:endParaRPr/>
            </a:p>
          </p:txBody>
        </p:sp>
      </p:grpSp>
      <p:sp>
        <p:nvSpPr>
          <p:cNvPr id="5" name="TextBox 5"/>
          <p:cNvSpPr txBox="1"/>
          <p:nvPr/>
        </p:nvSpPr>
        <p:spPr>
          <a:xfrm>
            <a:off x="1028700" y="-24272"/>
            <a:ext cx="9104764"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Consequences of  Relationship Abuse</a:t>
            </a:r>
          </a:p>
        </p:txBody>
      </p:sp>
      <p:sp>
        <p:nvSpPr>
          <p:cNvPr id="6" name="Freeform 6"/>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620768" y="3007208"/>
            <a:ext cx="17046464" cy="192976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Use this website to explore further about Abusive Relationships</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u="sng" spc="115">
                <a:solidFill>
                  <a:srgbClr val="58595B"/>
                </a:solidFill>
                <a:latin typeface="Soleil"/>
                <a:ea typeface="Soleil"/>
                <a:cs typeface="Soleil"/>
                <a:sym typeface="Soleil"/>
                <a:hlinkClick r:id="rId3" tooltip="https://youth.gov/youth-%20topics/teen-dating-violence/consequences"/>
              </a:rPr>
              <a:t>https://youth.gov/youth- topics/teen-dating-violence/consequences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227646" y="8949490"/>
            <a:ext cx="831334" cy="860334"/>
          </a:xfrm>
          <a:custGeom>
            <a:avLst/>
            <a:gdLst/>
            <a:ahLst/>
            <a:cxnLst/>
            <a:rect l="l" t="t" r="r" b="b"/>
            <a:pathLst>
              <a:path w="831334" h="860334">
                <a:moveTo>
                  <a:pt x="0" y="0"/>
                </a:moveTo>
                <a:lnTo>
                  <a:pt x="831334" y="0"/>
                </a:lnTo>
                <a:lnTo>
                  <a:pt x="831334" y="860334"/>
                </a:lnTo>
                <a:lnTo>
                  <a:pt x="0" y="860334"/>
                </a:lnTo>
                <a:lnTo>
                  <a:pt x="0" y="0"/>
                </a:lnTo>
                <a:close/>
              </a:path>
            </a:pathLst>
          </a:custGeom>
          <a:blipFill>
            <a:blip>
              <a:extLst>
                <a:ext uri="{96DAC541-7B7A-43D3-8B79-37D633B846F1}">
                  <asvg:svgBlip xmlns:asvg="http://schemas.microsoft.com/office/drawing/2016/SVG/main" r:embed="rId2"/>
                </a:ext>
              </a:extLst>
            </a:blip>
            <a:stretch>
              <a:fillRect l="-995477" t="-81529" r="-76937" b="-57122"/>
            </a:stretch>
          </a:blipFill>
        </p:spPr>
        <p:txBody>
          <a:bodyPr/>
          <a:lstStyle/>
          <a:p>
            <a:endParaRPr lang="en-US"/>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5309014" y="8979133"/>
            <a:ext cx="787952" cy="801048"/>
          </a:xfrm>
          <a:custGeom>
            <a:avLst/>
            <a:gdLst/>
            <a:ahLst/>
            <a:cxnLst/>
            <a:rect l="l" t="t" r="r" b="b"/>
            <a:pathLst>
              <a:path w="787952" h="801048">
                <a:moveTo>
                  <a:pt x="0" y="0"/>
                </a:moveTo>
                <a:lnTo>
                  <a:pt x="787952" y="0"/>
                </a:lnTo>
                <a:lnTo>
                  <a:pt x="787952" y="801048"/>
                </a:lnTo>
                <a:lnTo>
                  <a:pt x="0" y="801048"/>
                </a:lnTo>
                <a:lnTo>
                  <a:pt x="0" y="0"/>
                </a:lnTo>
                <a:close/>
              </a:path>
            </a:pathLst>
          </a:custGeom>
          <a:blipFill>
            <a:blip r:embed="rId4"/>
            <a:stretch>
              <a:fillRect/>
            </a:stretch>
          </a:blipFill>
        </p:spPr>
        <p:txBody>
          <a:bodyPr/>
          <a:lstStyle/>
          <a:p>
            <a:endParaRPr lang="en-US"/>
          </a:p>
        </p:txBody>
      </p:sp>
      <p:sp>
        <p:nvSpPr>
          <p:cNvPr id="6" name="Freeform 6"/>
          <p:cNvSpPr/>
          <p:nvPr/>
        </p:nvSpPr>
        <p:spPr>
          <a:xfrm>
            <a:off x="16296465" y="8914828"/>
            <a:ext cx="876024" cy="929658"/>
          </a:xfrm>
          <a:custGeom>
            <a:avLst/>
            <a:gdLst/>
            <a:ahLst/>
            <a:cxnLst/>
            <a:rect l="l" t="t" r="r" b="b"/>
            <a:pathLst>
              <a:path w="876024" h="929658">
                <a:moveTo>
                  <a:pt x="0" y="0"/>
                </a:moveTo>
                <a:lnTo>
                  <a:pt x="876024" y="0"/>
                </a:lnTo>
                <a:lnTo>
                  <a:pt x="876024" y="929658"/>
                </a:lnTo>
                <a:lnTo>
                  <a:pt x="0" y="929658"/>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1991535" y="3184895"/>
            <a:ext cx="14304930"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1: </a:t>
            </a:r>
          </a:p>
          <a:p>
            <a:pPr algn="ctr">
              <a:lnSpc>
                <a:spcPts val="10508"/>
              </a:lnSpc>
            </a:pPr>
            <a:r>
              <a:rPr lang="en-US" sz="7505" b="1">
                <a:solidFill>
                  <a:srgbClr val="0556A5"/>
                </a:solidFill>
                <a:latin typeface="EightiesComeback Bold"/>
                <a:ea typeface="EightiesComeback Bold"/>
                <a:cs typeface="EightiesComeback Bold"/>
                <a:sym typeface="EightiesComeback Bold"/>
              </a:rPr>
              <a:t>The Many Forms of Relationships</a:t>
            </a:r>
          </a:p>
        </p:txBody>
      </p:sp>
      <p:sp>
        <p:nvSpPr>
          <p:cNvPr id="8" name="TextBox 8"/>
          <p:cNvSpPr txBox="1"/>
          <p:nvPr/>
        </p:nvSpPr>
        <p:spPr>
          <a:xfrm>
            <a:off x="15303724" y="9921058"/>
            <a:ext cx="793242" cy="186690"/>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Organization</a:t>
            </a:r>
          </a:p>
        </p:txBody>
      </p:sp>
      <p:sp>
        <p:nvSpPr>
          <p:cNvPr id="9" name="TextBox 9"/>
          <p:cNvSpPr txBox="1"/>
          <p:nvPr/>
        </p:nvSpPr>
        <p:spPr>
          <a:xfrm>
            <a:off x="16399588" y="9821998"/>
            <a:ext cx="554390" cy="365760"/>
          </a:xfrm>
          <a:prstGeom prst="rect">
            <a:avLst/>
          </a:prstGeom>
        </p:spPr>
        <p:txBody>
          <a:bodyPr lIns="0" tIns="0" rIns="0" bIns="0" rtlCol="0" anchor="t">
            <a:spAutoFit/>
          </a:bodyPr>
          <a:lstStyle/>
          <a:p>
            <a:pPr algn="ctr">
              <a:lnSpc>
                <a:spcPts val="1319"/>
              </a:lnSpc>
            </a:pPr>
            <a:r>
              <a:rPr lang="en-US" sz="999" spc="13">
                <a:solidFill>
                  <a:srgbClr val="58595B"/>
                </a:solidFill>
                <a:latin typeface="Soleil"/>
                <a:ea typeface="Soleil"/>
                <a:cs typeface="Soleil"/>
                <a:sym typeface="Soleil"/>
              </a:rPr>
              <a:t>Action Planning</a:t>
            </a:r>
          </a:p>
        </p:txBody>
      </p:sp>
      <p:sp>
        <p:nvSpPr>
          <p:cNvPr id="10" name="TextBox 10"/>
          <p:cNvSpPr txBox="1"/>
          <p:nvPr/>
        </p:nvSpPr>
        <p:spPr>
          <a:xfrm>
            <a:off x="17388730" y="9894705"/>
            <a:ext cx="767358" cy="203200"/>
          </a:xfrm>
          <a:prstGeom prst="rect">
            <a:avLst/>
          </a:prstGeom>
        </p:spPr>
        <p:txBody>
          <a:bodyPr lIns="0" tIns="0" rIns="0" bIns="0" rtlCol="0" anchor="t">
            <a:spAutoFit/>
          </a:bodyPr>
          <a:lstStyle/>
          <a:p>
            <a:pPr algn="l">
              <a:lnSpc>
                <a:spcPts val="1399"/>
              </a:lnSpc>
            </a:pPr>
            <a:r>
              <a:rPr lang="en-US" sz="999" spc="13">
                <a:solidFill>
                  <a:srgbClr val="58595B"/>
                </a:solidFill>
                <a:latin typeface="Soleil"/>
                <a:ea typeface="Soleil"/>
                <a:cs typeface="Soleil"/>
                <a:sym typeface="Soleil"/>
              </a:rPr>
              <a:t>Reflection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453539" cy="816900"/>
            <a:chOff x="0" y="0"/>
            <a:chExt cx="4860191" cy="215150"/>
          </a:xfrm>
        </p:grpSpPr>
        <p:sp>
          <p:nvSpPr>
            <p:cNvPr id="3" name="Freeform 3"/>
            <p:cNvSpPr/>
            <p:nvPr/>
          </p:nvSpPr>
          <p:spPr>
            <a:xfrm>
              <a:off x="0" y="0"/>
              <a:ext cx="4860191" cy="215150"/>
            </a:xfrm>
            <a:custGeom>
              <a:avLst/>
              <a:gdLst/>
              <a:ahLst/>
              <a:cxnLst/>
              <a:rect l="l" t="t" r="r" b="b"/>
              <a:pathLst>
                <a:path w="4860191" h="215150">
                  <a:moveTo>
                    <a:pt x="0" y="0"/>
                  </a:moveTo>
                  <a:lnTo>
                    <a:pt x="4860191" y="0"/>
                  </a:lnTo>
                  <a:lnTo>
                    <a:pt x="4860191"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60191"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12676778" y="0"/>
            <a:ext cx="5776761" cy="9470100"/>
          </a:xfrm>
          <a:custGeom>
            <a:avLst/>
            <a:gdLst/>
            <a:ahLst/>
            <a:cxnLst/>
            <a:rect l="l" t="t" r="r" b="b"/>
            <a:pathLst>
              <a:path w="5776761" h="9470100">
                <a:moveTo>
                  <a:pt x="0" y="0"/>
                </a:moveTo>
                <a:lnTo>
                  <a:pt x="5776761" y="0"/>
                </a:lnTo>
                <a:lnTo>
                  <a:pt x="5776761" y="9470100"/>
                </a:lnTo>
                <a:lnTo>
                  <a:pt x="0" y="9470100"/>
                </a:lnTo>
                <a:lnTo>
                  <a:pt x="0" y="0"/>
                </a:lnTo>
                <a:close/>
              </a:path>
            </a:pathLst>
          </a:custGeom>
          <a:blipFill>
            <a:blip r:embed="rId2"/>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837292" y="1610850"/>
            <a:ext cx="7136019" cy="8267700"/>
          </a:xfrm>
          <a:prstGeom prst="rect">
            <a:avLst/>
          </a:prstGeom>
        </p:spPr>
        <p:txBody>
          <a:bodyPr lIns="0" tIns="0" rIns="0" bIns="0" rtlCol="0" anchor="t">
            <a:spAutoFit/>
          </a:bodyPr>
          <a:lstStyle/>
          <a:p>
            <a:pPr algn="l">
              <a:lnSpc>
                <a:spcPts val="5849"/>
              </a:lnSpc>
            </a:pPr>
            <a:r>
              <a:rPr lang="en-US" sz="4999" spc="144">
                <a:solidFill>
                  <a:srgbClr val="58595B"/>
                </a:solidFill>
                <a:latin typeface="Soleil"/>
                <a:ea typeface="Soleil"/>
                <a:cs typeface="Soleil"/>
                <a:sym typeface="Soleil"/>
              </a:rPr>
              <a:t>The cycle of relationship violence can occur over a long or short period of time, violence typically gets worse and eventually the honeymoon or denial phase will disappear. </a:t>
            </a:r>
          </a:p>
          <a:p>
            <a:pPr algn="l">
              <a:lnSpc>
                <a:spcPts val="5849"/>
              </a:lnSpc>
            </a:pPr>
            <a:endParaRPr lang="en-US" sz="4999" spc="144">
              <a:solidFill>
                <a:srgbClr val="58595B"/>
              </a:solidFill>
              <a:latin typeface="Soleil"/>
              <a:ea typeface="Soleil"/>
              <a:cs typeface="Soleil"/>
              <a:sym typeface="Soleil"/>
            </a:endParaRPr>
          </a:p>
          <a:p>
            <a:pPr algn="l">
              <a:lnSpc>
                <a:spcPts val="5849"/>
              </a:lnSpc>
            </a:pPr>
            <a:endParaRPr lang="en-US" sz="4999" spc="144">
              <a:solidFill>
                <a:srgbClr val="58595B"/>
              </a:solidFill>
              <a:latin typeface="Soleil"/>
              <a:ea typeface="Soleil"/>
              <a:cs typeface="Soleil"/>
              <a:sym typeface="Soleil"/>
            </a:endParaRPr>
          </a:p>
        </p:txBody>
      </p:sp>
      <p:sp>
        <p:nvSpPr>
          <p:cNvPr id="7" name="TextBox 7"/>
          <p:cNvSpPr txBox="1"/>
          <p:nvPr/>
        </p:nvSpPr>
        <p:spPr>
          <a:xfrm>
            <a:off x="837292" y="-24272"/>
            <a:ext cx="9104764"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The Cycle of Relationship Violence</a:t>
            </a:r>
          </a:p>
        </p:txBody>
      </p:sp>
      <p:sp>
        <p:nvSpPr>
          <p:cNvPr id="8" name="Freeform 8"/>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463702" cy="816900"/>
            <a:chOff x="0" y="0"/>
            <a:chExt cx="4862868" cy="215150"/>
          </a:xfrm>
        </p:grpSpPr>
        <p:sp>
          <p:nvSpPr>
            <p:cNvPr id="3" name="Freeform 3"/>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5" name="TextBox 5"/>
          <p:cNvSpPr txBox="1"/>
          <p:nvPr/>
        </p:nvSpPr>
        <p:spPr>
          <a:xfrm>
            <a:off x="1028700" y="-24272"/>
            <a:ext cx="13077701"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Characteristics of Health and Unhealthy Relationships</a:t>
            </a:r>
          </a:p>
        </p:txBody>
      </p:sp>
      <p:sp>
        <p:nvSpPr>
          <p:cNvPr id="6" name="Freeform 6"/>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620768" y="3007208"/>
            <a:ext cx="17046464" cy="547306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Use this website to explore further about Healthy and Unhealthy Relationships:</a:t>
            </a:r>
          </a:p>
          <a:p>
            <a:pPr algn="l">
              <a:lnSpc>
                <a:spcPts val="4679"/>
              </a:lnSpc>
            </a:pPr>
            <a:r>
              <a:rPr lang="en-US" sz="3999" u="sng" spc="115">
                <a:solidFill>
                  <a:srgbClr val="58595B"/>
                </a:solidFill>
                <a:latin typeface="Soleil"/>
                <a:ea typeface="Soleil"/>
                <a:cs typeface="Soleil"/>
                <a:sym typeface="Soleil"/>
                <a:hlinkClick r:id="rId3" tooltip="https://youth.gov/youth-topics/teen-dating-%20violence/characteristics"/>
              </a:rPr>
              <a:t>https://youth.gov/youth-topics/teen-dating- violence/characteristics</a:t>
            </a:r>
            <a:r>
              <a:rPr lang="en-US" sz="3999" spc="115">
                <a:solidFill>
                  <a:srgbClr val="58595B"/>
                </a:solidFill>
                <a:latin typeface="Soleil"/>
                <a:ea typeface="Soleil"/>
                <a:cs typeface="Soleil"/>
                <a:sym typeface="Soleil"/>
              </a:rPr>
              <a:t>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58595B"/>
                </a:solidFill>
                <a:latin typeface="Soleil"/>
                <a:ea typeface="Soleil"/>
                <a:cs typeface="Soleil"/>
                <a:sym typeface="Soleil"/>
              </a:rPr>
              <a:t>Then with your group:</a:t>
            </a:r>
          </a:p>
          <a:p>
            <a:pPr algn="l">
              <a:lnSpc>
                <a:spcPts val="4679"/>
              </a:lnSpc>
            </a:pPr>
            <a:r>
              <a:rPr lang="en-US" sz="3999" spc="115">
                <a:solidFill>
                  <a:srgbClr val="58595B"/>
                </a:solidFill>
                <a:latin typeface="Soleil"/>
                <a:ea typeface="Soleil"/>
                <a:cs typeface="Soleil"/>
                <a:sym typeface="Soleil"/>
              </a:rPr>
              <a:t>Design a poster about a characteristic of a healthy relationship vs. </a:t>
            </a:r>
          </a:p>
          <a:p>
            <a:pPr algn="l">
              <a:lnSpc>
                <a:spcPts val="4679"/>
              </a:lnSpc>
            </a:pPr>
            <a:r>
              <a:rPr lang="en-US" sz="3999" spc="115">
                <a:solidFill>
                  <a:srgbClr val="58595B"/>
                </a:solidFill>
                <a:latin typeface="Soleil"/>
                <a:ea typeface="Soleil"/>
                <a:cs typeface="Soleil"/>
                <a:sym typeface="Soleil"/>
              </a:rPr>
              <a:t>a characteristic of an unhealthy or abusive relationship. </a:t>
            </a:r>
          </a:p>
          <a:p>
            <a:pPr algn="l">
              <a:lnSpc>
                <a:spcPts val="4679"/>
              </a:lnSpc>
            </a:pPr>
            <a:endParaRPr lang="en-US" sz="3999" spc="115">
              <a:solidFill>
                <a:srgbClr val="58595B"/>
              </a:solidFill>
              <a:latin typeface="Soleil"/>
              <a:ea typeface="Soleil"/>
              <a:cs typeface="Soleil"/>
              <a:sym typeface="Solei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0454429" y="0"/>
            <a:ext cx="7833571" cy="10287000"/>
          </a:xfrm>
          <a:custGeom>
            <a:avLst/>
            <a:gdLst/>
            <a:ahLst/>
            <a:cxnLst/>
            <a:rect l="l" t="t" r="r" b="b"/>
            <a:pathLst>
              <a:path w="8046407" h="10501020">
                <a:moveTo>
                  <a:pt x="0" y="0"/>
                </a:moveTo>
                <a:lnTo>
                  <a:pt x="8046407" y="0"/>
                </a:lnTo>
                <a:lnTo>
                  <a:pt x="8046407" y="10501020"/>
                </a:lnTo>
                <a:lnTo>
                  <a:pt x="0" y="10501020"/>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4" name="TextBox 4"/>
          <p:cNvSpPr txBox="1"/>
          <p:nvPr/>
        </p:nvSpPr>
        <p:spPr>
          <a:xfrm>
            <a:off x="837292" y="76407"/>
            <a:ext cx="7321609"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Safety Plan</a:t>
            </a:r>
          </a:p>
        </p:txBody>
      </p:sp>
      <p:sp>
        <p:nvSpPr>
          <p:cNvPr id="5" name="TextBox 5"/>
          <p:cNvSpPr txBox="1"/>
          <p:nvPr/>
        </p:nvSpPr>
        <p:spPr>
          <a:xfrm>
            <a:off x="362079" y="2043285"/>
            <a:ext cx="9607373" cy="665416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Having a safety plan to escape an </a:t>
            </a:r>
          </a:p>
          <a:p>
            <a:pPr algn="l">
              <a:lnSpc>
                <a:spcPts val="4679"/>
              </a:lnSpc>
            </a:pPr>
            <a:r>
              <a:rPr lang="en-US" sz="3999" spc="115">
                <a:solidFill>
                  <a:srgbClr val="58595B"/>
                </a:solidFill>
                <a:latin typeface="Soleil"/>
                <a:ea typeface="Soleil"/>
                <a:cs typeface="Soleil"/>
                <a:sym typeface="Soleil"/>
              </a:rPr>
              <a:t>abusive relationship can be a practical </a:t>
            </a:r>
          </a:p>
          <a:p>
            <a:pPr algn="l">
              <a:lnSpc>
                <a:spcPts val="4679"/>
              </a:lnSpc>
            </a:pPr>
            <a:r>
              <a:rPr lang="en-US" sz="3999" spc="115">
                <a:solidFill>
                  <a:srgbClr val="58595B"/>
                </a:solidFill>
                <a:latin typeface="Soleil"/>
                <a:ea typeface="Soleil"/>
                <a:cs typeface="Soleil"/>
                <a:sym typeface="Soleil"/>
              </a:rPr>
              <a:t>way of being prepared and accessing </a:t>
            </a:r>
          </a:p>
          <a:p>
            <a:pPr algn="l">
              <a:lnSpc>
                <a:spcPts val="4679"/>
              </a:lnSpc>
            </a:pPr>
            <a:r>
              <a:rPr lang="en-US" sz="3999" spc="115">
                <a:solidFill>
                  <a:srgbClr val="58595B"/>
                </a:solidFill>
                <a:latin typeface="Soleil"/>
                <a:ea typeface="Soleil"/>
                <a:cs typeface="Soleil"/>
                <a:sym typeface="Soleil"/>
              </a:rPr>
              <a:t>the right supports.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58595B"/>
                </a:solidFill>
                <a:latin typeface="Soleil"/>
                <a:ea typeface="Soleil"/>
                <a:cs typeface="Soleil"/>
                <a:sym typeface="Soleil"/>
              </a:rPr>
              <a:t>Here is a safety plan worksheet to help you get started.</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58595B"/>
                </a:solidFill>
                <a:latin typeface="Soleil"/>
                <a:ea typeface="Soleil"/>
                <a:cs typeface="Soleil"/>
                <a:sym typeface="Soleil"/>
              </a:rPr>
              <a:t>Research and complete the resource section of the safety plan. </a:t>
            </a:r>
          </a:p>
          <a:p>
            <a:pPr algn="l">
              <a:lnSpc>
                <a:spcPts val="4679"/>
              </a:lnSpc>
            </a:pPr>
            <a:endParaRPr lang="en-US" sz="3999" spc="115">
              <a:solidFill>
                <a:srgbClr val="58595B"/>
              </a:solidFill>
              <a:latin typeface="Soleil"/>
              <a:ea typeface="Soleil"/>
              <a:cs typeface="Soleil"/>
              <a:sym typeface="Solei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269769" y="9048991"/>
            <a:ext cx="827198" cy="840946"/>
          </a:xfrm>
          <a:custGeom>
            <a:avLst/>
            <a:gdLst/>
            <a:ahLst/>
            <a:cxnLst/>
            <a:rect l="l" t="t" r="r" b="b"/>
            <a:pathLst>
              <a:path w="827198" h="840946">
                <a:moveTo>
                  <a:pt x="0" y="0"/>
                </a:moveTo>
                <a:lnTo>
                  <a:pt x="827197" y="0"/>
                </a:lnTo>
                <a:lnTo>
                  <a:pt x="827197" y="840947"/>
                </a:lnTo>
                <a:lnTo>
                  <a:pt x="0" y="840947"/>
                </a:lnTo>
                <a:lnTo>
                  <a:pt x="0" y="0"/>
                </a:lnTo>
                <a:close/>
              </a:path>
            </a:pathLst>
          </a:custGeom>
          <a:blipFill>
            <a:blip r:embed="rId3"/>
            <a:stretch>
              <a:fillRect/>
            </a:stretch>
          </a:blipFill>
        </p:spPr>
        <p:txBody>
          <a:bodyPr/>
          <a:lstStyle/>
          <a:p>
            <a:endParaRPr lang="en-US"/>
          </a:p>
        </p:txBody>
      </p:sp>
      <p:sp>
        <p:nvSpPr>
          <p:cNvPr id="5" name="Freeform 5"/>
          <p:cNvSpPr/>
          <p:nvPr/>
        </p:nvSpPr>
        <p:spPr>
          <a:xfrm>
            <a:off x="17303846" y="9029604"/>
            <a:ext cx="831334" cy="860334"/>
          </a:xfrm>
          <a:custGeom>
            <a:avLst/>
            <a:gdLst/>
            <a:ahLst/>
            <a:cxnLst/>
            <a:rect l="l" t="t" r="r" b="b"/>
            <a:pathLst>
              <a:path w="831334" h="860334">
                <a:moveTo>
                  <a:pt x="0" y="0"/>
                </a:moveTo>
                <a:lnTo>
                  <a:pt x="831334" y="0"/>
                </a:lnTo>
                <a:lnTo>
                  <a:pt x="831334" y="860334"/>
                </a:lnTo>
                <a:lnTo>
                  <a:pt x="0" y="860334"/>
                </a:lnTo>
                <a:lnTo>
                  <a:pt x="0" y="0"/>
                </a:lnTo>
                <a:close/>
              </a:path>
            </a:pathLst>
          </a:custGeom>
          <a:blipFill>
            <a:blip>
              <a:extLst>
                <a:ext uri="{96DAC541-7B7A-43D3-8B79-37D633B846F1}">
                  <asvg:svgBlip xmlns:asvg="http://schemas.microsoft.com/office/drawing/2016/SVG/main" r:embed="rId4"/>
                </a:ext>
              </a:extLst>
            </a:blip>
            <a:stretch>
              <a:fillRect l="-995477" t="-81529" r="-76937" b="-57122"/>
            </a:stretch>
          </a:blipFill>
        </p:spPr>
        <p:txBody>
          <a:bodyPr/>
          <a:lstStyle/>
          <a:p>
            <a:endParaRPr lang="en-US"/>
          </a:p>
        </p:txBody>
      </p:sp>
      <p:sp>
        <p:nvSpPr>
          <p:cNvPr id="6" name="Freeform 6"/>
          <p:cNvSpPr/>
          <p:nvPr/>
        </p:nvSpPr>
        <p:spPr>
          <a:xfrm>
            <a:off x="16293411" y="9101061"/>
            <a:ext cx="832951" cy="758581"/>
          </a:xfrm>
          <a:custGeom>
            <a:avLst/>
            <a:gdLst/>
            <a:ahLst/>
            <a:cxnLst/>
            <a:rect l="l" t="t" r="r" b="b"/>
            <a:pathLst>
              <a:path w="832951" h="758581">
                <a:moveTo>
                  <a:pt x="0" y="0"/>
                </a:moveTo>
                <a:lnTo>
                  <a:pt x="832952" y="0"/>
                </a:lnTo>
                <a:lnTo>
                  <a:pt x="832952" y="758580"/>
                </a:lnTo>
                <a:lnTo>
                  <a:pt x="0" y="758580"/>
                </a:lnTo>
                <a:lnTo>
                  <a:pt x="0" y="0"/>
                </a:lnTo>
                <a:close/>
              </a:path>
            </a:pathLst>
          </a:custGeom>
          <a:blipFill>
            <a:blip r:embed="rId5"/>
            <a:stretch>
              <a:fillRect/>
            </a:stretch>
          </a:blipFill>
        </p:spPr>
        <p:txBody>
          <a:bodyPr/>
          <a:lstStyle/>
          <a:p>
            <a:endParaRPr lang="en-US"/>
          </a:p>
        </p:txBody>
      </p:sp>
      <p:sp>
        <p:nvSpPr>
          <p:cNvPr id="7" name="Freeform 7"/>
          <p:cNvSpPr/>
          <p:nvPr/>
        </p:nvSpPr>
        <p:spPr>
          <a:xfrm>
            <a:off x="14186996" y="9101061"/>
            <a:ext cx="1082772" cy="788877"/>
          </a:xfrm>
          <a:custGeom>
            <a:avLst/>
            <a:gdLst/>
            <a:ahLst/>
            <a:cxnLst/>
            <a:rect l="l" t="t" r="r" b="b"/>
            <a:pathLst>
              <a:path w="1082772" h="788877">
                <a:moveTo>
                  <a:pt x="0" y="0"/>
                </a:moveTo>
                <a:lnTo>
                  <a:pt x="1082773" y="0"/>
                </a:lnTo>
                <a:lnTo>
                  <a:pt x="1082773" y="788877"/>
                </a:lnTo>
                <a:lnTo>
                  <a:pt x="0" y="788877"/>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2562963" y="3184895"/>
            <a:ext cx="13162075"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4: </a:t>
            </a:r>
          </a:p>
          <a:p>
            <a:pPr algn="ctr">
              <a:lnSpc>
                <a:spcPts val="10508"/>
              </a:lnSpc>
            </a:pPr>
            <a:r>
              <a:rPr lang="en-US" sz="7505" b="1">
                <a:solidFill>
                  <a:srgbClr val="0556A5"/>
                </a:solidFill>
                <a:latin typeface="EightiesComeback Bold"/>
                <a:ea typeface="EightiesComeback Bold"/>
                <a:cs typeface="EightiesComeback Bold"/>
                <a:sym typeface="EightiesComeback Bold"/>
              </a:rPr>
              <a:t>Setting Up Healthy Boundaries</a:t>
            </a:r>
          </a:p>
        </p:txBody>
      </p:sp>
      <p:sp>
        <p:nvSpPr>
          <p:cNvPr id="9" name="TextBox 9"/>
          <p:cNvSpPr txBox="1"/>
          <p:nvPr/>
        </p:nvSpPr>
        <p:spPr>
          <a:xfrm>
            <a:off x="14209827" y="9821541"/>
            <a:ext cx="793242" cy="329565"/>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Argument formation</a:t>
            </a:r>
          </a:p>
        </p:txBody>
      </p:sp>
      <p:sp>
        <p:nvSpPr>
          <p:cNvPr id="10" name="TextBox 10"/>
          <p:cNvSpPr txBox="1"/>
          <p:nvPr/>
        </p:nvSpPr>
        <p:spPr>
          <a:xfrm>
            <a:off x="17372403" y="9894705"/>
            <a:ext cx="767358" cy="203200"/>
          </a:xfrm>
          <a:prstGeom prst="rect">
            <a:avLst/>
          </a:prstGeom>
        </p:spPr>
        <p:txBody>
          <a:bodyPr lIns="0" tIns="0" rIns="0" bIns="0" rtlCol="0" anchor="t">
            <a:spAutoFit/>
          </a:bodyPr>
          <a:lstStyle/>
          <a:p>
            <a:pPr algn="l">
              <a:lnSpc>
                <a:spcPts val="1399"/>
              </a:lnSpc>
            </a:pPr>
            <a:r>
              <a:rPr lang="en-US" sz="999" spc="13">
                <a:solidFill>
                  <a:srgbClr val="58595B"/>
                </a:solidFill>
                <a:latin typeface="Soleil"/>
                <a:ea typeface="Soleil"/>
                <a:cs typeface="Soleil"/>
                <a:sym typeface="Soleil"/>
              </a:rPr>
              <a:t>Reflection</a:t>
            </a:r>
          </a:p>
        </p:txBody>
      </p:sp>
      <p:sp>
        <p:nvSpPr>
          <p:cNvPr id="11" name="TextBox 11"/>
          <p:cNvSpPr txBox="1"/>
          <p:nvPr/>
        </p:nvSpPr>
        <p:spPr>
          <a:xfrm>
            <a:off x="16293411" y="9821541"/>
            <a:ext cx="793242" cy="329565"/>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Action Planning</a:t>
            </a:r>
          </a:p>
        </p:txBody>
      </p:sp>
      <p:sp>
        <p:nvSpPr>
          <p:cNvPr id="12" name="TextBox 12"/>
          <p:cNvSpPr txBox="1"/>
          <p:nvPr/>
        </p:nvSpPr>
        <p:spPr>
          <a:xfrm>
            <a:off x="15286747" y="9911215"/>
            <a:ext cx="793242" cy="186690"/>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Organization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54730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Understand what is meant by a “healthy” boundary and the positive impact this understanding can have on a relationship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Learn how to create non-negotiables to protect themselves in relationships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463702" cy="816900"/>
            <a:chOff x="0" y="0"/>
            <a:chExt cx="4862868" cy="215150"/>
          </a:xfrm>
        </p:grpSpPr>
        <p:sp>
          <p:nvSpPr>
            <p:cNvPr id="8" name="Freeform 8"/>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463702" cy="816900"/>
            <a:chOff x="0" y="0"/>
            <a:chExt cx="4862868" cy="215150"/>
          </a:xfrm>
        </p:grpSpPr>
        <p:sp>
          <p:nvSpPr>
            <p:cNvPr id="3" name="Freeform 3"/>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6822533" y="3086100"/>
            <a:ext cx="4642934" cy="4114800"/>
          </a:xfrm>
          <a:custGeom>
            <a:avLst/>
            <a:gdLst/>
            <a:ahLst/>
            <a:cxnLst/>
            <a:rect l="l" t="t" r="r" b="b"/>
            <a:pathLst>
              <a:path w="4642934" h="4114800">
                <a:moveTo>
                  <a:pt x="0" y="0"/>
                </a:moveTo>
                <a:lnTo>
                  <a:pt x="4642934" y="0"/>
                </a:lnTo>
                <a:lnTo>
                  <a:pt x="4642934"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5181600" y="3467100"/>
            <a:ext cx="7239001" cy="5833604"/>
          </a:xfrm>
          <a:custGeom>
            <a:avLst/>
            <a:gdLst/>
            <a:ahLst/>
            <a:cxnLst/>
            <a:rect l="l" t="t" r="r" b="b"/>
            <a:pathLst>
              <a:path w="7296417" h="6208588">
                <a:moveTo>
                  <a:pt x="0" y="0"/>
                </a:moveTo>
                <a:lnTo>
                  <a:pt x="7296418" y="0"/>
                </a:lnTo>
                <a:lnTo>
                  <a:pt x="7296418" y="6208588"/>
                </a:lnTo>
                <a:lnTo>
                  <a:pt x="0" y="62085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6842586" y="5025650"/>
            <a:ext cx="3777397" cy="2459871"/>
          </a:xfrm>
          <a:prstGeom prst="rect">
            <a:avLst/>
          </a:prstGeom>
        </p:spPr>
        <p:txBody>
          <a:bodyPr lIns="0" tIns="0" rIns="0" bIns="0" rtlCol="0" anchor="t">
            <a:spAutoFit/>
          </a:bodyPr>
          <a:lstStyle/>
          <a:p>
            <a:pPr marL="676945" lvl="1" indent="-338473" algn="l">
              <a:lnSpc>
                <a:spcPts val="3668"/>
              </a:lnSpc>
              <a:buFont typeface="Arial"/>
              <a:buChar char="•"/>
            </a:pPr>
            <a:r>
              <a:rPr lang="en-US" sz="3135" spc="90" dirty="0">
                <a:solidFill>
                  <a:srgbClr val="58595B"/>
                </a:solidFill>
                <a:latin typeface="Soleil"/>
                <a:ea typeface="Soleil"/>
                <a:cs typeface="Soleil"/>
                <a:sym typeface="Soleil"/>
              </a:rPr>
              <a:t>Core Values</a:t>
            </a:r>
          </a:p>
          <a:p>
            <a:pPr algn="l">
              <a:lnSpc>
                <a:spcPts val="4019"/>
              </a:lnSpc>
            </a:pPr>
            <a:endParaRPr lang="en-US" sz="3135" spc="90" dirty="0">
              <a:solidFill>
                <a:srgbClr val="58595B"/>
              </a:solidFill>
              <a:latin typeface="Soleil"/>
              <a:ea typeface="Soleil"/>
              <a:cs typeface="Soleil"/>
              <a:sym typeface="Soleil"/>
            </a:endParaRPr>
          </a:p>
          <a:p>
            <a:pPr marL="676945" lvl="1" indent="-338473" algn="l">
              <a:lnSpc>
                <a:spcPts val="3668"/>
              </a:lnSpc>
              <a:buFont typeface="Arial"/>
              <a:buChar char="•"/>
            </a:pPr>
            <a:r>
              <a:rPr lang="en-US" sz="3135" spc="90" dirty="0">
                <a:solidFill>
                  <a:srgbClr val="58595B"/>
                </a:solidFill>
                <a:latin typeface="Soleil"/>
                <a:ea typeface="Soleil"/>
                <a:cs typeface="Soleil"/>
                <a:sym typeface="Soleil"/>
              </a:rPr>
              <a:t>Characteristics of healthy relationships</a:t>
            </a:r>
          </a:p>
        </p:txBody>
      </p:sp>
      <p:sp>
        <p:nvSpPr>
          <p:cNvPr id="9" name="TextBox 9"/>
          <p:cNvSpPr txBox="1"/>
          <p:nvPr/>
        </p:nvSpPr>
        <p:spPr>
          <a:xfrm>
            <a:off x="837292" y="76407"/>
            <a:ext cx="7321609" cy="852028"/>
          </a:xfrm>
          <a:prstGeom prst="rect">
            <a:avLst/>
          </a:prstGeom>
        </p:spPr>
        <p:txBody>
          <a:bodyPr lIns="0" tIns="0" rIns="0" bIns="0" rtlCol="0" anchor="t">
            <a:spAutoFit/>
          </a:bodyPr>
          <a:lstStyle/>
          <a:p>
            <a:pPr algn="l">
              <a:lnSpc>
                <a:spcPts val="7348"/>
              </a:lnSpc>
            </a:pPr>
            <a:r>
              <a:rPr lang="en-US" sz="4400" b="1" spc="61" dirty="0">
                <a:solidFill>
                  <a:srgbClr val="0556A5"/>
                </a:solidFill>
                <a:latin typeface="EightiesComeback Bold"/>
                <a:ea typeface="EightiesComeback Bold"/>
                <a:cs typeface="EightiesComeback Bold"/>
                <a:sym typeface="EightiesComeback Bold"/>
              </a:rPr>
              <a:t>Independent Reflection</a:t>
            </a:r>
          </a:p>
        </p:txBody>
      </p:sp>
      <p:sp>
        <p:nvSpPr>
          <p:cNvPr id="10" name="Freeform 10"/>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2">
            <a:extLst>
              <a:ext uri="{FF2B5EF4-FFF2-40B4-BE49-F238E27FC236}">
                <a16:creationId xmlns:a16="http://schemas.microsoft.com/office/drawing/2014/main" id="{8B3263BC-E616-DE6D-0945-37B30E455AAF}"/>
              </a:ext>
            </a:extLst>
          </p:cNvPr>
          <p:cNvSpPr txBox="1"/>
          <p:nvPr/>
        </p:nvSpPr>
        <p:spPr>
          <a:xfrm>
            <a:off x="837291" y="1046620"/>
            <a:ext cx="16938388" cy="3013646"/>
          </a:xfrm>
          <a:prstGeom prst="rect">
            <a:avLst/>
          </a:prstGeom>
        </p:spPr>
        <p:txBody>
          <a:bodyPr lIns="0" tIns="0" rIns="0" bIns="0" rtlCol="0" anchor="t">
            <a:spAutoFit/>
          </a:bodyPr>
          <a:lstStyle/>
          <a:p>
            <a:pPr algn="l">
              <a:lnSpc>
                <a:spcPts val="4679"/>
              </a:lnSpc>
            </a:pPr>
            <a:r>
              <a:rPr lang="en-US" sz="3999" spc="115" dirty="0">
                <a:solidFill>
                  <a:srgbClr val="58595B"/>
                </a:solidFill>
                <a:latin typeface="Soleil"/>
                <a:ea typeface="Soleil"/>
                <a:cs typeface="Soleil"/>
                <a:sym typeface="Soleil"/>
              </a:rPr>
              <a:t>Draw a large heart in the middle of a piece of paper. On the inside, write your core values and characteristics of a healthy relationship. On the outside, write characteristics of unhealthy relationships.</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13" name="Rectangle 12">
            <a:extLst>
              <a:ext uri="{FF2B5EF4-FFF2-40B4-BE49-F238E27FC236}">
                <a16:creationId xmlns:a16="http://schemas.microsoft.com/office/drawing/2014/main" id="{29600F3A-8419-0392-491A-592D8BA88000}"/>
              </a:ext>
            </a:extLst>
          </p:cNvPr>
          <p:cNvSpPr/>
          <p:nvPr/>
        </p:nvSpPr>
        <p:spPr>
          <a:xfrm>
            <a:off x="3048000" y="3043357"/>
            <a:ext cx="12420600" cy="6387288"/>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7">
            <a:extLst>
              <a:ext uri="{FF2B5EF4-FFF2-40B4-BE49-F238E27FC236}">
                <a16:creationId xmlns:a16="http://schemas.microsoft.com/office/drawing/2014/main" id="{4D2CFF0F-E12C-DD13-48A0-EA3278933971}"/>
              </a:ext>
            </a:extLst>
          </p:cNvPr>
          <p:cNvSpPr txBox="1"/>
          <p:nvPr/>
        </p:nvSpPr>
        <p:spPr>
          <a:xfrm>
            <a:off x="3164440" y="7563076"/>
            <a:ext cx="3777397" cy="1423467"/>
          </a:xfrm>
          <a:prstGeom prst="rect">
            <a:avLst/>
          </a:prstGeom>
        </p:spPr>
        <p:txBody>
          <a:bodyPr lIns="0" tIns="0" rIns="0" bIns="0" rtlCol="0" anchor="t">
            <a:spAutoFit/>
          </a:bodyPr>
          <a:lstStyle/>
          <a:p>
            <a:pPr marL="338472" lvl="1" algn="l">
              <a:lnSpc>
                <a:spcPts val="3668"/>
              </a:lnSpc>
            </a:pPr>
            <a:r>
              <a:rPr lang="en-US" sz="3135" spc="90" dirty="0">
                <a:solidFill>
                  <a:srgbClr val="58595B"/>
                </a:solidFill>
                <a:latin typeface="Soleil"/>
                <a:ea typeface="Soleil"/>
                <a:cs typeface="Soleil"/>
                <a:sym typeface="Soleil"/>
              </a:rPr>
              <a:t>Unhealthy relationship characteristics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719773" cy="816900"/>
            <a:chOff x="0" y="0"/>
            <a:chExt cx="4930311" cy="215150"/>
          </a:xfrm>
        </p:grpSpPr>
        <p:sp>
          <p:nvSpPr>
            <p:cNvPr id="5" name="Freeform 5"/>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6822533" y="3086100"/>
            <a:ext cx="4642934" cy="4114800"/>
          </a:xfrm>
          <a:custGeom>
            <a:avLst/>
            <a:gdLst/>
            <a:ahLst/>
            <a:cxnLst/>
            <a:rect l="l" t="t" r="r" b="b"/>
            <a:pathLst>
              <a:path w="4642934" h="4114800">
                <a:moveTo>
                  <a:pt x="0" y="0"/>
                </a:moveTo>
                <a:lnTo>
                  <a:pt x="4642934" y="0"/>
                </a:lnTo>
                <a:lnTo>
                  <a:pt x="4642934"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Boundary:</a:t>
            </a:r>
          </a:p>
        </p:txBody>
      </p:sp>
      <p:sp>
        <p:nvSpPr>
          <p:cNvPr id="9" name="TextBox 9"/>
          <p:cNvSpPr txBox="1"/>
          <p:nvPr/>
        </p:nvSpPr>
        <p:spPr>
          <a:xfrm>
            <a:off x="393130" y="1777723"/>
            <a:ext cx="16435779" cy="1599629"/>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A boundary is a divide that exists between two people. </a:t>
            </a:r>
          </a:p>
          <a:p>
            <a:pPr algn="l">
              <a:lnSpc>
                <a:spcPts val="5629"/>
              </a:lnSpc>
            </a:pPr>
            <a:endParaRPr lang="en-US" sz="4500" spc="126">
              <a:solidFill>
                <a:srgbClr val="58595B"/>
              </a:solidFill>
              <a:latin typeface="Soleil"/>
              <a:ea typeface="Soleil"/>
              <a:cs typeface="Soleil"/>
              <a:sym typeface="Soleil"/>
            </a:endParaRPr>
          </a:p>
        </p:txBody>
      </p:sp>
      <p:sp>
        <p:nvSpPr>
          <p:cNvPr id="10" name="TextBox 10"/>
          <p:cNvSpPr txBox="1"/>
          <p:nvPr/>
        </p:nvSpPr>
        <p:spPr>
          <a:xfrm>
            <a:off x="1495593" y="2971800"/>
            <a:ext cx="14655677" cy="1497846"/>
          </a:xfrm>
          <a:prstGeom prst="rect">
            <a:avLst/>
          </a:prstGeom>
        </p:spPr>
        <p:txBody>
          <a:bodyPr lIns="0" tIns="0" rIns="0" bIns="0" rtlCol="0" anchor="t">
            <a:spAutoFit/>
          </a:bodyPr>
          <a:lstStyle/>
          <a:p>
            <a:pPr algn="l">
              <a:lnSpc>
                <a:spcPts val="3668"/>
              </a:lnSpc>
            </a:pPr>
            <a:r>
              <a:rPr lang="en-US" sz="3135" spc="90">
                <a:solidFill>
                  <a:srgbClr val="58595B"/>
                </a:solidFill>
                <a:latin typeface="Soleil"/>
                <a:ea typeface="Soleil"/>
                <a:cs typeface="Soleil"/>
                <a:sym typeface="Soleil"/>
              </a:rPr>
              <a:t>When people establish boundaries, they are reaffirming what is important to them. Boundaries act as a set of standards for interactions and relationships people want to have in their lives. </a:t>
            </a:r>
          </a:p>
        </p:txBody>
      </p:sp>
      <p:sp>
        <p:nvSpPr>
          <p:cNvPr id="11" name="TextBox 11"/>
          <p:cNvSpPr txBox="1"/>
          <p:nvPr/>
        </p:nvSpPr>
        <p:spPr>
          <a:xfrm>
            <a:off x="393130" y="4943475"/>
            <a:ext cx="16435779"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There are 3 key areas linked to boundaries:</a:t>
            </a:r>
          </a:p>
        </p:txBody>
      </p:sp>
      <p:sp>
        <p:nvSpPr>
          <p:cNvPr id="12" name="TextBox 12"/>
          <p:cNvSpPr txBox="1"/>
          <p:nvPr/>
        </p:nvSpPr>
        <p:spPr>
          <a:xfrm>
            <a:off x="1028700" y="6390704"/>
            <a:ext cx="14655677" cy="2412246"/>
          </a:xfrm>
          <a:prstGeom prst="rect">
            <a:avLst/>
          </a:prstGeom>
        </p:spPr>
        <p:txBody>
          <a:bodyPr lIns="0" tIns="0" rIns="0" bIns="0" rtlCol="0" anchor="t">
            <a:spAutoFit/>
          </a:bodyPr>
          <a:lstStyle/>
          <a:p>
            <a:pPr marL="676945" lvl="1" indent="-338473" algn="l">
              <a:lnSpc>
                <a:spcPts val="3668"/>
              </a:lnSpc>
              <a:buAutoNum type="arabicPeriod"/>
            </a:pPr>
            <a:r>
              <a:rPr lang="en-US" sz="3135" spc="90" dirty="0">
                <a:solidFill>
                  <a:srgbClr val="58595B"/>
                </a:solidFill>
                <a:latin typeface="Soleil"/>
                <a:ea typeface="Soleil"/>
                <a:cs typeface="Soleil"/>
                <a:sym typeface="Soleil"/>
              </a:rPr>
              <a:t>Material—lending or giving money and items </a:t>
            </a:r>
          </a:p>
          <a:p>
            <a:pPr marL="676945" lvl="1" indent="-338473" algn="l">
              <a:lnSpc>
                <a:spcPts val="3668"/>
              </a:lnSpc>
              <a:buAutoNum type="arabicPeriod"/>
            </a:pPr>
            <a:r>
              <a:rPr lang="en-US" sz="3135" spc="90" dirty="0">
                <a:solidFill>
                  <a:srgbClr val="58595B"/>
                </a:solidFill>
                <a:latin typeface="Soleil"/>
                <a:ea typeface="Soleil"/>
                <a:cs typeface="Soleil"/>
                <a:sym typeface="Soleil"/>
              </a:rPr>
              <a:t>Time or relational—when you are available and for whom you are available</a:t>
            </a:r>
          </a:p>
          <a:p>
            <a:pPr marL="676945" lvl="1" indent="-338473" algn="l">
              <a:lnSpc>
                <a:spcPts val="3668"/>
              </a:lnSpc>
              <a:buAutoNum type="arabicPeriod"/>
            </a:pPr>
            <a:r>
              <a:rPr lang="en-US" sz="3135" spc="90" dirty="0">
                <a:solidFill>
                  <a:srgbClr val="58595B"/>
                </a:solidFill>
                <a:latin typeface="Soleil"/>
                <a:ea typeface="Soleil"/>
                <a:cs typeface="Soleil"/>
                <a:sym typeface="Soleil"/>
              </a:rPr>
              <a:t>Physical (personal space) </a:t>
            </a:r>
          </a:p>
          <a:p>
            <a:pPr algn="l">
              <a:lnSpc>
                <a:spcPts val="3668"/>
              </a:lnSpc>
            </a:pPr>
            <a:endParaRPr lang="en-US" sz="3135" spc="90" dirty="0">
              <a:solidFill>
                <a:srgbClr val="58595B"/>
              </a:solidFill>
              <a:latin typeface="Soleil"/>
              <a:ea typeface="Soleil"/>
              <a:cs typeface="Soleil"/>
              <a:sym typeface="Solei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487350" cy="816900"/>
            <a:chOff x="0" y="0"/>
            <a:chExt cx="4869096" cy="215150"/>
          </a:xfrm>
        </p:grpSpPr>
        <p:sp>
          <p:nvSpPr>
            <p:cNvPr id="5" name="Freeform 5"/>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6822533" y="3086100"/>
            <a:ext cx="4642934" cy="4114800"/>
          </a:xfrm>
          <a:custGeom>
            <a:avLst/>
            <a:gdLst/>
            <a:ahLst/>
            <a:cxnLst/>
            <a:rect l="l" t="t" r="r" b="b"/>
            <a:pathLst>
              <a:path w="4642934" h="4114800">
                <a:moveTo>
                  <a:pt x="0" y="0"/>
                </a:moveTo>
                <a:lnTo>
                  <a:pt x="4642934" y="0"/>
                </a:lnTo>
                <a:lnTo>
                  <a:pt x="4642934"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Group Brainstorm</a:t>
            </a:r>
          </a:p>
        </p:txBody>
      </p:sp>
      <p:sp>
        <p:nvSpPr>
          <p:cNvPr id="9" name="TextBox 9"/>
          <p:cNvSpPr txBox="1"/>
          <p:nvPr/>
        </p:nvSpPr>
        <p:spPr>
          <a:xfrm>
            <a:off x="584841" y="2457736"/>
            <a:ext cx="16435779" cy="5171504"/>
          </a:xfrm>
          <a:prstGeom prst="rect">
            <a:avLst/>
          </a:prstGeom>
        </p:spPr>
        <p:txBody>
          <a:bodyPr lIns="0" tIns="0" rIns="0" bIns="0" rtlCol="0" anchor="t">
            <a:spAutoFit/>
          </a:bodyPr>
          <a:lstStyle/>
          <a:p>
            <a:pPr marL="971550" lvl="1" indent="-485775" algn="l">
              <a:lnSpc>
                <a:spcPts val="5629"/>
              </a:lnSpc>
              <a:buAutoNum type="arabicPeriod"/>
            </a:pPr>
            <a:r>
              <a:rPr lang="en-US" sz="4500" spc="126">
                <a:solidFill>
                  <a:srgbClr val="58595B"/>
                </a:solidFill>
                <a:latin typeface="Soleil"/>
                <a:ea typeface="Soleil"/>
                <a:cs typeface="Soleil"/>
                <a:sym typeface="Soleil"/>
              </a:rPr>
              <a:t>Brainstorm the benefits of healthy boundaries.</a:t>
            </a:r>
          </a:p>
          <a:p>
            <a:pPr marL="971550" lvl="1" indent="-485775" algn="l">
              <a:lnSpc>
                <a:spcPts val="5629"/>
              </a:lnSpc>
              <a:buAutoNum type="arabicPeriod"/>
            </a:pPr>
            <a:r>
              <a:rPr lang="en-US" sz="4500" spc="126">
                <a:solidFill>
                  <a:srgbClr val="58595B"/>
                </a:solidFill>
                <a:latin typeface="Soleil"/>
                <a:ea typeface="Soleil"/>
                <a:cs typeface="Soleil"/>
                <a:sym typeface="Soleil"/>
              </a:rPr>
              <a:t>Explore the benefits of boundary-setting by searching for online resources and by sharing individual experiences at your discretion. </a:t>
            </a:r>
          </a:p>
          <a:p>
            <a:pPr marL="971550" lvl="1" indent="-485775" algn="l">
              <a:lnSpc>
                <a:spcPts val="5629"/>
              </a:lnSpc>
              <a:buAutoNum type="arabicPeriod"/>
            </a:pPr>
            <a:r>
              <a:rPr lang="en-US" sz="4500" spc="126">
                <a:solidFill>
                  <a:srgbClr val="58595B"/>
                </a:solidFill>
                <a:latin typeface="Soleil"/>
                <a:ea typeface="Soleil"/>
                <a:cs typeface="Soleil"/>
                <a:sym typeface="Soleil"/>
              </a:rPr>
              <a:t>Discuss why it might be difficult for a person to establish boundaries. </a:t>
            </a:r>
          </a:p>
          <a:p>
            <a:pPr algn="l">
              <a:lnSpc>
                <a:spcPts val="5629"/>
              </a:lnSpc>
            </a:pPr>
            <a:endParaRPr lang="en-US" sz="4500" spc="126">
              <a:solidFill>
                <a:srgbClr val="58595B"/>
              </a:solidFill>
              <a:latin typeface="Soleil"/>
              <a:ea typeface="Soleil"/>
              <a:cs typeface="Soleil"/>
              <a:sym typeface="Solei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3860C-DED9-140E-D0C1-D7A4D9F1B84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811A4D-8370-17C4-1513-7651B8E711C2}"/>
              </a:ext>
            </a:extLst>
          </p:cNvPr>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903F21EA-7441-AC2C-3C8F-F715D3A31E1F}"/>
              </a:ext>
            </a:extLst>
          </p:cNvPr>
          <p:cNvSpPr/>
          <p:nvPr/>
        </p:nvSpPr>
        <p:spPr>
          <a:xfrm>
            <a:off x="10335457" y="-30813"/>
            <a:ext cx="7952543" cy="10317813"/>
          </a:xfrm>
          <a:custGeom>
            <a:avLst/>
            <a:gdLst/>
            <a:ahLst/>
            <a:cxnLst/>
            <a:rect l="l" t="t" r="r" b="b"/>
            <a:pathLst>
              <a:path w="8189027" h="10600682">
                <a:moveTo>
                  <a:pt x="0" y="0"/>
                </a:moveTo>
                <a:lnTo>
                  <a:pt x="8189027" y="0"/>
                </a:lnTo>
                <a:lnTo>
                  <a:pt x="8189027" y="10600682"/>
                </a:lnTo>
                <a:lnTo>
                  <a:pt x="0" y="10600682"/>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4" name="TextBox 4">
            <a:extLst>
              <a:ext uri="{FF2B5EF4-FFF2-40B4-BE49-F238E27FC236}">
                <a16:creationId xmlns:a16="http://schemas.microsoft.com/office/drawing/2014/main" id="{2CF0CCF4-9BD0-AE83-90D0-EE308AE9219C}"/>
              </a:ext>
            </a:extLst>
          </p:cNvPr>
          <p:cNvSpPr txBox="1"/>
          <p:nvPr/>
        </p:nvSpPr>
        <p:spPr>
          <a:xfrm>
            <a:off x="837292" y="-30813"/>
            <a:ext cx="8622273"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When Boundaries Are Crossed</a:t>
            </a:r>
          </a:p>
        </p:txBody>
      </p:sp>
      <p:sp>
        <p:nvSpPr>
          <p:cNvPr id="5" name="TextBox 5">
            <a:extLst>
              <a:ext uri="{FF2B5EF4-FFF2-40B4-BE49-F238E27FC236}">
                <a16:creationId xmlns:a16="http://schemas.microsoft.com/office/drawing/2014/main" id="{71DCC723-8C37-AE21-D0F6-AED1B7C3C9A2}"/>
              </a:ext>
            </a:extLst>
          </p:cNvPr>
          <p:cNvSpPr txBox="1"/>
          <p:nvPr/>
        </p:nvSpPr>
        <p:spPr>
          <a:xfrm>
            <a:off x="837291" y="888149"/>
            <a:ext cx="9498166" cy="1628651"/>
          </a:xfrm>
          <a:prstGeom prst="rect">
            <a:avLst/>
          </a:prstGeom>
        </p:spPr>
        <p:txBody>
          <a:bodyPr lIns="0" tIns="0" rIns="0" bIns="0" rtlCol="0" anchor="t">
            <a:spAutoFit/>
          </a:bodyPr>
          <a:lstStyle/>
          <a:p>
            <a:pPr algn="l">
              <a:lnSpc>
                <a:spcPts val="4416"/>
              </a:lnSpc>
            </a:pPr>
            <a:r>
              <a:rPr lang="en-US" sz="3330" spc="93" dirty="0">
                <a:solidFill>
                  <a:srgbClr val="58595B"/>
                </a:solidFill>
                <a:latin typeface="Soleil"/>
                <a:ea typeface="Soleil"/>
                <a:cs typeface="Soleil"/>
                <a:sym typeface="Soleil"/>
              </a:rPr>
              <a:t>Complete Blackline Master 4 </a:t>
            </a:r>
          </a:p>
          <a:p>
            <a:pPr algn="l">
              <a:lnSpc>
                <a:spcPts val="4416"/>
              </a:lnSpc>
            </a:pPr>
            <a:endParaRPr lang="en-US" sz="3330" spc="93" dirty="0">
              <a:solidFill>
                <a:srgbClr val="58595B"/>
              </a:solidFill>
              <a:latin typeface="Soleil"/>
              <a:ea typeface="Soleil"/>
              <a:cs typeface="Soleil"/>
              <a:sym typeface="Soleil"/>
            </a:endParaRPr>
          </a:p>
          <a:p>
            <a:pPr algn="l">
              <a:lnSpc>
                <a:spcPts val="3925"/>
              </a:lnSpc>
            </a:pPr>
            <a:endParaRPr lang="en-US" sz="3330" spc="93" dirty="0">
              <a:solidFill>
                <a:srgbClr val="58595B"/>
              </a:solidFill>
              <a:latin typeface="Soleil"/>
              <a:ea typeface="Soleil"/>
              <a:cs typeface="Soleil"/>
              <a:sym typeface="Soleil"/>
            </a:endParaRPr>
          </a:p>
        </p:txBody>
      </p:sp>
    </p:spTree>
    <p:extLst>
      <p:ext uri="{BB962C8B-B14F-4D97-AF65-F5344CB8AC3E}">
        <p14:creationId xmlns:p14="http://schemas.microsoft.com/office/powerpoint/2010/main" val="29712660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837292" y="-30813"/>
            <a:ext cx="8622273" cy="852028"/>
          </a:xfrm>
          <a:prstGeom prst="rect">
            <a:avLst/>
          </a:prstGeom>
        </p:spPr>
        <p:txBody>
          <a:bodyPr lIns="0" tIns="0" rIns="0" bIns="0" rtlCol="0" anchor="t">
            <a:spAutoFit/>
          </a:bodyPr>
          <a:lstStyle/>
          <a:p>
            <a:pPr algn="l">
              <a:lnSpc>
                <a:spcPts val="7348"/>
              </a:lnSpc>
            </a:pPr>
            <a:r>
              <a:rPr lang="en-US" sz="4400" b="1" spc="61" dirty="0">
                <a:solidFill>
                  <a:srgbClr val="0556A5"/>
                </a:solidFill>
                <a:latin typeface="EightiesComeback Bold"/>
                <a:ea typeface="EightiesComeback Bold"/>
                <a:cs typeface="EightiesComeback Bold"/>
                <a:sym typeface="EightiesComeback Bold"/>
              </a:rPr>
              <a:t>Abuse and Boundaries</a:t>
            </a:r>
          </a:p>
        </p:txBody>
      </p:sp>
      <p:sp>
        <p:nvSpPr>
          <p:cNvPr id="5" name="TextBox 5"/>
          <p:cNvSpPr txBox="1"/>
          <p:nvPr/>
        </p:nvSpPr>
        <p:spPr>
          <a:xfrm>
            <a:off x="553510" y="1077562"/>
            <a:ext cx="16667689" cy="10246395"/>
          </a:xfrm>
          <a:prstGeom prst="rect">
            <a:avLst/>
          </a:prstGeom>
        </p:spPr>
        <p:txBody>
          <a:bodyPr wrap="square" lIns="0" tIns="0" rIns="0" bIns="0" rtlCol="0" anchor="t">
            <a:spAutoFit/>
          </a:bodyPr>
          <a:lstStyle/>
          <a:p>
            <a:pPr marL="359518" lvl="1" algn="l">
              <a:lnSpc>
                <a:spcPts val="4166"/>
              </a:lnSpc>
            </a:pPr>
            <a:r>
              <a:rPr lang="en-US" sz="3330" spc="93" dirty="0">
                <a:solidFill>
                  <a:srgbClr val="58595B"/>
                </a:solidFill>
                <a:latin typeface="Soleil"/>
                <a:ea typeface="Soleil"/>
                <a:cs typeface="Soleil"/>
                <a:sym typeface="Soleil"/>
              </a:rPr>
              <a:t>There are many types of abuse, however abuse, in all its forms, is linked to a disregard of personal boundaries.</a:t>
            </a:r>
          </a:p>
          <a:p>
            <a:pPr marL="359518" lvl="1" algn="l">
              <a:lnSpc>
                <a:spcPts val="4166"/>
              </a:lnSpc>
            </a:pPr>
            <a:endParaRPr lang="en-US" sz="3330" spc="93" dirty="0">
              <a:solidFill>
                <a:srgbClr val="58595B"/>
              </a:solidFill>
              <a:latin typeface="Soleil"/>
              <a:ea typeface="Soleil"/>
              <a:cs typeface="Soleil"/>
              <a:sym typeface="Soleil"/>
            </a:endParaRPr>
          </a:p>
          <a:p>
            <a:pPr marL="359518" lvl="1" algn="l">
              <a:lnSpc>
                <a:spcPts val="4166"/>
              </a:lnSpc>
            </a:pPr>
            <a:r>
              <a:rPr lang="en-US" sz="3330" spc="93" dirty="0">
                <a:solidFill>
                  <a:srgbClr val="58595B"/>
                </a:solidFill>
                <a:latin typeface="Soleil"/>
                <a:ea typeface="Soleil"/>
                <a:cs typeface="Soleil"/>
                <a:sym typeface="Soleil"/>
              </a:rPr>
              <a:t>If you feel your boundaries being crossed, or you feel abuse is present, you can start with the following steps:</a:t>
            </a:r>
          </a:p>
          <a:p>
            <a:pPr marL="719036" lvl="1" indent="-359518" algn="l">
              <a:lnSpc>
                <a:spcPts val="4166"/>
              </a:lnSpc>
              <a:buFont typeface="Arial"/>
              <a:buChar char="•"/>
            </a:pPr>
            <a:endParaRPr lang="en-US" sz="3330" spc="93" dirty="0">
              <a:solidFill>
                <a:srgbClr val="58595B"/>
              </a:solidFill>
              <a:latin typeface="Soleil"/>
              <a:ea typeface="Soleil"/>
              <a:cs typeface="Soleil"/>
              <a:sym typeface="Soleil"/>
            </a:endParaRPr>
          </a:p>
          <a:p>
            <a:pPr marL="719036" lvl="1" indent="-359518" algn="l">
              <a:lnSpc>
                <a:spcPts val="4166"/>
              </a:lnSpc>
              <a:buFont typeface="Arial"/>
              <a:buChar char="•"/>
            </a:pPr>
            <a:r>
              <a:rPr lang="en-US" sz="3330" spc="93" dirty="0">
                <a:solidFill>
                  <a:srgbClr val="58595B"/>
                </a:solidFill>
                <a:latin typeface="Soleil"/>
                <a:ea typeface="Soleil"/>
                <a:cs typeface="Soleil"/>
                <a:sym typeface="Soleil"/>
              </a:rPr>
              <a:t>Don’t blame yourself. Verbal abuse is real. It is important to remember that you didn’t create a reason for the abuse, regardless of how you communicated with your partner.</a:t>
            </a:r>
          </a:p>
          <a:p>
            <a:pPr algn="l">
              <a:lnSpc>
                <a:spcPts val="4166"/>
              </a:lnSpc>
            </a:pPr>
            <a:endParaRPr lang="en-US" sz="3330" spc="93" dirty="0">
              <a:solidFill>
                <a:srgbClr val="58595B"/>
              </a:solidFill>
              <a:latin typeface="Soleil"/>
              <a:ea typeface="Soleil"/>
              <a:cs typeface="Soleil"/>
              <a:sym typeface="Soleil"/>
            </a:endParaRPr>
          </a:p>
          <a:p>
            <a:pPr marL="719036" lvl="1" indent="-359518" algn="l">
              <a:lnSpc>
                <a:spcPts val="4166"/>
              </a:lnSpc>
              <a:buFont typeface="Arial"/>
              <a:buChar char="•"/>
            </a:pPr>
            <a:r>
              <a:rPr lang="en-US" sz="3330" spc="93" dirty="0">
                <a:solidFill>
                  <a:srgbClr val="58595B"/>
                </a:solidFill>
                <a:latin typeface="Soleil"/>
                <a:ea typeface="Soleil"/>
                <a:cs typeface="Soleil"/>
                <a:sym typeface="Soleil"/>
              </a:rPr>
              <a:t>If you have a friend exhibiting abusive behaviors, suggest they seek appropriate help and/or reflect or research the impact of their actions. </a:t>
            </a:r>
          </a:p>
          <a:p>
            <a:pPr algn="l">
              <a:lnSpc>
                <a:spcPts val="4166"/>
              </a:lnSpc>
            </a:pPr>
            <a:endParaRPr lang="en-US" sz="3330" spc="93" dirty="0">
              <a:solidFill>
                <a:srgbClr val="58595B"/>
              </a:solidFill>
              <a:latin typeface="Soleil"/>
              <a:ea typeface="Soleil"/>
              <a:cs typeface="Soleil"/>
              <a:sym typeface="Soleil"/>
            </a:endParaRPr>
          </a:p>
          <a:p>
            <a:pPr marL="719036" lvl="1" indent="-359518" algn="l">
              <a:lnSpc>
                <a:spcPts val="4166"/>
              </a:lnSpc>
              <a:buFont typeface="Arial"/>
              <a:buChar char="•"/>
            </a:pPr>
            <a:r>
              <a:rPr lang="en-US" sz="3330" spc="93" dirty="0">
                <a:solidFill>
                  <a:srgbClr val="58595B"/>
                </a:solidFill>
                <a:latin typeface="Soleil"/>
                <a:ea typeface="Soleil"/>
                <a:cs typeface="Soleil"/>
                <a:sym typeface="Soleil"/>
              </a:rPr>
              <a:t> If you are a victim, you are not responsible for “fixing” your partner. Ending a relationship is hard. Abusive patterns won’t change unless a person gets help, and even then, the behavior might not stop. </a:t>
            </a:r>
          </a:p>
          <a:p>
            <a:pPr algn="l">
              <a:lnSpc>
                <a:spcPts val="4416"/>
              </a:lnSpc>
            </a:pPr>
            <a:endParaRPr lang="en-US" sz="3330" spc="93" dirty="0">
              <a:solidFill>
                <a:srgbClr val="58595B"/>
              </a:solidFill>
              <a:latin typeface="Soleil"/>
              <a:ea typeface="Soleil"/>
              <a:cs typeface="Soleil"/>
              <a:sym typeface="Soleil"/>
            </a:endParaRPr>
          </a:p>
          <a:p>
            <a:pPr algn="l">
              <a:lnSpc>
                <a:spcPts val="4416"/>
              </a:lnSpc>
            </a:pPr>
            <a:endParaRPr lang="en-US" sz="3330" spc="93" dirty="0">
              <a:solidFill>
                <a:srgbClr val="58595B"/>
              </a:solidFill>
              <a:latin typeface="Soleil"/>
              <a:ea typeface="Soleil"/>
              <a:cs typeface="Soleil"/>
              <a:sym typeface="Soleil"/>
            </a:endParaRPr>
          </a:p>
          <a:p>
            <a:pPr algn="l">
              <a:lnSpc>
                <a:spcPts val="3925"/>
              </a:lnSpc>
            </a:pPr>
            <a:endParaRPr lang="en-US" sz="3330" spc="93" dirty="0">
              <a:solidFill>
                <a:srgbClr val="58595B"/>
              </a:solidFill>
              <a:latin typeface="Soleil"/>
              <a:ea typeface="Soleil"/>
              <a:cs typeface="Soleil"/>
              <a:sym typeface="Solei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74806" y="2832558"/>
            <a:ext cx="16938388" cy="42919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a:solidFill>
                  <a:srgbClr val="58595B"/>
                </a:solidFill>
                <a:latin typeface="Soleil"/>
                <a:ea typeface="Soleil"/>
                <a:cs typeface="Soleil"/>
                <a:sym typeface="Soleil"/>
              </a:rPr>
              <a:t>Understand the different qualities in relationships </a:t>
            </a:r>
          </a:p>
          <a:p>
            <a:pPr algn="l">
              <a:lnSpc>
                <a:spcPts val="4679"/>
              </a:lnSpc>
            </a:pPr>
            <a:endParaRPr lang="en-US" sz="3999" spc="115">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a:solidFill>
                  <a:srgbClr val="58595B"/>
                </a:solidFill>
                <a:latin typeface="Soleil"/>
                <a:ea typeface="Soleil"/>
                <a:cs typeface="Soleil"/>
                <a:sym typeface="Soleil"/>
              </a:rPr>
              <a:t>Apply their knowledge of the characteristics of healthy relationships to discussions of clear expectations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440053" cy="816900"/>
            <a:chOff x="0" y="0"/>
            <a:chExt cx="4856640" cy="215150"/>
          </a:xfrm>
        </p:grpSpPr>
        <p:sp>
          <p:nvSpPr>
            <p:cNvPr id="8" name="Freeform 8"/>
            <p:cNvSpPr/>
            <p:nvPr/>
          </p:nvSpPr>
          <p:spPr>
            <a:xfrm>
              <a:off x="0" y="0"/>
              <a:ext cx="4856640" cy="215150"/>
            </a:xfrm>
            <a:custGeom>
              <a:avLst/>
              <a:gdLst/>
              <a:ahLst/>
              <a:cxnLst/>
              <a:rect l="l" t="t" r="r" b="b"/>
              <a:pathLst>
                <a:path w="4856640" h="215150">
                  <a:moveTo>
                    <a:pt x="0" y="0"/>
                  </a:moveTo>
                  <a:lnTo>
                    <a:pt x="4856640" y="0"/>
                  </a:lnTo>
                  <a:lnTo>
                    <a:pt x="4856640"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856640"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598563" y="2069522"/>
            <a:ext cx="16115154" cy="4729734"/>
          </a:xfrm>
          <a:prstGeom prst="rect">
            <a:avLst/>
          </a:prstGeom>
        </p:spPr>
        <p:txBody>
          <a:bodyPr lIns="0" tIns="0" rIns="0" bIns="0" rtlCol="0" anchor="t">
            <a:spAutoFit/>
          </a:bodyPr>
          <a:lstStyle/>
          <a:p>
            <a:pPr algn="l">
              <a:lnSpc>
                <a:spcPts val="4563"/>
              </a:lnSpc>
            </a:pPr>
            <a:r>
              <a:rPr lang="en-US" sz="3900" spc="113">
                <a:solidFill>
                  <a:srgbClr val="58595B"/>
                </a:solidFill>
                <a:latin typeface="Soleil"/>
                <a:ea typeface="Soleil"/>
                <a:cs typeface="Soleil"/>
                <a:sym typeface="Soleil"/>
              </a:rPr>
              <a:t>Write a list of “non-negotiables” of your boundaries. </a:t>
            </a:r>
          </a:p>
          <a:p>
            <a:pPr algn="l">
              <a:lnSpc>
                <a:spcPts val="4563"/>
              </a:lnSpc>
            </a:pPr>
            <a:endParaRPr lang="en-US" sz="3900" spc="113">
              <a:solidFill>
                <a:srgbClr val="58595B"/>
              </a:solidFill>
              <a:latin typeface="Soleil"/>
              <a:ea typeface="Soleil"/>
              <a:cs typeface="Soleil"/>
              <a:sym typeface="Soleil"/>
            </a:endParaRPr>
          </a:p>
          <a:p>
            <a:pPr algn="l">
              <a:lnSpc>
                <a:spcPts val="4563"/>
              </a:lnSpc>
            </a:pPr>
            <a:r>
              <a:rPr lang="en-US" sz="3900" spc="113">
                <a:solidFill>
                  <a:srgbClr val="58595B"/>
                </a:solidFill>
                <a:latin typeface="Soleil"/>
                <a:ea typeface="Soleil"/>
                <a:cs typeface="Soleil"/>
                <a:sym typeface="Soleil"/>
              </a:rPr>
              <a:t>Think about how you will respond if one of your non-negotiables is broken. For example, if one of your non-negotiables is you will not tolerate emotionally abusive language of any kind, think about how you would approach someone who infringes upon this non-negotiable. </a:t>
            </a:r>
          </a:p>
          <a:p>
            <a:pPr algn="l">
              <a:lnSpc>
                <a:spcPts val="4563"/>
              </a:lnSpc>
            </a:pPr>
            <a:endParaRPr lang="en-US" sz="3900" spc="113">
              <a:solidFill>
                <a:srgbClr val="58595B"/>
              </a:solidFill>
              <a:latin typeface="Soleil"/>
              <a:ea typeface="Soleil"/>
              <a:cs typeface="Soleil"/>
              <a:sym typeface="Soleil"/>
            </a:endParaRPr>
          </a:p>
        </p:txBody>
      </p:sp>
      <p:grpSp>
        <p:nvGrpSpPr>
          <p:cNvPr id="5" name="Group 5"/>
          <p:cNvGrpSpPr/>
          <p:nvPr/>
        </p:nvGrpSpPr>
        <p:grpSpPr>
          <a:xfrm>
            <a:off x="0" y="9470100"/>
            <a:ext cx="18487350" cy="816900"/>
            <a:chOff x="0" y="0"/>
            <a:chExt cx="4869096" cy="215150"/>
          </a:xfrm>
        </p:grpSpPr>
        <p:sp>
          <p:nvSpPr>
            <p:cNvPr id="6" name="Freeform 6"/>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Independent Reflection: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288000" cy="816900"/>
            <a:chOff x="0" y="0"/>
            <a:chExt cx="4816593" cy="215150"/>
          </a:xfrm>
        </p:grpSpPr>
        <p:sp>
          <p:nvSpPr>
            <p:cNvPr id="3" name="Freeform 3"/>
            <p:cNvSpPr/>
            <p:nvPr/>
          </p:nvSpPr>
          <p:spPr>
            <a:xfrm>
              <a:off x="0" y="0"/>
              <a:ext cx="4816592" cy="215150"/>
            </a:xfrm>
            <a:custGeom>
              <a:avLst/>
              <a:gdLst/>
              <a:ahLst/>
              <a:cxnLst/>
              <a:rect l="l" t="t" r="r" b="b"/>
              <a:pathLst>
                <a:path w="4816592" h="215150">
                  <a:moveTo>
                    <a:pt x="0" y="0"/>
                  </a:moveTo>
                  <a:lnTo>
                    <a:pt x="4816592" y="0"/>
                  </a:lnTo>
                  <a:lnTo>
                    <a:pt x="4816592"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16593"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7770112" y="1028700"/>
            <a:ext cx="10730724" cy="7491260"/>
          </a:xfrm>
          <a:custGeom>
            <a:avLst/>
            <a:gdLst/>
            <a:ahLst/>
            <a:cxnLst/>
            <a:rect l="l" t="t" r="r" b="b"/>
            <a:pathLst>
              <a:path w="10730724" h="7491260">
                <a:moveTo>
                  <a:pt x="0" y="0"/>
                </a:moveTo>
                <a:lnTo>
                  <a:pt x="10730724" y="0"/>
                </a:lnTo>
                <a:lnTo>
                  <a:pt x="10730724" y="7491260"/>
                </a:lnTo>
                <a:lnTo>
                  <a:pt x="0" y="7491260"/>
                </a:lnTo>
                <a:lnTo>
                  <a:pt x="0" y="0"/>
                </a:lnTo>
                <a:close/>
              </a:path>
            </a:pathLst>
          </a:custGeom>
          <a:blipFill>
            <a:blip r:embed="rId2"/>
            <a:stretch>
              <a:fillRect/>
            </a:stretch>
          </a:blipFill>
          <a:ln cap="sq">
            <a:noFill/>
            <a:prstDash val="solid"/>
            <a:miter/>
          </a:ln>
        </p:spPr>
        <p:txBody>
          <a:bodyPr/>
          <a:lstStyle/>
          <a:p>
            <a:endParaRPr lang="en-US"/>
          </a:p>
        </p:txBody>
      </p:sp>
      <p:sp>
        <p:nvSpPr>
          <p:cNvPr id="6" name="TextBox 6"/>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Think-Pair-Share</a:t>
            </a:r>
          </a:p>
        </p:txBody>
      </p:sp>
      <p:sp>
        <p:nvSpPr>
          <p:cNvPr id="7" name="TextBox 7"/>
          <p:cNvSpPr txBox="1"/>
          <p:nvPr/>
        </p:nvSpPr>
        <p:spPr>
          <a:xfrm>
            <a:off x="0" y="1934528"/>
            <a:ext cx="7214104" cy="7323772"/>
          </a:xfrm>
          <a:prstGeom prst="rect">
            <a:avLst/>
          </a:prstGeom>
        </p:spPr>
        <p:txBody>
          <a:bodyPr lIns="0" tIns="0" rIns="0" bIns="0" rtlCol="0" anchor="t">
            <a:spAutoFit/>
          </a:bodyPr>
          <a:lstStyle/>
          <a:p>
            <a:pPr marL="928368" lvl="1" indent="-464184" algn="l">
              <a:lnSpc>
                <a:spcPts val="5030"/>
              </a:lnSpc>
              <a:buFont typeface="Arial"/>
              <a:buChar char="•"/>
            </a:pPr>
            <a:r>
              <a:rPr lang="en-US" sz="4299" spc="124">
                <a:solidFill>
                  <a:srgbClr val="000000"/>
                </a:solidFill>
                <a:latin typeface="Soleil"/>
                <a:ea typeface="Soleil"/>
                <a:cs typeface="Soleil"/>
                <a:sym typeface="Soleil"/>
              </a:rPr>
              <a:t>What should Sam do in these situations?</a:t>
            </a:r>
          </a:p>
          <a:p>
            <a:pPr algn="l">
              <a:lnSpc>
                <a:spcPts val="5030"/>
              </a:lnSpc>
            </a:pPr>
            <a:endParaRPr lang="en-US" sz="4299" spc="124">
              <a:solidFill>
                <a:srgbClr val="000000"/>
              </a:solidFill>
              <a:latin typeface="Soleil"/>
              <a:ea typeface="Soleil"/>
              <a:cs typeface="Soleil"/>
              <a:sym typeface="Soleil"/>
            </a:endParaRPr>
          </a:p>
          <a:p>
            <a:pPr marL="928368" lvl="1" indent="-464184" algn="l">
              <a:lnSpc>
                <a:spcPts val="5030"/>
              </a:lnSpc>
              <a:buFont typeface="Arial"/>
              <a:buChar char="•"/>
            </a:pPr>
            <a:r>
              <a:rPr lang="en-US" sz="4299" spc="124">
                <a:solidFill>
                  <a:srgbClr val="000000"/>
                </a:solidFill>
                <a:latin typeface="Soleil"/>
                <a:ea typeface="Soleil"/>
                <a:cs typeface="Soleil"/>
                <a:sym typeface="Soleil"/>
              </a:rPr>
              <a:t> What should he say?</a:t>
            </a:r>
          </a:p>
          <a:p>
            <a:pPr algn="l">
              <a:lnSpc>
                <a:spcPts val="5030"/>
              </a:lnSpc>
            </a:pPr>
            <a:endParaRPr lang="en-US" sz="4299" spc="124">
              <a:solidFill>
                <a:srgbClr val="000000"/>
              </a:solidFill>
              <a:latin typeface="Soleil"/>
              <a:ea typeface="Soleil"/>
              <a:cs typeface="Soleil"/>
              <a:sym typeface="Soleil"/>
            </a:endParaRPr>
          </a:p>
          <a:p>
            <a:pPr marL="928368" lvl="1" indent="-464184" algn="l">
              <a:lnSpc>
                <a:spcPts val="5030"/>
              </a:lnSpc>
              <a:buFont typeface="Arial"/>
              <a:buChar char="•"/>
            </a:pPr>
            <a:r>
              <a:rPr lang="en-US" sz="4299" spc="124">
                <a:solidFill>
                  <a:srgbClr val="000000"/>
                </a:solidFill>
                <a:latin typeface="Soleil"/>
                <a:ea typeface="Soleil"/>
                <a:cs typeface="Soleil"/>
                <a:sym typeface="Soleil"/>
              </a:rPr>
              <a:t> Could he have done anything ahead of time, so that the situation would have been different? </a:t>
            </a:r>
          </a:p>
          <a:p>
            <a:pPr algn="l">
              <a:lnSpc>
                <a:spcPts val="6083"/>
              </a:lnSpc>
            </a:pPr>
            <a:endParaRPr lang="en-US" sz="4299" spc="124">
              <a:solidFill>
                <a:srgbClr val="000000"/>
              </a:solidFill>
              <a:latin typeface="Soleil"/>
              <a:ea typeface="Soleil"/>
              <a:cs typeface="Soleil"/>
              <a:sym typeface="Solei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571781" cy="816900"/>
            <a:chOff x="0" y="0"/>
            <a:chExt cx="4891333" cy="215150"/>
          </a:xfrm>
        </p:grpSpPr>
        <p:sp>
          <p:nvSpPr>
            <p:cNvPr id="3" name="Freeform 3"/>
            <p:cNvSpPr/>
            <p:nvPr/>
          </p:nvSpPr>
          <p:spPr>
            <a:xfrm>
              <a:off x="0" y="0"/>
              <a:ext cx="4891333" cy="215150"/>
            </a:xfrm>
            <a:custGeom>
              <a:avLst/>
              <a:gdLst/>
              <a:ahLst/>
              <a:cxnLst/>
              <a:rect l="l" t="t" r="r" b="b"/>
              <a:pathLst>
                <a:path w="4891333" h="215150">
                  <a:moveTo>
                    <a:pt x="0" y="0"/>
                  </a:moveTo>
                  <a:lnTo>
                    <a:pt x="4891333" y="0"/>
                  </a:lnTo>
                  <a:lnTo>
                    <a:pt x="4891333"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91333" cy="367550"/>
            </a:xfrm>
            <a:prstGeom prst="rect">
              <a:avLst/>
            </a:prstGeom>
          </p:spPr>
          <p:txBody>
            <a:bodyPr lIns="50800" tIns="50800" rIns="50800" bIns="50800" rtlCol="0" anchor="ctr"/>
            <a:lstStyle/>
            <a:p>
              <a:pPr algn="ctr">
                <a:lnSpc>
                  <a:spcPts val="3523"/>
                </a:lnSpc>
              </a:pPr>
              <a:endParaRPr/>
            </a:p>
          </p:txBody>
        </p:sp>
      </p:grpSp>
      <p:sp>
        <p:nvSpPr>
          <p:cNvPr id="5" name="TextBox 5"/>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I Statements</a:t>
            </a:r>
          </a:p>
        </p:txBody>
      </p:sp>
      <p:sp>
        <p:nvSpPr>
          <p:cNvPr id="6" name="TextBox 6"/>
          <p:cNvSpPr txBox="1"/>
          <p:nvPr/>
        </p:nvSpPr>
        <p:spPr>
          <a:xfrm>
            <a:off x="1028700" y="1910879"/>
            <a:ext cx="16957259" cy="7188708"/>
          </a:xfrm>
          <a:prstGeom prst="rect">
            <a:avLst/>
          </a:prstGeom>
        </p:spPr>
        <p:txBody>
          <a:bodyPr lIns="0" tIns="0" rIns="0" bIns="0" rtlCol="0" anchor="t">
            <a:spAutoFit/>
          </a:bodyPr>
          <a:lstStyle/>
          <a:p>
            <a:pPr algn="l">
              <a:lnSpc>
                <a:spcPts val="5030"/>
              </a:lnSpc>
            </a:pPr>
            <a:r>
              <a:rPr lang="en-US" sz="4299" spc="124">
                <a:solidFill>
                  <a:srgbClr val="000000"/>
                </a:solidFill>
                <a:latin typeface="Soleil"/>
                <a:ea typeface="Soleil"/>
                <a:cs typeface="Soleil"/>
                <a:sym typeface="Soleil"/>
              </a:rPr>
              <a:t> I feel ________ when you ________ . Please ________ . </a:t>
            </a:r>
          </a:p>
          <a:p>
            <a:pPr algn="l">
              <a:lnSpc>
                <a:spcPts val="5030"/>
              </a:lnSpc>
            </a:pPr>
            <a:endParaRPr lang="en-US" sz="4299" spc="124">
              <a:solidFill>
                <a:srgbClr val="000000"/>
              </a:solidFill>
              <a:latin typeface="Soleil"/>
              <a:ea typeface="Soleil"/>
              <a:cs typeface="Soleil"/>
              <a:sym typeface="Soleil"/>
            </a:endParaRPr>
          </a:p>
          <a:p>
            <a:pPr algn="l">
              <a:lnSpc>
                <a:spcPts val="5030"/>
              </a:lnSpc>
            </a:pPr>
            <a:r>
              <a:rPr lang="en-US" sz="4299" spc="124">
                <a:solidFill>
                  <a:srgbClr val="000000"/>
                </a:solidFill>
                <a:latin typeface="Soleil"/>
                <a:ea typeface="Soleil"/>
                <a:cs typeface="Soleil"/>
                <a:sym typeface="Soleil"/>
              </a:rPr>
              <a:t>I am willing to ________ . Please do not ________ . </a:t>
            </a:r>
          </a:p>
          <a:p>
            <a:pPr algn="l">
              <a:lnSpc>
                <a:spcPts val="5030"/>
              </a:lnSpc>
            </a:pPr>
            <a:endParaRPr lang="en-US" sz="4299" spc="124">
              <a:solidFill>
                <a:srgbClr val="000000"/>
              </a:solidFill>
              <a:latin typeface="Soleil"/>
              <a:ea typeface="Soleil"/>
              <a:cs typeface="Soleil"/>
              <a:sym typeface="Soleil"/>
            </a:endParaRPr>
          </a:p>
          <a:p>
            <a:pPr algn="l">
              <a:lnSpc>
                <a:spcPts val="5030"/>
              </a:lnSpc>
            </a:pPr>
            <a:endParaRPr lang="en-US" sz="4299" spc="124">
              <a:solidFill>
                <a:srgbClr val="000000"/>
              </a:solidFill>
              <a:latin typeface="Soleil"/>
              <a:ea typeface="Soleil"/>
              <a:cs typeface="Soleil"/>
              <a:sym typeface="Soleil"/>
            </a:endParaRPr>
          </a:p>
          <a:p>
            <a:pPr algn="l">
              <a:lnSpc>
                <a:spcPts val="5030"/>
              </a:lnSpc>
            </a:pPr>
            <a:r>
              <a:rPr lang="en-US" sz="4299" spc="124">
                <a:solidFill>
                  <a:srgbClr val="000000"/>
                </a:solidFill>
                <a:latin typeface="Soleil"/>
                <a:ea typeface="Soleil"/>
                <a:cs typeface="Soleil"/>
                <a:sym typeface="Soleil"/>
              </a:rPr>
              <a:t>I feel frustrated when you text me while I am spending time with my sister. Please wait until you know I am free to respond. I am willing to tell you when I will be available to talk. Please do not continue to text me after I have said that I am busy. </a:t>
            </a:r>
          </a:p>
          <a:p>
            <a:pPr algn="l">
              <a:lnSpc>
                <a:spcPts val="5030"/>
              </a:lnSpc>
            </a:pPr>
            <a:endParaRPr lang="en-US" sz="4299" spc="124">
              <a:solidFill>
                <a:srgbClr val="000000"/>
              </a:solidFill>
              <a:latin typeface="Soleil"/>
              <a:ea typeface="Soleil"/>
              <a:cs typeface="Soleil"/>
              <a:sym typeface="Soleil"/>
            </a:endParaRPr>
          </a:p>
          <a:p>
            <a:pPr algn="l">
              <a:lnSpc>
                <a:spcPts val="5030"/>
              </a:lnSpc>
            </a:pPr>
            <a:endParaRPr lang="en-US" sz="4299" spc="124">
              <a:solidFill>
                <a:srgbClr val="000000"/>
              </a:solidFill>
              <a:latin typeface="Soleil"/>
              <a:ea typeface="Soleil"/>
              <a:cs typeface="Soleil"/>
              <a:sym typeface="Soleil"/>
            </a:endParaRPr>
          </a:p>
        </p:txBody>
      </p:sp>
      <p:sp>
        <p:nvSpPr>
          <p:cNvPr id="7" name="Freeform 7"/>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4180101" y="3184895"/>
            <a:ext cx="9927799"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5: </a:t>
            </a:r>
          </a:p>
          <a:p>
            <a:pPr algn="ctr">
              <a:lnSpc>
                <a:spcPts val="10508"/>
              </a:lnSpc>
            </a:pPr>
            <a:r>
              <a:rPr lang="en-US" sz="7505" b="1">
                <a:solidFill>
                  <a:srgbClr val="0556A5"/>
                </a:solidFill>
                <a:latin typeface="EightiesComeback Bold"/>
                <a:ea typeface="EightiesComeback Bold"/>
                <a:cs typeface="EightiesComeback Bold"/>
                <a:sym typeface="EightiesComeback Bold"/>
              </a:rPr>
              <a:t>Dealing With Rejection</a:t>
            </a:r>
          </a:p>
        </p:txBody>
      </p:sp>
      <p:sp>
        <p:nvSpPr>
          <p:cNvPr id="5" name="Freeform 5"/>
          <p:cNvSpPr/>
          <p:nvPr/>
        </p:nvSpPr>
        <p:spPr>
          <a:xfrm>
            <a:off x="15309014" y="8979133"/>
            <a:ext cx="787952" cy="801048"/>
          </a:xfrm>
          <a:custGeom>
            <a:avLst/>
            <a:gdLst/>
            <a:ahLst/>
            <a:cxnLst/>
            <a:rect l="l" t="t" r="r" b="b"/>
            <a:pathLst>
              <a:path w="787952" h="801048">
                <a:moveTo>
                  <a:pt x="0" y="0"/>
                </a:moveTo>
                <a:lnTo>
                  <a:pt x="787952" y="0"/>
                </a:lnTo>
                <a:lnTo>
                  <a:pt x="787952" y="801048"/>
                </a:lnTo>
                <a:lnTo>
                  <a:pt x="0" y="801048"/>
                </a:lnTo>
                <a:lnTo>
                  <a:pt x="0" y="0"/>
                </a:lnTo>
                <a:close/>
              </a:path>
            </a:pathLst>
          </a:custGeom>
          <a:blipFill>
            <a:blip r:embed="rId3"/>
            <a:stretch>
              <a:fillRect/>
            </a:stretch>
          </a:blipFill>
        </p:spPr>
        <p:txBody>
          <a:bodyPr/>
          <a:lstStyle/>
          <a:p>
            <a:endParaRPr lang="en-US"/>
          </a:p>
        </p:txBody>
      </p:sp>
      <p:sp>
        <p:nvSpPr>
          <p:cNvPr id="6" name="Freeform 6"/>
          <p:cNvSpPr/>
          <p:nvPr/>
        </p:nvSpPr>
        <p:spPr>
          <a:xfrm>
            <a:off x="16205600" y="8949490"/>
            <a:ext cx="841671" cy="775331"/>
          </a:xfrm>
          <a:custGeom>
            <a:avLst/>
            <a:gdLst/>
            <a:ahLst/>
            <a:cxnLst/>
            <a:rect l="l" t="t" r="r" b="b"/>
            <a:pathLst>
              <a:path w="841671" h="775331">
                <a:moveTo>
                  <a:pt x="0" y="0"/>
                </a:moveTo>
                <a:lnTo>
                  <a:pt x="841670" y="0"/>
                </a:lnTo>
                <a:lnTo>
                  <a:pt x="841670" y="775330"/>
                </a:lnTo>
                <a:lnTo>
                  <a:pt x="0" y="775330"/>
                </a:lnTo>
                <a:lnTo>
                  <a:pt x="0" y="0"/>
                </a:lnTo>
                <a:close/>
              </a:path>
            </a:pathLst>
          </a:custGeom>
          <a:blipFill>
            <a:blip>
              <a:extLst>
                <a:ext uri="{96DAC541-7B7A-43D3-8B79-37D633B846F1}">
                  <asvg:svgBlip xmlns:asvg="http://schemas.microsoft.com/office/drawing/2016/SVG/main" r:embed="rId4"/>
                </a:ext>
              </a:extLst>
            </a:blip>
            <a:stretch>
              <a:fillRect l="-796425" t="-80726" r="-187371" b="-67116"/>
            </a:stretch>
          </a:blipFill>
        </p:spPr>
        <p:txBody>
          <a:bodyPr/>
          <a:lstStyle/>
          <a:p>
            <a:endParaRPr lang="en-US"/>
          </a:p>
        </p:txBody>
      </p:sp>
      <p:sp>
        <p:nvSpPr>
          <p:cNvPr id="7" name="Freeform 7"/>
          <p:cNvSpPr/>
          <p:nvPr/>
        </p:nvSpPr>
        <p:spPr>
          <a:xfrm>
            <a:off x="17227646" y="8949490"/>
            <a:ext cx="831334" cy="860334"/>
          </a:xfrm>
          <a:custGeom>
            <a:avLst/>
            <a:gdLst/>
            <a:ahLst/>
            <a:cxnLst/>
            <a:rect l="l" t="t" r="r" b="b"/>
            <a:pathLst>
              <a:path w="831334" h="860334">
                <a:moveTo>
                  <a:pt x="0" y="0"/>
                </a:moveTo>
                <a:lnTo>
                  <a:pt x="831334" y="0"/>
                </a:lnTo>
                <a:lnTo>
                  <a:pt x="831334" y="860334"/>
                </a:lnTo>
                <a:lnTo>
                  <a:pt x="0" y="860334"/>
                </a:lnTo>
                <a:lnTo>
                  <a:pt x="0" y="0"/>
                </a:lnTo>
                <a:close/>
              </a:path>
            </a:pathLst>
          </a:custGeom>
          <a:blipFill>
            <a:blip>
              <a:extLst>
                <a:ext uri="{96DAC541-7B7A-43D3-8B79-37D633B846F1}">
                  <asvg:svgBlip xmlns:asvg="http://schemas.microsoft.com/office/drawing/2016/SVG/main" r:embed="rId4"/>
                </a:ext>
              </a:extLst>
            </a:blip>
            <a:stretch>
              <a:fillRect l="-995477" t="-81529" r="-76937" b="-57122"/>
            </a:stretch>
          </a:blipFill>
        </p:spPr>
        <p:txBody>
          <a:bodyPr/>
          <a:lstStyle/>
          <a:p>
            <a:endParaRPr lang="en-US"/>
          </a:p>
        </p:txBody>
      </p:sp>
      <p:sp>
        <p:nvSpPr>
          <p:cNvPr id="8" name="TextBox 8"/>
          <p:cNvSpPr txBox="1"/>
          <p:nvPr/>
        </p:nvSpPr>
        <p:spPr>
          <a:xfrm>
            <a:off x="15303724" y="9921058"/>
            <a:ext cx="793242" cy="186690"/>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Organization</a:t>
            </a:r>
          </a:p>
        </p:txBody>
      </p:sp>
      <p:sp>
        <p:nvSpPr>
          <p:cNvPr id="9" name="TextBox 9"/>
          <p:cNvSpPr txBox="1"/>
          <p:nvPr/>
        </p:nvSpPr>
        <p:spPr>
          <a:xfrm>
            <a:off x="16399588" y="9821998"/>
            <a:ext cx="554390" cy="365760"/>
          </a:xfrm>
          <a:prstGeom prst="rect">
            <a:avLst/>
          </a:prstGeom>
        </p:spPr>
        <p:txBody>
          <a:bodyPr lIns="0" tIns="0" rIns="0" bIns="0" rtlCol="0" anchor="t">
            <a:spAutoFit/>
          </a:bodyPr>
          <a:lstStyle/>
          <a:p>
            <a:pPr algn="ctr">
              <a:lnSpc>
                <a:spcPts val="1319"/>
              </a:lnSpc>
            </a:pPr>
            <a:r>
              <a:rPr lang="en-US" sz="999" spc="13">
                <a:solidFill>
                  <a:srgbClr val="58595B"/>
                </a:solidFill>
                <a:latin typeface="Soleil"/>
                <a:ea typeface="Soleil"/>
                <a:cs typeface="Soleil"/>
                <a:sym typeface="Soleil"/>
              </a:rPr>
              <a:t>Critical</a:t>
            </a:r>
          </a:p>
          <a:p>
            <a:pPr algn="ctr">
              <a:lnSpc>
                <a:spcPts val="1319"/>
              </a:lnSpc>
            </a:pPr>
            <a:r>
              <a:rPr lang="en-US" sz="999" spc="13">
                <a:solidFill>
                  <a:srgbClr val="58595B"/>
                </a:solidFill>
                <a:latin typeface="Soleil"/>
                <a:ea typeface="Soleil"/>
                <a:cs typeface="Soleil"/>
                <a:sym typeface="Soleil"/>
              </a:rPr>
              <a:t>Thinking</a:t>
            </a:r>
          </a:p>
        </p:txBody>
      </p:sp>
      <p:sp>
        <p:nvSpPr>
          <p:cNvPr id="10" name="TextBox 10"/>
          <p:cNvSpPr txBox="1"/>
          <p:nvPr/>
        </p:nvSpPr>
        <p:spPr>
          <a:xfrm>
            <a:off x="17388730" y="9894705"/>
            <a:ext cx="767358" cy="203200"/>
          </a:xfrm>
          <a:prstGeom prst="rect">
            <a:avLst/>
          </a:prstGeom>
        </p:spPr>
        <p:txBody>
          <a:bodyPr lIns="0" tIns="0" rIns="0" bIns="0" rtlCol="0" anchor="t">
            <a:spAutoFit/>
          </a:bodyPr>
          <a:lstStyle/>
          <a:p>
            <a:pPr algn="l">
              <a:lnSpc>
                <a:spcPts val="1399"/>
              </a:lnSpc>
            </a:pPr>
            <a:r>
              <a:rPr lang="en-US" sz="999" spc="13">
                <a:solidFill>
                  <a:srgbClr val="58595B"/>
                </a:solidFill>
                <a:latin typeface="Soleil"/>
                <a:ea typeface="Soleil"/>
                <a:cs typeface="Soleil"/>
                <a:sym typeface="Soleil"/>
              </a:rPr>
              <a:t>Reflection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54730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Identify roles and responsibilities within important relationships in their lives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Understand feelings that occur with rejection and how to respond appropriately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719773" cy="816900"/>
            <a:chOff x="0" y="0"/>
            <a:chExt cx="4930311" cy="215150"/>
          </a:xfrm>
        </p:grpSpPr>
        <p:sp>
          <p:nvSpPr>
            <p:cNvPr id="8" name="Freeform 8"/>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250866" cy="816900"/>
            <a:chOff x="0" y="0"/>
            <a:chExt cx="4806812" cy="215150"/>
          </a:xfrm>
        </p:grpSpPr>
        <p:sp>
          <p:nvSpPr>
            <p:cNvPr id="3" name="Freeform 3"/>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5" name="TextBox 5"/>
          <p:cNvSpPr txBox="1"/>
          <p:nvPr/>
        </p:nvSpPr>
        <p:spPr>
          <a:xfrm>
            <a:off x="837291" y="99551"/>
            <a:ext cx="14572457" cy="895855"/>
          </a:xfrm>
          <a:prstGeom prst="rect">
            <a:avLst/>
          </a:prstGeom>
        </p:spPr>
        <p:txBody>
          <a:bodyPr lIns="0" tIns="0" rIns="0" bIns="0" rtlCol="0" anchor="t">
            <a:spAutoFit/>
          </a:bodyPr>
          <a:lstStyle/>
          <a:p>
            <a:pPr algn="l">
              <a:lnSpc>
                <a:spcPts val="7181"/>
              </a:lnSpc>
            </a:pPr>
            <a:r>
              <a:rPr lang="en-US" sz="4300" spc="60" dirty="0">
                <a:solidFill>
                  <a:srgbClr val="0556A5"/>
                </a:solidFill>
                <a:latin typeface="EightiesComeback"/>
                <a:ea typeface="EightiesComeback"/>
                <a:cs typeface="EightiesComeback"/>
                <a:sym typeface="EightiesComeback"/>
              </a:rPr>
              <a:t>Examples of Rejection:</a:t>
            </a:r>
          </a:p>
        </p:txBody>
      </p:sp>
      <p:sp>
        <p:nvSpPr>
          <p:cNvPr id="6" name="Freeform 6"/>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2">
            <a:extLst>
              <a:ext uri="{FF2B5EF4-FFF2-40B4-BE49-F238E27FC236}">
                <a16:creationId xmlns:a16="http://schemas.microsoft.com/office/drawing/2014/main" id="{3C1BC1B3-1B5D-7897-FE61-82838009E158}"/>
              </a:ext>
            </a:extLst>
          </p:cNvPr>
          <p:cNvSpPr txBox="1"/>
          <p:nvPr/>
        </p:nvSpPr>
        <p:spPr>
          <a:xfrm>
            <a:off x="304800" y="1181100"/>
            <a:ext cx="16938388" cy="1205458"/>
          </a:xfrm>
          <a:prstGeom prst="rect">
            <a:avLst/>
          </a:prstGeom>
        </p:spPr>
        <p:txBody>
          <a:bodyPr lIns="0" tIns="0" rIns="0" bIns="0" rtlCol="0" anchor="t">
            <a:spAutoFit/>
          </a:bodyPr>
          <a:lstStyle/>
          <a:p>
            <a:pPr marL="431799" lvl="1" algn="l">
              <a:lnSpc>
                <a:spcPts val="4679"/>
              </a:lnSpc>
            </a:pPr>
            <a:r>
              <a:rPr lang="en-US" sz="3999" spc="115" dirty="0">
                <a:solidFill>
                  <a:srgbClr val="58595B"/>
                </a:solidFill>
                <a:latin typeface="Soleil"/>
                <a:ea typeface="Soleil"/>
                <a:cs typeface="Soleil"/>
                <a:sym typeface="Soleil"/>
              </a:rPr>
              <a:t>Think of fictional examples of rejection that could occur at school or after school.</a:t>
            </a:r>
          </a:p>
        </p:txBody>
      </p:sp>
      <p:sp>
        <p:nvSpPr>
          <p:cNvPr id="8" name="Rectangle 7">
            <a:extLst>
              <a:ext uri="{FF2B5EF4-FFF2-40B4-BE49-F238E27FC236}">
                <a16:creationId xmlns:a16="http://schemas.microsoft.com/office/drawing/2014/main" id="{2002584B-CFFD-5B5F-01A2-02B71DE82A0A}"/>
              </a:ext>
            </a:extLst>
          </p:cNvPr>
          <p:cNvSpPr/>
          <p:nvPr/>
        </p:nvSpPr>
        <p:spPr>
          <a:xfrm>
            <a:off x="837291" y="2552700"/>
            <a:ext cx="16841109" cy="6477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BC59AE2-5F6C-5304-BCDC-C2FA90B81D66}"/>
              </a:ext>
            </a:extLst>
          </p:cNvPr>
          <p:cNvSpPr txBox="1"/>
          <p:nvPr/>
        </p:nvSpPr>
        <p:spPr>
          <a:xfrm>
            <a:off x="990600" y="2582779"/>
            <a:ext cx="2123658" cy="369332"/>
          </a:xfrm>
          <a:prstGeom prst="rect">
            <a:avLst/>
          </a:prstGeom>
          <a:noFill/>
        </p:spPr>
        <p:txBody>
          <a:bodyPr wrap="none" rtlCol="0">
            <a:spAutoFit/>
          </a:bodyPr>
          <a:lstStyle/>
          <a:p>
            <a:r>
              <a:rPr lang="en-US" dirty="0"/>
              <a:t>Write examples here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250866" cy="816900"/>
            <a:chOff x="0" y="0"/>
            <a:chExt cx="4806812" cy="215150"/>
          </a:xfrm>
        </p:grpSpPr>
        <p:sp>
          <p:nvSpPr>
            <p:cNvPr id="3" name="Freeform 3"/>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10287000" y="-129132"/>
            <a:ext cx="7963866" cy="10453786"/>
          </a:xfrm>
          <a:custGeom>
            <a:avLst/>
            <a:gdLst/>
            <a:ahLst/>
            <a:cxnLst/>
            <a:rect l="l" t="t" r="r" b="b"/>
            <a:pathLst>
              <a:path w="7379410" h="9599232">
                <a:moveTo>
                  <a:pt x="0" y="0"/>
                </a:moveTo>
                <a:lnTo>
                  <a:pt x="7379410" y="0"/>
                </a:lnTo>
                <a:lnTo>
                  <a:pt x="7379410" y="9599232"/>
                </a:lnTo>
                <a:lnTo>
                  <a:pt x="0" y="9599232"/>
                </a:lnTo>
                <a:lnTo>
                  <a:pt x="0" y="0"/>
                </a:lnTo>
                <a:close/>
              </a:path>
            </a:pathLst>
          </a:custGeom>
          <a:blipFill>
            <a:blip r:embed="rId2"/>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393130" y="-130240"/>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Group Work</a:t>
            </a:r>
          </a:p>
        </p:txBody>
      </p:sp>
      <p:sp>
        <p:nvSpPr>
          <p:cNvPr id="7" name="TextBox 7"/>
          <p:cNvSpPr txBox="1"/>
          <p:nvPr/>
        </p:nvSpPr>
        <p:spPr>
          <a:xfrm>
            <a:off x="614638" y="1101025"/>
            <a:ext cx="9205661" cy="9223629"/>
          </a:xfrm>
          <a:prstGeom prst="rect">
            <a:avLst/>
          </a:prstGeom>
        </p:spPr>
        <p:txBody>
          <a:bodyPr lIns="0" tIns="0" rIns="0" bIns="0" rtlCol="0" anchor="t">
            <a:spAutoFit/>
          </a:bodyPr>
          <a:lstStyle/>
          <a:p>
            <a:pPr algn="l">
              <a:lnSpc>
                <a:spcPts val="3978"/>
              </a:lnSpc>
            </a:pPr>
            <a:r>
              <a:rPr lang="en-US" sz="3400" spc="98">
                <a:solidFill>
                  <a:srgbClr val="000000"/>
                </a:solidFill>
                <a:latin typeface="Soleil"/>
                <a:ea typeface="Soleil"/>
                <a:cs typeface="Soleil"/>
                <a:sym typeface="Soleil"/>
              </a:rPr>
              <a:t>Design a scene that</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 focuses on rejection or the act of being rejected. It can be an outward “no” or one that is demonstrated through body language and non-verbal cues. </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has a person that is rejected by one of their friends or their peer groups.</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is three to five minutes.</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includes projected feelings and dialogue between individuals. </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has a beginning, middle and end.</a:t>
            </a:r>
          </a:p>
          <a:p>
            <a:pPr algn="l">
              <a:lnSpc>
                <a:spcPts val="3978"/>
              </a:lnSpc>
            </a:pPr>
            <a:r>
              <a:rPr lang="en-US" sz="3400" spc="98">
                <a:solidFill>
                  <a:srgbClr val="000000"/>
                </a:solidFill>
                <a:latin typeface="Soleil"/>
                <a:ea typeface="Soleil"/>
                <a:cs typeface="Soleil"/>
                <a:sym typeface="Soleil"/>
              </a:rPr>
              <a:t> </a:t>
            </a:r>
          </a:p>
          <a:p>
            <a:pPr algn="l">
              <a:lnSpc>
                <a:spcPts val="3978"/>
              </a:lnSpc>
            </a:pPr>
            <a:endParaRPr lang="en-US" sz="3400" spc="98">
              <a:solidFill>
                <a:srgbClr val="000000"/>
              </a:solidFill>
              <a:latin typeface="Soleil"/>
              <a:ea typeface="Soleil"/>
              <a:cs typeface="Soleil"/>
              <a:sym typeface="Solei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Feedback:</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529629" y="2115121"/>
            <a:ext cx="15069520" cy="8029004"/>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How did each character feel and why? </a:t>
            </a:r>
          </a:p>
          <a:p>
            <a:pPr algn="l">
              <a:lnSpc>
                <a:spcPts val="5629"/>
              </a:lnSpc>
            </a:pPr>
            <a:endParaRPr lang="en-US" sz="4500" spc="126">
              <a:solidFill>
                <a:srgbClr val="58595B"/>
              </a:solidFill>
              <a:latin typeface="Soleil"/>
              <a:ea typeface="Soleil"/>
              <a:cs typeface="Soleil"/>
              <a:sym typeface="Soleil"/>
            </a:endParaRPr>
          </a:p>
          <a:p>
            <a:pPr algn="l">
              <a:lnSpc>
                <a:spcPts val="5629"/>
              </a:lnSpc>
            </a:pPr>
            <a:r>
              <a:rPr lang="en-US" sz="4500" spc="126">
                <a:solidFill>
                  <a:srgbClr val="58595B"/>
                </a:solidFill>
                <a:latin typeface="Soleil"/>
                <a:ea typeface="Soleil"/>
                <a:cs typeface="Soleil"/>
                <a:sym typeface="Soleil"/>
              </a:rPr>
              <a:t>How might you reconstruct this scene so that it reflects acceptance and inclusion rather than rejection? </a:t>
            </a:r>
          </a:p>
          <a:p>
            <a:pPr algn="l">
              <a:lnSpc>
                <a:spcPts val="5629"/>
              </a:lnSpc>
            </a:pPr>
            <a:endParaRPr lang="en-US" sz="4500" spc="126">
              <a:solidFill>
                <a:srgbClr val="58595B"/>
              </a:solidFill>
              <a:latin typeface="Soleil"/>
              <a:ea typeface="Soleil"/>
              <a:cs typeface="Soleil"/>
              <a:sym typeface="Soleil"/>
            </a:endParaRPr>
          </a:p>
          <a:p>
            <a:pPr algn="l">
              <a:lnSpc>
                <a:spcPts val="5629"/>
              </a:lnSpc>
            </a:pPr>
            <a:r>
              <a:rPr lang="en-US" sz="4500" spc="126">
                <a:solidFill>
                  <a:srgbClr val="58595B"/>
                </a:solidFill>
                <a:latin typeface="Soleil"/>
                <a:ea typeface="Soleil"/>
                <a:cs typeface="Soleil"/>
                <a:sym typeface="Soleil"/>
              </a:rPr>
              <a:t>What could have been done differently to provide a more positive outcome? </a:t>
            </a:r>
          </a:p>
          <a:p>
            <a:pPr algn="l">
              <a:lnSpc>
                <a:spcPts val="5629"/>
              </a:lnSpc>
            </a:pPr>
            <a:endParaRPr lang="en-US" sz="4500" spc="126">
              <a:solidFill>
                <a:srgbClr val="58595B"/>
              </a:solidFill>
              <a:latin typeface="Soleil"/>
              <a:ea typeface="Soleil"/>
              <a:cs typeface="Soleil"/>
              <a:sym typeface="Soleil"/>
            </a:endParaRPr>
          </a:p>
          <a:p>
            <a:pPr algn="l">
              <a:lnSpc>
                <a:spcPts val="5629"/>
              </a:lnSpc>
            </a:pPr>
            <a:endParaRPr lang="en-US" sz="4500" spc="126">
              <a:solidFill>
                <a:srgbClr val="58595B"/>
              </a:solidFill>
              <a:latin typeface="Soleil"/>
              <a:ea typeface="Soleil"/>
              <a:cs typeface="Soleil"/>
              <a:sym typeface="Soleil"/>
            </a:endParaRPr>
          </a:p>
          <a:p>
            <a:pPr algn="l">
              <a:lnSpc>
                <a:spcPts val="5629"/>
              </a:lnSpc>
            </a:pPr>
            <a:endParaRPr lang="en-US" sz="4500" spc="126">
              <a:solidFill>
                <a:srgbClr val="58595B"/>
              </a:solidFill>
              <a:latin typeface="Soleil"/>
              <a:ea typeface="Soleil"/>
              <a:cs typeface="Soleil"/>
              <a:sym typeface="Soleil"/>
            </a:endParaRPr>
          </a:p>
        </p:txBody>
      </p:sp>
      <p:grpSp>
        <p:nvGrpSpPr>
          <p:cNvPr id="6" name="Group 6"/>
          <p:cNvGrpSpPr/>
          <p:nvPr/>
        </p:nvGrpSpPr>
        <p:grpSpPr>
          <a:xfrm>
            <a:off x="0" y="9470100"/>
            <a:ext cx="18250866" cy="816900"/>
            <a:chOff x="0" y="0"/>
            <a:chExt cx="4806812" cy="215150"/>
          </a:xfrm>
        </p:grpSpPr>
        <p:sp>
          <p:nvSpPr>
            <p:cNvPr id="7" name="Freeform 7"/>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dirty="0">
                <a:solidFill>
                  <a:srgbClr val="0556A5"/>
                </a:solidFill>
                <a:latin typeface="EightiesComeback Bold"/>
                <a:ea typeface="EightiesComeback Bold"/>
                <a:cs typeface="EightiesComeback Bold"/>
                <a:sym typeface="EightiesComeback Bold"/>
              </a:rPr>
              <a:t>Independent Reflection</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529629" y="2115121"/>
            <a:ext cx="15069520" cy="7314629"/>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Describe what happened in your group’s scene. Include the point of view of your character, whether it be a main character or a bystander. </a:t>
            </a:r>
          </a:p>
          <a:p>
            <a:pPr algn="l">
              <a:lnSpc>
                <a:spcPts val="5629"/>
              </a:lnSpc>
            </a:pPr>
            <a:endParaRPr lang="en-US" sz="4500" spc="126">
              <a:solidFill>
                <a:srgbClr val="58595B"/>
              </a:solidFill>
              <a:latin typeface="Soleil"/>
              <a:ea typeface="Soleil"/>
              <a:cs typeface="Soleil"/>
              <a:sym typeface="Soleil"/>
            </a:endParaRPr>
          </a:p>
          <a:p>
            <a:pPr algn="l">
              <a:lnSpc>
                <a:spcPts val="5629"/>
              </a:lnSpc>
            </a:pPr>
            <a:r>
              <a:rPr lang="en-US" sz="4500" spc="126">
                <a:solidFill>
                  <a:srgbClr val="58595B"/>
                </a:solidFill>
                <a:latin typeface="Soleil"/>
                <a:ea typeface="Soleil"/>
                <a:cs typeface="Soleil"/>
                <a:sym typeface="Soleil"/>
              </a:rPr>
              <a:t>What happened to your character? How did you feel about the outcome of the situation? How could it be handled differently to ensure that people’s feelings were not hurt? What actions could your character take? </a:t>
            </a:r>
          </a:p>
          <a:p>
            <a:pPr algn="l">
              <a:lnSpc>
                <a:spcPts val="5629"/>
              </a:lnSpc>
            </a:pPr>
            <a:endParaRPr lang="en-US" sz="4500" spc="126">
              <a:solidFill>
                <a:srgbClr val="58595B"/>
              </a:solidFill>
              <a:latin typeface="Soleil"/>
              <a:ea typeface="Soleil"/>
              <a:cs typeface="Soleil"/>
              <a:sym typeface="Soleil"/>
            </a:endParaRPr>
          </a:p>
        </p:txBody>
      </p:sp>
      <p:grpSp>
        <p:nvGrpSpPr>
          <p:cNvPr id="6" name="Group 6"/>
          <p:cNvGrpSpPr/>
          <p:nvPr/>
        </p:nvGrpSpPr>
        <p:grpSpPr>
          <a:xfrm>
            <a:off x="0" y="9470100"/>
            <a:ext cx="18250866" cy="816900"/>
            <a:chOff x="0" y="0"/>
            <a:chExt cx="4806812" cy="215150"/>
          </a:xfrm>
        </p:grpSpPr>
        <p:sp>
          <p:nvSpPr>
            <p:cNvPr id="7" name="Freeform 7"/>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250866" cy="816900"/>
            <a:chOff x="0" y="0"/>
            <a:chExt cx="4806812" cy="215150"/>
          </a:xfrm>
        </p:grpSpPr>
        <p:sp>
          <p:nvSpPr>
            <p:cNvPr id="5" name="Freeform 5"/>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3505200" y="2324100"/>
            <a:ext cx="10785816" cy="4792432"/>
          </a:xfrm>
          <a:prstGeom prst="rect">
            <a:avLst/>
          </a:prstGeom>
        </p:spPr>
        <p:txBody>
          <a:bodyPr lIns="0" tIns="0" rIns="0" bIns="0" rtlCol="0" anchor="t">
            <a:spAutoFit/>
          </a:bodyPr>
          <a:lstStyle/>
          <a:p>
            <a:pPr algn="l">
              <a:lnSpc>
                <a:spcPts val="12661"/>
              </a:lnSpc>
            </a:pPr>
            <a:r>
              <a:rPr lang="en-US" sz="7581" b="1" spc="106" dirty="0">
                <a:solidFill>
                  <a:srgbClr val="FF3131"/>
                </a:solidFill>
                <a:latin typeface="EightiesComeback Bold"/>
                <a:ea typeface="EightiesComeback Bold"/>
                <a:cs typeface="EightiesComeback Bold"/>
                <a:sym typeface="EightiesComeback Bold"/>
              </a:rPr>
              <a:t>“You miss 100 percent of the shots you don’t take.” </a:t>
            </a:r>
          </a:p>
        </p:txBody>
      </p:sp>
      <p:sp>
        <p:nvSpPr>
          <p:cNvPr id="8" name="TextBox 8"/>
          <p:cNvSpPr txBox="1"/>
          <p:nvPr/>
        </p:nvSpPr>
        <p:spPr>
          <a:xfrm>
            <a:off x="6934200" y="6873958"/>
            <a:ext cx="9104764" cy="1080260"/>
          </a:xfrm>
          <a:prstGeom prst="rect">
            <a:avLst/>
          </a:prstGeom>
        </p:spPr>
        <p:txBody>
          <a:bodyPr lIns="0" tIns="0" rIns="0" bIns="0" rtlCol="0" anchor="t">
            <a:spAutoFit/>
          </a:bodyPr>
          <a:lstStyle/>
          <a:p>
            <a:pPr algn="l">
              <a:lnSpc>
                <a:spcPts val="8684"/>
              </a:lnSpc>
            </a:pPr>
            <a:r>
              <a:rPr lang="en-US" sz="5200" b="1" spc="72" dirty="0">
                <a:solidFill>
                  <a:srgbClr val="000000"/>
                </a:solidFill>
                <a:latin typeface="EightiesComeback Bold"/>
                <a:ea typeface="EightiesComeback Bold"/>
                <a:cs typeface="EightiesComeback Bold"/>
                <a:sym typeface="EightiesComeback Bold"/>
              </a:rPr>
              <a:t>-Wayne </a:t>
            </a:r>
            <a:r>
              <a:rPr lang="en-US" sz="5200" b="1" spc="72" dirty="0" err="1">
                <a:solidFill>
                  <a:srgbClr val="000000"/>
                </a:solidFill>
                <a:latin typeface="EightiesComeback Bold"/>
                <a:ea typeface="EightiesComeback Bold"/>
                <a:cs typeface="EightiesComeback Bold"/>
                <a:sym typeface="EightiesComeback Bold"/>
              </a:rPr>
              <a:t>Gretsky</a:t>
            </a:r>
            <a:endParaRPr lang="en-US" sz="5200" b="1" spc="72" dirty="0">
              <a:solidFill>
                <a:srgbClr val="000000"/>
              </a:solidFill>
              <a:latin typeface="EightiesComeback Bold"/>
              <a:ea typeface="EightiesComeback Bold"/>
              <a:cs typeface="EightiesComeback Bold"/>
              <a:sym typeface="EightiesComeback Bold"/>
            </a:endParaRPr>
          </a:p>
        </p:txBody>
      </p:sp>
      <p:sp>
        <p:nvSpPr>
          <p:cNvPr id="9" name="TextBox 2">
            <a:extLst>
              <a:ext uri="{FF2B5EF4-FFF2-40B4-BE49-F238E27FC236}">
                <a16:creationId xmlns:a16="http://schemas.microsoft.com/office/drawing/2014/main" id="{1E0FF47A-AA58-6D1B-DF72-ED9F1866C474}"/>
              </a:ext>
            </a:extLst>
          </p:cNvPr>
          <p:cNvSpPr txBox="1"/>
          <p:nvPr/>
        </p:nvSpPr>
        <p:spPr>
          <a:xfrm>
            <a:off x="393130" y="106245"/>
            <a:ext cx="11189270" cy="1269835"/>
          </a:xfrm>
          <a:prstGeom prst="rect">
            <a:avLst/>
          </a:prstGeom>
        </p:spPr>
        <p:txBody>
          <a:bodyPr wrap="square" lIns="0" tIns="0" rIns="0" bIns="0" rtlCol="0" anchor="t">
            <a:spAutoFit/>
          </a:bodyPr>
          <a:lstStyle/>
          <a:p>
            <a:pPr algn="l">
              <a:lnSpc>
                <a:spcPts val="10855"/>
              </a:lnSpc>
            </a:pPr>
            <a:r>
              <a:rPr lang="en-US" sz="6500" b="1" spc="91" dirty="0">
                <a:solidFill>
                  <a:srgbClr val="0556A5"/>
                </a:solidFill>
                <a:latin typeface="EightiesComeback Bold"/>
                <a:ea typeface="EightiesComeback Bold"/>
                <a:cs typeface="EightiesComeback Bold"/>
                <a:sym typeface="EightiesComeback Bold"/>
              </a:rPr>
              <a:t>Optional Extension Activity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29008" y="3306998"/>
            <a:ext cx="16697126" cy="5495735"/>
          </a:xfrm>
          <a:prstGeom prst="rect">
            <a:avLst/>
          </a:prstGeom>
        </p:spPr>
        <p:txBody>
          <a:bodyPr lIns="0" tIns="0" rIns="0" bIns="0" rtlCol="0" anchor="t">
            <a:spAutoFit/>
          </a:bodyPr>
          <a:lstStyle/>
          <a:p>
            <a:pPr algn="l">
              <a:lnSpc>
                <a:spcPts val="6200"/>
              </a:lnSpc>
            </a:pPr>
            <a:r>
              <a:rPr lang="en-US" sz="3200" spc="153" dirty="0">
                <a:solidFill>
                  <a:srgbClr val="000000"/>
                </a:solidFill>
                <a:latin typeface="Soleil"/>
                <a:ea typeface="Soleil"/>
                <a:cs typeface="Soleil"/>
                <a:sym typeface="Soleil"/>
              </a:rPr>
              <a:t>Move around the room with your group to each relationship characteristic.  Write under each one:</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what it looks like</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what it sounds like</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what it feels like</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why it is important</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an example that shows it</a:t>
            </a:r>
          </a:p>
        </p:txBody>
      </p:sp>
      <p:grpSp>
        <p:nvGrpSpPr>
          <p:cNvPr id="2" name="Group 2"/>
          <p:cNvGrpSpPr/>
          <p:nvPr/>
        </p:nvGrpSpPr>
        <p:grpSpPr>
          <a:xfrm>
            <a:off x="37134" y="9470100"/>
            <a:ext cx="18463702" cy="816900"/>
            <a:chOff x="0" y="0"/>
            <a:chExt cx="4862868" cy="215150"/>
          </a:xfrm>
        </p:grpSpPr>
        <p:sp>
          <p:nvSpPr>
            <p:cNvPr id="3" name="Freeform 3"/>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180711" y="-245691"/>
            <a:ext cx="9104764" cy="1355090"/>
          </a:xfrm>
          <a:prstGeom prst="rect">
            <a:avLst/>
          </a:prstGeom>
        </p:spPr>
        <p:txBody>
          <a:bodyPr lIns="0" tIns="0" rIns="0" bIns="0" rtlCol="0" anchor="t">
            <a:spAutoFit/>
          </a:bodyPr>
          <a:lstStyle/>
          <a:p>
            <a:pPr algn="l">
              <a:lnSpc>
                <a:spcPts val="10855"/>
              </a:lnSpc>
            </a:pPr>
            <a:r>
              <a:rPr lang="en-US" sz="6500" b="1" spc="91" dirty="0">
                <a:solidFill>
                  <a:srgbClr val="0556A5"/>
                </a:solidFill>
                <a:latin typeface="EightiesComeback Bold"/>
                <a:ea typeface="EightiesComeback Bold"/>
                <a:cs typeface="EightiesComeback Bold"/>
                <a:sym typeface="EightiesComeback Bold"/>
              </a:rPr>
              <a:t>Group work:</a:t>
            </a:r>
          </a:p>
        </p:txBody>
      </p:sp>
      <p:sp>
        <p:nvSpPr>
          <p:cNvPr id="9" name="Rectangle 8">
            <a:extLst>
              <a:ext uri="{FF2B5EF4-FFF2-40B4-BE49-F238E27FC236}">
                <a16:creationId xmlns:a16="http://schemas.microsoft.com/office/drawing/2014/main" id="{B58A0555-0A4C-9F75-E691-B7DEEBBCD70A}"/>
              </a:ext>
            </a:extLst>
          </p:cNvPr>
          <p:cNvSpPr/>
          <p:nvPr/>
        </p:nvSpPr>
        <p:spPr>
          <a:xfrm>
            <a:off x="2679027" y="1127821"/>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85E74D9-A78D-5D1C-30D4-A5CB875CF0BB}"/>
              </a:ext>
            </a:extLst>
          </p:cNvPr>
          <p:cNvSpPr txBox="1"/>
          <p:nvPr/>
        </p:nvSpPr>
        <p:spPr>
          <a:xfrm>
            <a:off x="629008" y="1586453"/>
            <a:ext cx="1424015" cy="523220"/>
          </a:xfrm>
          <a:prstGeom prst="rect">
            <a:avLst/>
          </a:prstGeom>
          <a:noFill/>
        </p:spPr>
        <p:txBody>
          <a:bodyPr wrap="square" rtlCol="0">
            <a:spAutoFit/>
          </a:bodyPr>
          <a:lstStyle/>
          <a:p>
            <a:r>
              <a:rPr lang="en-US" sz="2800" dirty="0"/>
              <a:t>respect</a:t>
            </a:r>
          </a:p>
        </p:txBody>
      </p:sp>
      <p:sp>
        <p:nvSpPr>
          <p:cNvPr id="12" name="Rectangle 11">
            <a:extLst>
              <a:ext uri="{FF2B5EF4-FFF2-40B4-BE49-F238E27FC236}">
                <a16:creationId xmlns:a16="http://schemas.microsoft.com/office/drawing/2014/main" id="{2FA0CC35-06C9-1786-2E69-E8AC11DFC887}"/>
              </a:ext>
            </a:extLst>
          </p:cNvPr>
          <p:cNvSpPr/>
          <p:nvPr/>
        </p:nvSpPr>
        <p:spPr>
          <a:xfrm>
            <a:off x="15787855" y="1155704"/>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7E6CE46-7347-DB96-9D6E-E9742024402C}"/>
              </a:ext>
            </a:extLst>
          </p:cNvPr>
          <p:cNvSpPr/>
          <p:nvPr/>
        </p:nvSpPr>
        <p:spPr>
          <a:xfrm>
            <a:off x="62952" y="1127821"/>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5AF5BA3-F628-A2C9-56A4-EE9B2BFE7E78}"/>
              </a:ext>
            </a:extLst>
          </p:cNvPr>
          <p:cNvSpPr/>
          <p:nvPr/>
        </p:nvSpPr>
        <p:spPr>
          <a:xfrm>
            <a:off x="13203688" y="1155705"/>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3A49E38-6DDB-2CA9-02E9-4EC16DAB0084}"/>
              </a:ext>
            </a:extLst>
          </p:cNvPr>
          <p:cNvSpPr/>
          <p:nvPr/>
        </p:nvSpPr>
        <p:spPr>
          <a:xfrm>
            <a:off x="10557332" y="1155705"/>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56F0F12-0848-6A7B-045A-4EC698485FF6}"/>
              </a:ext>
            </a:extLst>
          </p:cNvPr>
          <p:cNvSpPr/>
          <p:nvPr/>
        </p:nvSpPr>
        <p:spPr>
          <a:xfrm>
            <a:off x="7910976" y="1155705"/>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C12169D-A67E-0DD8-84CB-9D1CBDDD10DC}"/>
              </a:ext>
            </a:extLst>
          </p:cNvPr>
          <p:cNvSpPr/>
          <p:nvPr/>
        </p:nvSpPr>
        <p:spPr>
          <a:xfrm>
            <a:off x="5295102" y="1145381"/>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16EDF65-D169-DAD6-542A-80CD5F4DADEF}"/>
              </a:ext>
            </a:extLst>
          </p:cNvPr>
          <p:cNvSpPr txBox="1"/>
          <p:nvPr/>
        </p:nvSpPr>
        <p:spPr>
          <a:xfrm>
            <a:off x="3157380" y="1401799"/>
            <a:ext cx="1424015" cy="954107"/>
          </a:xfrm>
          <a:prstGeom prst="rect">
            <a:avLst/>
          </a:prstGeom>
          <a:noFill/>
        </p:spPr>
        <p:txBody>
          <a:bodyPr wrap="square" rtlCol="0">
            <a:spAutoFit/>
          </a:bodyPr>
          <a:lstStyle/>
          <a:p>
            <a:pPr algn="ctr"/>
            <a:r>
              <a:rPr lang="en-US" sz="2800" dirty="0"/>
              <a:t>shared goals</a:t>
            </a:r>
          </a:p>
        </p:txBody>
      </p:sp>
      <p:sp>
        <p:nvSpPr>
          <p:cNvPr id="20" name="TextBox 19">
            <a:extLst>
              <a:ext uri="{FF2B5EF4-FFF2-40B4-BE49-F238E27FC236}">
                <a16:creationId xmlns:a16="http://schemas.microsoft.com/office/drawing/2014/main" id="{E5948197-FBF2-C58B-FDEA-2F7208E6D5F3}"/>
              </a:ext>
            </a:extLst>
          </p:cNvPr>
          <p:cNvSpPr txBox="1"/>
          <p:nvPr/>
        </p:nvSpPr>
        <p:spPr>
          <a:xfrm>
            <a:off x="5803115" y="1371009"/>
            <a:ext cx="1424015" cy="954107"/>
          </a:xfrm>
          <a:prstGeom prst="rect">
            <a:avLst/>
          </a:prstGeom>
          <a:noFill/>
        </p:spPr>
        <p:txBody>
          <a:bodyPr wrap="square" rtlCol="0">
            <a:spAutoFit/>
          </a:bodyPr>
          <a:lstStyle/>
          <a:p>
            <a:pPr algn="ctr"/>
            <a:r>
              <a:rPr lang="en-US" sz="2800" dirty="0"/>
              <a:t>shared beliefs</a:t>
            </a:r>
          </a:p>
        </p:txBody>
      </p:sp>
      <p:sp>
        <p:nvSpPr>
          <p:cNvPr id="21" name="TextBox 20">
            <a:extLst>
              <a:ext uri="{FF2B5EF4-FFF2-40B4-BE49-F238E27FC236}">
                <a16:creationId xmlns:a16="http://schemas.microsoft.com/office/drawing/2014/main" id="{4E1CD08A-B1D6-B433-69C5-07A730BF6A5C}"/>
              </a:ext>
            </a:extLst>
          </p:cNvPr>
          <p:cNvSpPr txBox="1"/>
          <p:nvPr/>
        </p:nvSpPr>
        <p:spPr>
          <a:xfrm>
            <a:off x="8169683" y="1386062"/>
            <a:ext cx="1917257" cy="954107"/>
          </a:xfrm>
          <a:prstGeom prst="rect">
            <a:avLst/>
          </a:prstGeom>
          <a:noFill/>
        </p:spPr>
        <p:txBody>
          <a:bodyPr wrap="square" rtlCol="0">
            <a:spAutoFit/>
          </a:bodyPr>
          <a:lstStyle/>
          <a:p>
            <a:pPr algn="ctr"/>
            <a:r>
              <a:rPr lang="en-US" sz="2800" dirty="0"/>
              <a:t>shared experiences</a:t>
            </a:r>
          </a:p>
        </p:txBody>
      </p:sp>
      <p:sp>
        <p:nvSpPr>
          <p:cNvPr id="22" name="TextBox 21">
            <a:extLst>
              <a:ext uri="{FF2B5EF4-FFF2-40B4-BE49-F238E27FC236}">
                <a16:creationId xmlns:a16="http://schemas.microsoft.com/office/drawing/2014/main" id="{FC6ED697-59D1-4945-5270-FEC5461B5791}"/>
              </a:ext>
            </a:extLst>
          </p:cNvPr>
          <p:cNvSpPr txBox="1"/>
          <p:nvPr/>
        </p:nvSpPr>
        <p:spPr>
          <a:xfrm>
            <a:off x="11061758" y="1575359"/>
            <a:ext cx="1424015" cy="523220"/>
          </a:xfrm>
          <a:prstGeom prst="rect">
            <a:avLst/>
          </a:prstGeom>
          <a:noFill/>
        </p:spPr>
        <p:txBody>
          <a:bodyPr wrap="square" rtlCol="0">
            <a:spAutoFit/>
          </a:bodyPr>
          <a:lstStyle/>
          <a:p>
            <a:pPr algn="ctr"/>
            <a:r>
              <a:rPr lang="en-US" sz="2800" dirty="0"/>
              <a:t>humor</a:t>
            </a:r>
          </a:p>
        </p:txBody>
      </p:sp>
      <p:sp>
        <p:nvSpPr>
          <p:cNvPr id="23" name="TextBox 22">
            <a:extLst>
              <a:ext uri="{FF2B5EF4-FFF2-40B4-BE49-F238E27FC236}">
                <a16:creationId xmlns:a16="http://schemas.microsoft.com/office/drawing/2014/main" id="{E745B120-0A13-F2FF-1645-F4C20656E374}"/>
              </a:ext>
            </a:extLst>
          </p:cNvPr>
          <p:cNvSpPr txBox="1"/>
          <p:nvPr/>
        </p:nvSpPr>
        <p:spPr>
          <a:xfrm>
            <a:off x="13133761" y="1601505"/>
            <a:ext cx="2578669" cy="523220"/>
          </a:xfrm>
          <a:prstGeom prst="rect">
            <a:avLst/>
          </a:prstGeom>
          <a:noFill/>
        </p:spPr>
        <p:txBody>
          <a:bodyPr wrap="square" rtlCol="0">
            <a:spAutoFit/>
          </a:bodyPr>
          <a:lstStyle/>
          <a:p>
            <a:pPr algn="ctr"/>
            <a:r>
              <a:rPr lang="en-US" sz="2800" dirty="0"/>
              <a:t>communication</a:t>
            </a:r>
          </a:p>
        </p:txBody>
      </p:sp>
      <p:sp>
        <p:nvSpPr>
          <p:cNvPr id="24" name="TextBox 23">
            <a:extLst>
              <a:ext uri="{FF2B5EF4-FFF2-40B4-BE49-F238E27FC236}">
                <a16:creationId xmlns:a16="http://schemas.microsoft.com/office/drawing/2014/main" id="{D35FF2D3-36F5-BDFD-2B59-BC8C2A771F0C}"/>
              </a:ext>
            </a:extLst>
          </p:cNvPr>
          <p:cNvSpPr txBox="1"/>
          <p:nvPr/>
        </p:nvSpPr>
        <p:spPr>
          <a:xfrm>
            <a:off x="15748525" y="1645126"/>
            <a:ext cx="2578669" cy="523220"/>
          </a:xfrm>
          <a:prstGeom prst="rect">
            <a:avLst/>
          </a:prstGeom>
          <a:noFill/>
        </p:spPr>
        <p:txBody>
          <a:bodyPr wrap="square" rtlCol="0">
            <a:spAutoFit/>
          </a:bodyPr>
          <a:lstStyle/>
          <a:p>
            <a:pPr algn="ctr"/>
            <a:r>
              <a:rPr lang="en-US" sz="2800" dirty="0"/>
              <a:t>flexibility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330456" y="3184895"/>
            <a:ext cx="15627088"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5: </a:t>
            </a:r>
          </a:p>
          <a:p>
            <a:pPr algn="ctr">
              <a:lnSpc>
                <a:spcPts val="10508"/>
              </a:lnSpc>
            </a:pPr>
            <a:r>
              <a:rPr lang="en-US" sz="7505" b="1">
                <a:solidFill>
                  <a:srgbClr val="0556A5"/>
                </a:solidFill>
                <a:latin typeface="EightiesComeback Bold"/>
                <a:ea typeface="EightiesComeback Bold"/>
                <a:cs typeface="EightiesComeback Bold"/>
                <a:sym typeface="EightiesComeback Bold"/>
              </a:rPr>
              <a:t>Understanding Healthy Relationship</a:t>
            </a:r>
          </a:p>
        </p:txBody>
      </p:sp>
      <p:sp>
        <p:nvSpPr>
          <p:cNvPr id="5" name="Freeform 5"/>
          <p:cNvSpPr/>
          <p:nvPr/>
        </p:nvSpPr>
        <p:spPr>
          <a:xfrm>
            <a:off x="15309014" y="8979133"/>
            <a:ext cx="787952" cy="801048"/>
          </a:xfrm>
          <a:custGeom>
            <a:avLst/>
            <a:gdLst/>
            <a:ahLst/>
            <a:cxnLst/>
            <a:rect l="l" t="t" r="r" b="b"/>
            <a:pathLst>
              <a:path w="787952" h="801048">
                <a:moveTo>
                  <a:pt x="0" y="0"/>
                </a:moveTo>
                <a:lnTo>
                  <a:pt x="787952" y="0"/>
                </a:lnTo>
                <a:lnTo>
                  <a:pt x="787952" y="801048"/>
                </a:lnTo>
                <a:lnTo>
                  <a:pt x="0" y="801048"/>
                </a:lnTo>
                <a:lnTo>
                  <a:pt x="0" y="0"/>
                </a:lnTo>
                <a:close/>
              </a:path>
            </a:pathLst>
          </a:custGeom>
          <a:blipFill>
            <a:blip r:embed="rId3"/>
            <a:stretch>
              <a:fillRect/>
            </a:stretch>
          </a:blipFill>
        </p:spPr>
        <p:txBody>
          <a:bodyPr/>
          <a:lstStyle/>
          <a:p>
            <a:endParaRPr lang="en-US"/>
          </a:p>
        </p:txBody>
      </p:sp>
      <p:sp>
        <p:nvSpPr>
          <p:cNvPr id="6" name="Freeform 6"/>
          <p:cNvSpPr/>
          <p:nvPr/>
        </p:nvSpPr>
        <p:spPr>
          <a:xfrm>
            <a:off x="16205600" y="8949490"/>
            <a:ext cx="841671" cy="775331"/>
          </a:xfrm>
          <a:custGeom>
            <a:avLst/>
            <a:gdLst/>
            <a:ahLst/>
            <a:cxnLst/>
            <a:rect l="l" t="t" r="r" b="b"/>
            <a:pathLst>
              <a:path w="841671" h="775331">
                <a:moveTo>
                  <a:pt x="0" y="0"/>
                </a:moveTo>
                <a:lnTo>
                  <a:pt x="841670" y="0"/>
                </a:lnTo>
                <a:lnTo>
                  <a:pt x="841670" y="775330"/>
                </a:lnTo>
                <a:lnTo>
                  <a:pt x="0" y="775330"/>
                </a:lnTo>
                <a:lnTo>
                  <a:pt x="0" y="0"/>
                </a:lnTo>
                <a:close/>
              </a:path>
            </a:pathLst>
          </a:custGeom>
          <a:blipFill>
            <a:blip>
              <a:extLst>
                <a:ext uri="{96DAC541-7B7A-43D3-8B79-37D633B846F1}">
                  <asvg:svgBlip xmlns:asvg="http://schemas.microsoft.com/office/drawing/2016/SVG/main" r:embed="rId4"/>
                </a:ext>
              </a:extLst>
            </a:blip>
            <a:stretch>
              <a:fillRect l="-796425" t="-80726" r="-187371" b="-67116"/>
            </a:stretch>
          </a:blipFill>
        </p:spPr>
        <p:txBody>
          <a:bodyPr/>
          <a:lstStyle/>
          <a:p>
            <a:endParaRPr lang="en-US"/>
          </a:p>
        </p:txBody>
      </p:sp>
      <p:sp>
        <p:nvSpPr>
          <p:cNvPr id="7" name="Freeform 7"/>
          <p:cNvSpPr/>
          <p:nvPr/>
        </p:nvSpPr>
        <p:spPr>
          <a:xfrm>
            <a:off x="17227646" y="8949490"/>
            <a:ext cx="831334" cy="860334"/>
          </a:xfrm>
          <a:custGeom>
            <a:avLst/>
            <a:gdLst/>
            <a:ahLst/>
            <a:cxnLst/>
            <a:rect l="l" t="t" r="r" b="b"/>
            <a:pathLst>
              <a:path w="831334" h="860334">
                <a:moveTo>
                  <a:pt x="0" y="0"/>
                </a:moveTo>
                <a:lnTo>
                  <a:pt x="831334" y="0"/>
                </a:lnTo>
                <a:lnTo>
                  <a:pt x="831334" y="860334"/>
                </a:lnTo>
                <a:lnTo>
                  <a:pt x="0" y="860334"/>
                </a:lnTo>
                <a:lnTo>
                  <a:pt x="0" y="0"/>
                </a:lnTo>
                <a:close/>
              </a:path>
            </a:pathLst>
          </a:custGeom>
          <a:blipFill>
            <a:blip>
              <a:extLst>
                <a:ext uri="{96DAC541-7B7A-43D3-8B79-37D633B846F1}">
                  <asvg:svgBlip xmlns:asvg="http://schemas.microsoft.com/office/drawing/2016/SVG/main" r:embed="rId4"/>
                </a:ext>
              </a:extLst>
            </a:blip>
            <a:stretch>
              <a:fillRect l="-995477" t="-81529" r="-76937" b="-57122"/>
            </a:stretch>
          </a:blipFill>
        </p:spPr>
        <p:txBody>
          <a:bodyPr/>
          <a:lstStyle/>
          <a:p>
            <a:endParaRPr lang="en-US"/>
          </a:p>
        </p:txBody>
      </p:sp>
      <p:sp>
        <p:nvSpPr>
          <p:cNvPr id="8" name="TextBox 8"/>
          <p:cNvSpPr txBox="1"/>
          <p:nvPr/>
        </p:nvSpPr>
        <p:spPr>
          <a:xfrm>
            <a:off x="15303724" y="9921058"/>
            <a:ext cx="793242" cy="186690"/>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Organization</a:t>
            </a:r>
          </a:p>
        </p:txBody>
      </p:sp>
      <p:sp>
        <p:nvSpPr>
          <p:cNvPr id="9" name="TextBox 9"/>
          <p:cNvSpPr txBox="1"/>
          <p:nvPr/>
        </p:nvSpPr>
        <p:spPr>
          <a:xfrm>
            <a:off x="16399588" y="9821998"/>
            <a:ext cx="554390" cy="365760"/>
          </a:xfrm>
          <a:prstGeom prst="rect">
            <a:avLst/>
          </a:prstGeom>
        </p:spPr>
        <p:txBody>
          <a:bodyPr lIns="0" tIns="0" rIns="0" bIns="0" rtlCol="0" anchor="t">
            <a:spAutoFit/>
          </a:bodyPr>
          <a:lstStyle/>
          <a:p>
            <a:pPr algn="ctr">
              <a:lnSpc>
                <a:spcPts val="1319"/>
              </a:lnSpc>
            </a:pPr>
            <a:r>
              <a:rPr lang="en-US" sz="999" spc="13">
                <a:solidFill>
                  <a:srgbClr val="58595B"/>
                </a:solidFill>
                <a:latin typeface="Soleil"/>
                <a:ea typeface="Soleil"/>
                <a:cs typeface="Soleil"/>
                <a:sym typeface="Soleil"/>
              </a:rPr>
              <a:t>Critical</a:t>
            </a:r>
          </a:p>
          <a:p>
            <a:pPr algn="ctr">
              <a:lnSpc>
                <a:spcPts val="1319"/>
              </a:lnSpc>
            </a:pPr>
            <a:r>
              <a:rPr lang="en-US" sz="999" spc="13">
                <a:solidFill>
                  <a:srgbClr val="58595B"/>
                </a:solidFill>
                <a:latin typeface="Soleil"/>
                <a:ea typeface="Soleil"/>
                <a:cs typeface="Soleil"/>
                <a:sym typeface="Soleil"/>
              </a:rPr>
              <a:t>Thinking</a:t>
            </a:r>
          </a:p>
        </p:txBody>
      </p:sp>
      <p:sp>
        <p:nvSpPr>
          <p:cNvPr id="10" name="TextBox 10"/>
          <p:cNvSpPr txBox="1"/>
          <p:nvPr/>
        </p:nvSpPr>
        <p:spPr>
          <a:xfrm>
            <a:off x="17388730" y="9894705"/>
            <a:ext cx="767358" cy="203200"/>
          </a:xfrm>
          <a:prstGeom prst="rect">
            <a:avLst/>
          </a:prstGeom>
        </p:spPr>
        <p:txBody>
          <a:bodyPr lIns="0" tIns="0" rIns="0" bIns="0" rtlCol="0" anchor="t">
            <a:spAutoFit/>
          </a:bodyPr>
          <a:lstStyle/>
          <a:p>
            <a:pPr algn="l">
              <a:lnSpc>
                <a:spcPts val="1399"/>
              </a:lnSpc>
            </a:pPr>
            <a:r>
              <a:rPr lang="en-US" sz="999" spc="13">
                <a:solidFill>
                  <a:srgbClr val="58595B"/>
                </a:solidFill>
                <a:latin typeface="Soleil"/>
                <a:ea typeface="Soleil"/>
                <a:cs typeface="Soleil"/>
                <a:sym typeface="Soleil"/>
              </a:rPr>
              <a:t>Reflection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5424562"/>
          </a:xfrm>
          <a:prstGeom prst="rect">
            <a:avLst/>
          </a:prstGeom>
        </p:spPr>
        <p:txBody>
          <a:bodyPr lIns="0" tIns="0" rIns="0" bIns="0" rtlCol="0" anchor="t">
            <a:spAutoFit/>
          </a:bodyPr>
          <a:lstStyle/>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Demonstrate an understanding of their approach to healthy relationships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Raise awareness about healthy relationships.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719773" cy="816900"/>
            <a:chOff x="0" y="0"/>
            <a:chExt cx="4930311" cy="215150"/>
          </a:xfrm>
        </p:grpSpPr>
        <p:sp>
          <p:nvSpPr>
            <p:cNvPr id="8" name="Freeform 8"/>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1028700" y="1653047"/>
            <a:ext cx="15069520" cy="5184267"/>
          </a:xfrm>
          <a:prstGeom prst="rect">
            <a:avLst/>
          </a:prstGeom>
        </p:spPr>
        <p:txBody>
          <a:bodyPr lIns="0" tIns="0" rIns="0" bIns="0" rtlCol="0" anchor="t">
            <a:spAutoFit/>
          </a:bodyPr>
          <a:lstStyle/>
          <a:p>
            <a:pPr algn="l">
              <a:lnSpc>
                <a:spcPts val="5004"/>
              </a:lnSpc>
            </a:pPr>
            <a:r>
              <a:rPr lang="en-US" sz="4000" spc="112">
                <a:solidFill>
                  <a:srgbClr val="58595B"/>
                </a:solidFill>
                <a:latin typeface="Soleil"/>
                <a:ea typeface="Soleil"/>
                <a:cs typeface="Soleil"/>
                <a:sym typeface="Soleil"/>
              </a:rPr>
              <a:t>How will your needs within relationships  change over the course of your life? </a:t>
            </a:r>
          </a:p>
          <a:p>
            <a:pPr algn="l">
              <a:lnSpc>
                <a:spcPts val="5004"/>
              </a:lnSpc>
            </a:pPr>
            <a:endParaRPr lang="en-US" sz="4000" spc="112">
              <a:solidFill>
                <a:srgbClr val="58595B"/>
              </a:solidFill>
              <a:latin typeface="Soleil"/>
              <a:ea typeface="Soleil"/>
              <a:cs typeface="Soleil"/>
              <a:sym typeface="Soleil"/>
            </a:endParaRPr>
          </a:p>
          <a:p>
            <a:pPr algn="l">
              <a:lnSpc>
                <a:spcPts val="5004"/>
              </a:lnSpc>
            </a:pPr>
            <a:r>
              <a:rPr lang="en-US" sz="4000" spc="112">
                <a:solidFill>
                  <a:srgbClr val="58595B"/>
                </a:solidFill>
                <a:latin typeface="Soleil"/>
                <a:ea typeface="Soleil"/>
                <a:cs typeface="Soleil"/>
                <a:sym typeface="Soleil"/>
              </a:rPr>
              <a:t>For example, how has your relationship changed with your parents, siblings or close friends over the years? </a:t>
            </a:r>
          </a:p>
          <a:p>
            <a:pPr algn="l">
              <a:lnSpc>
                <a:spcPts val="5004"/>
              </a:lnSpc>
            </a:pPr>
            <a:endParaRPr lang="en-US" sz="4000" spc="112">
              <a:solidFill>
                <a:srgbClr val="58595B"/>
              </a:solidFill>
              <a:latin typeface="Soleil"/>
              <a:ea typeface="Soleil"/>
              <a:cs typeface="Soleil"/>
              <a:sym typeface="Soleil"/>
            </a:endParaRPr>
          </a:p>
          <a:p>
            <a:pPr algn="l">
              <a:lnSpc>
                <a:spcPts val="5004"/>
              </a:lnSpc>
            </a:pPr>
            <a:endParaRPr lang="en-US" sz="4000" spc="112">
              <a:solidFill>
                <a:srgbClr val="58595B"/>
              </a:solidFill>
              <a:latin typeface="Soleil"/>
              <a:ea typeface="Soleil"/>
              <a:cs typeface="Soleil"/>
              <a:sym typeface="Soleil"/>
            </a:endParaRPr>
          </a:p>
          <a:p>
            <a:pPr algn="l">
              <a:lnSpc>
                <a:spcPts val="5004"/>
              </a:lnSpc>
            </a:pPr>
            <a:endParaRPr lang="en-US" sz="4000" spc="112">
              <a:solidFill>
                <a:srgbClr val="58595B"/>
              </a:solidFill>
              <a:latin typeface="Soleil"/>
              <a:ea typeface="Soleil"/>
              <a:cs typeface="Soleil"/>
              <a:sym typeface="Soleil"/>
            </a:endParaRPr>
          </a:p>
        </p:txBody>
      </p:sp>
      <p:grpSp>
        <p:nvGrpSpPr>
          <p:cNvPr id="6" name="Group 6"/>
          <p:cNvGrpSpPr/>
          <p:nvPr/>
        </p:nvGrpSpPr>
        <p:grpSpPr>
          <a:xfrm>
            <a:off x="0" y="9470100"/>
            <a:ext cx="18558295" cy="816900"/>
            <a:chOff x="0" y="0"/>
            <a:chExt cx="4887782" cy="215150"/>
          </a:xfrm>
        </p:grpSpPr>
        <p:sp>
          <p:nvSpPr>
            <p:cNvPr id="7" name="Freeform 7"/>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592183"/>
            <a:ext cx="8430865" cy="8327517"/>
          </a:xfrm>
          <a:prstGeom prst="rect">
            <a:avLst/>
          </a:prstGeom>
        </p:spPr>
        <p:txBody>
          <a:bodyPr lIns="0" tIns="0" rIns="0" bIns="0" rtlCol="0" anchor="t">
            <a:spAutoFit/>
          </a:bodyPr>
          <a:lstStyle/>
          <a:p>
            <a:pPr marL="863603" lvl="1" indent="-431801" algn="l">
              <a:lnSpc>
                <a:spcPts val="5004"/>
              </a:lnSpc>
              <a:buFont typeface="Arial"/>
              <a:buChar char="•"/>
            </a:pPr>
            <a:r>
              <a:rPr lang="en-US" sz="4000" spc="112">
                <a:solidFill>
                  <a:srgbClr val="58595B"/>
                </a:solidFill>
                <a:latin typeface="Soleil"/>
                <a:ea typeface="Soleil"/>
                <a:cs typeface="Soleil"/>
                <a:sym typeface="Soleil"/>
              </a:rPr>
              <a:t>Fill in the template with words or phrases that apply to you. Once the chart is completed with as much detail as you feel comfortable sharing, elaborate on the points in paragraph format, adding details where necessary. </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Keep the reflection somewhere safe so that you can add to it in the future. </a:t>
            </a:r>
          </a:p>
          <a:p>
            <a:pPr algn="l">
              <a:lnSpc>
                <a:spcPts val="5004"/>
              </a:lnSpc>
            </a:pPr>
            <a:endParaRPr lang="en-US" sz="4000" spc="112">
              <a:solidFill>
                <a:srgbClr val="58595B"/>
              </a:solidFill>
              <a:latin typeface="Soleil"/>
              <a:ea typeface="Soleil"/>
              <a:cs typeface="Soleil"/>
              <a:sym typeface="Soleil"/>
            </a:endParaRPr>
          </a:p>
        </p:txBody>
      </p:sp>
      <p:grpSp>
        <p:nvGrpSpPr>
          <p:cNvPr id="3" name="Group 3"/>
          <p:cNvGrpSpPr/>
          <p:nvPr/>
        </p:nvGrpSpPr>
        <p:grpSpPr>
          <a:xfrm>
            <a:off x="0" y="9470100"/>
            <a:ext cx="18463702" cy="816900"/>
            <a:chOff x="0" y="0"/>
            <a:chExt cx="4862868" cy="215150"/>
          </a:xfrm>
        </p:grpSpPr>
        <p:sp>
          <p:nvSpPr>
            <p:cNvPr id="4" name="Freeform 4"/>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5" name="TextBox 5"/>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6" name="TextBox 6"/>
          <p:cNvSpPr txBox="1"/>
          <p:nvPr/>
        </p:nvSpPr>
        <p:spPr>
          <a:xfrm>
            <a:off x="837292" y="-30813"/>
            <a:ext cx="8622273"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Healthy Relationship Grid</a:t>
            </a:r>
          </a:p>
        </p:txBody>
      </p:sp>
      <p:sp>
        <p:nvSpPr>
          <p:cNvPr id="7" name="Freeform 7"/>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1058095" y="-116446"/>
            <a:ext cx="7405607" cy="9586546"/>
          </a:xfrm>
          <a:custGeom>
            <a:avLst/>
            <a:gdLst/>
            <a:ahLst/>
            <a:cxnLst/>
            <a:rect l="l" t="t" r="r" b="b"/>
            <a:pathLst>
              <a:path w="7405607" h="9586546">
                <a:moveTo>
                  <a:pt x="0" y="0"/>
                </a:moveTo>
                <a:lnTo>
                  <a:pt x="7405607" y="0"/>
                </a:lnTo>
                <a:lnTo>
                  <a:pt x="7405607" y="9586546"/>
                </a:lnTo>
                <a:lnTo>
                  <a:pt x="0" y="9586546"/>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Reflection</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1028700" y="2220610"/>
            <a:ext cx="15069520" cy="5812917"/>
          </a:xfrm>
          <a:prstGeom prst="rect">
            <a:avLst/>
          </a:prstGeom>
        </p:spPr>
        <p:txBody>
          <a:bodyPr lIns="0" tIns="0" rIns="0" bIns="0" rtlCol="0" anchor="t">
            <a:spAutoFit/>
          </a:bodyPr>
          <a:lstStyle/>
          <a:p>
            <a:pPr marL="863603" lvl="1" indent="-431801" algn="l">
              <a:lnSpc>
                <a:spcPts val="5004"/>
              </a:lnSpc>
              <a:buFont typeface="Arial"/>
              <a:buChar char="•"/>
            </a:pPr>
            <a:r>
              <a:rPr lang="en-US" sz="4000" spc="112">
                <a:solidFill>
                  <a:srgbClr val="58595B"/>
                </a:solidFill>
                <a:latin typeface="Soleil"/>
                <a:ea typeface="Soleil"/>
                <a:cs typeface="Soleil"/>
                <a:sym typeface="Soleil"/>
              </a:rPr>
              <a:t>How have your partners, friends and family reacted to your learning? </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Do you think these exercises and assignments will influence the way you behave in your relationships? </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How can work that involves self-assessment strengthen relationships? </a:t>
            </a:r>
          </a:p>
          <a:p>
            <a:pPr algn="l">
              <a:lnSpc>
                <a:spcPts val="5004"/>
              </a:lnSpc>
            </a:pPr>
            <a:endParaRPr lang="en-US" sz="4000" spc="112">
              <a:solidFill>
                <a:srgbClr val="58595B"/>
              </a:solidFill>
              <a:latin typeface="Soleil"/>
              <a:ea typeface="Soleil"/>
              <a:cs typeface="Soleil"/>
              <a:sym typeface="Soleil"/>
            </a:endParaRPr>
          </a:p>
        </p:txBody>
      </p:sp>
      <p:grpSp>
        <p:nvGrpSpPr>
          <p:cNvPr id="6" name="Group 6"/>
          <p:cNvGrpSpPr/>
          <p:nvPr/>
        </p:nvGrpSpPr>
        <p:grpSpPr>
          <a:xfrm>
            <a:off x="0" y="9470100"/>
            <a:ext cx="18558295" cy="816900"/>
            <a:chOff x="0" y="0"/>
            <a:chExt cx="4887782" cy="215150"/>
          </a:xfrm>
        </p:grpSpPr>
        <p:sp>
          <p:nvSpPr>
            <p:cNvPr id="7" name="Freeform 7"/>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134" y="0"/>
            <a:ext cx="18250866" cy="3458907"/>
            <a:chOff x="0" y="0"/>
            <a:chExt cx="4806812" cy="910988"/>
          </a:xfrm>
        </p:grpSpPr>
        <p:sp>
          <p:nvSpPr>
            <p:cNvPr id="3" name="Freeform 3"/>
            <p:cNvSpPr/>
            <p:nvPr/>
          </p:nvSpPr>
          <p:spPr>
            <a:xfrm>
              <a:off x="0" y="0"/>
              <a:ext cx="4806812" cy="910988"/>
            </a:xfrm>
            <a:custGeom>
              <a:avLst/>
              <a:gdLst/>
              <a:ahLst/>
              <a:cxnLst/>
              <a:rect l="l" t="t" r="r" b="b"/>
              <a:pathLst>
                <a:path w="4806812" h="910988">
                  <a:moveTo>
                    <a:pt x="0" y="0"/>
                  </a:moveTo>
                  <a:lnTo>
                    <a:pt x="4806812" y="0"/>
                  </a:lnTo>
                  <a:lnTo>
                    <a:pt x="4806812" y="910988"/>
                  </a:lnTo>
                  <a:lnTo>
                    <a:pt x="0" y="910988"/>
                  </a:lnTo>
                  <a:close/>
                </a:path>
              </a:pathLst>
            </a:custGeom>
            <a:solidFill>
              <a:srgbClr val="0556A5"/>
            </a:solidFill>
          </p:spPr>
          <p:txBody>
            <a:bodyPr/>
            <a:lstStyle/>
            <a:p>
              <a:endParaRPr lang="en-US"/>
            </a:p>
          </p:txBody>
        </p:sp>
        <p:sp>
          <p:nvSpPr>
            <p:cNvPr id="4" name="TextBox 4"/>
            <p:cNvSpPr txBox="1"/>
            <p:nvPr/>
          </p:nvSpPr>
          <p:spPr>
            <a:xfrm>
              <a:off x="0" y="-152400"/>
              <a:ext cx="4806812" cy="1063388"/>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5424069" y="4149434"/>
            <a:ext cx="7992259" cy="5359515"/>
          </a:xfrm>
          <a:custGeom>
            <a:avLst/>
            <a:gdLst/>
            <a:ahLst/>
            <a:cxnLst/>
            <a:rect l="l" t="t" r="r" b="b"/>
            <a:pathLst>
              <a:path w="7992259" h="5359515">
                <a:moveTo>
                  <a:pt x="0" y="0"/>
                </a:moveTo>
                <a:lnTo>
                  <a:pt x="7992259" y="0"/>
                </a:lnTo>
                <a:lnTo>
                  <a:pt x="7992259" y="5359515"/>
                </a:lnTo>
                <a:lnTo>
                  <a:pt x="0" y="535951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274444" y="237033"/>
            <a:ext cx="14291508" cy="2726690"/>
          </a:xfrm>
          <a:prstGeom prst="rect">
            <a:avLst/>
          </a:prstGeom>
        </p:spPr>
        <p:txBody>
          <a:bodyPr lIns="0" tIns="0" rIns="0" bIns="0" rtlCol="0" anchor="t">
            <a:spAutoFit/>
          </a:bodyPr>
          <a:lstStyle/>
          <a:p>
            <a:pPr algn="l">
              <a:lnSpc>
                <a:spcPts val="10855"/>
              </a:lnSpc>
            </a:pPr>
            <a:r>
              <a:rPr lang="en-US" sz="6500" b="1" spc="91">
                <a:solidFill>
                  <a:srgbClr val="FFFFFF"/>
                </a:solidFill>
                <a:latin typeface="EightiesComeback Bold"/>
                <a:ea typeface="EightiesComeback Bold"/>
                <a:cs typeface="EightiesComeback Bold"/>
                <a:sym typeface="EightiesComeback Bold"/>
              </a:rPr>
              <a:t>Congratulations -you’ve completed Step 1: Investigate and Learn!</a:t>
            </a:r>
          </a:p>
        </p:txBody>
      </p:sp>
      <p:sp>
        <p:nvSpPr>
          <p:cNvPr id="7" name="TextBox 7"/>
          <p:cNvSpPr txBox="1"/>
          <p:nvPr/>
        </p:nvSpPr>
        <p:spPr>
          <a:xfrm>
            <a:off x="379469" y="4359783"/>
            <a:ext cx="4804089" cy="4555617"/>
          </a:xfrm>
          <a:prstGeom prst="rect">
            <a:avLst/>
          </a:prstGeom>
        </p:spPr>
        <p:txBody>
          <a:bodyPr lIns="0" tIns="0" rIns="0" bIns="0" rtlCol="0" anchor="t">
            <a:spAutoFit/>
          </a:bodyPr>
          <a:lstStyle/>
          <a:p>
            <a:pPr algn="l">
              <a:lnSpc>
                <a:spcPts val="5004"/>
              </a:lnSpc>
            </a:pPr>
            <a:r>
              <a:rPr lang="en-US" sz="4000" spc="112">
                <a:solidFill>
                  <a:srgbClr val="58595B"/>
                </a:solidFill>
                <a:latin typeface="Soleil"/>
                <a:ea typeface="Soleil"/>
                <a:cs typeface="Soleil"/>
                <a:sym typeface="Soleil"/>
              </a:rPr>
              <a:t>Now it’s time to start planning how you can put your new knowledge into action through a service-learning campaign!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1028700" y="2460879"/>
            <a:ext cx="15069520" cy="5184267"/>
          </a:xfrm>
          <a:prstGeom prst="rect">
            <a:avLst/>
          </a:prstGeom>
        </p:spPr>
        <p:txBody>
          <a:bodyPr lIns="0" tIns="0" rIns="0" bIns="0" rtlCol="0" anchor="t">
            <a:spAutoFit/>
          </a:bodyPr>
          <a:lstStyle/>
          <a:p>
            <a:pPr marL="863603" lvl="1" indent="-431801" algn="l">
              <a:lnSpc>
                <a:spcPts val="5004"/>
              </a:lnSpc>
              <a:buFont typeface="Arial"/>
              <a:buChar char="•"/>
            </a:pPr>
            <a:r>
              <a:rPr lang="en-US" sz="4000" spc="112">
                <a:solidFill>
                  <a:srgbClr val="58595B"/>
                </a:solidFill>
                <a:latin typeface="Soleil"/>
                <a:ea typeface="Soleil"/>
                <a:cs typeface="Soleil"/>
                <a:sym typeface="Soleil"/>
              </a:rPr>
              <a:t>Why is it important to be aware of how to establish and</a:t>
            </a:r>
          </a:p>
          <a:p>
            <a:pPr algn="l">
              <a:lnSpc>
                <a:spcPts val="5004"/>
              </a:lnSpc>
            </a:pPr>
            <a:r>
              <a:rPr lang="en-US" sz="4000" spc="112">
                <a:solidFill>
                  <a:srgbClr val="58595B"/>
                </a:solidFill>
                <a:latin typeface="Soleil"/>
                <a:ea typeface="Soleil"/>
                <a:cs typeface="Soleil"/>
                <a:sym typeface="Soleil"/>
              </a:rPr>
              <a:t>      maintain a healthy relationship?</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Why is it important to understand the signs of an</a:t>
            </a:r>
          </a:p>
          <a:p>
            <a:pPr algn="l">
              <a:lnSpc>
                <a:spcPts val="5004"/>
              </a:lnSpc>
            </a:pPr>
            <a:r>
              <a:rPr lang="en-US" sz="4000" spc="112">
                <a:solidFill>
                  <a:srgbClr val="58595B"/>
                </a:solidFill>
                <a:latin typeface="Soleil"/>
                <a:ea typeface="Soleil"/>
                <a:cs typeface="Soleil"/>
                <a:sym typeface="Soleil"/>
              </a:rPr>
              <a:t>      unhealthy relationship?</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How can we share this knowledge with the people in our school and community?</a:t>
            </a:r>
          </a:p>
        </p:txBody>
      </p:sp>
      <p:grpSp>
        <p:nvGrpSpPr>
          <p:cNvPr id="6" name="Group 6"/>
          <p:cNvGrpSpPr/>
          <p:nvPr/>
        </p:nvGrpSpPr>
        <p:grpSpPr>
          <a:xfrm>
            <a:off x="0" y="9470100"/>
            <a:ext cx="18719773" cy="816900"/>
            <a:chOff x="0" y="0"/>
            <a:chExt cx="4930311" cy="215150"/>
          </a:xfrm>
        </p:grpSpPr>
        <p:sp>
          <p:nvSpPr>
            <p:cNvPr id="7" name="Freeform 7"/>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010972" y="1895422"/>
            <a:ext cx="8864798" cy="7191567"/>
          </a:xfrm>
          <a:custGeom>
            <a:avLst/>
            <a:gdLst/>
            <a:ahLst/>
            <a:cxnLst/>
            <a:rect l="l" t="t" r="r" b="b"/>
            <a:pathLst>
              <a:path w="8864798" h="7191567">
                <a:moveTo>
                  <a:pt x="0" y="0"/>
                </a:moveTo>
                <a:lnTo>
                  <a:pt x="8864798" y="0"/>
                </a:lnTo>
                <a:lnTo>
                  <a:pt x="8864798" y="7191567"/>
                </a:lnTo>
                <a:lnTo>
                  <a:pt x="0" y="7191567"/>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24272"/>
            <a:ext cx="9104764" cy="895855"/>
          </a:xfrm>
          <a:prstGeom prst="rect">
            <a:avLst/>
          </a:prstGeom>
        </p:spPr>
        <p:txBody>
          <a:bodyPr lIns="0" tIns="0" rIns="0" bIns="0" rtlCol="0" anchor="t">
            <a:spAutoFit/>
          </a:bodyPr>
          <a:lstStyle/>
          <a:p>
            <a:pPr algn="l">
              <a:lnSpc>
                <a:spcPts val="7181"/>
              </a:lnSpc>
            </a:pPr>
            <a:r>
              <a:rPr lang="en-US" sz="4300" b="1" spc="60">
                <a:solidFill>
                  <a:srgbClr val="0556A5"/>
                </a:solidFill>
                <a:latin typeface="EightiesComeback Bold"/>
                <a:ea typeface="EightiesComeback Bold"/>
                <a:cs typeface="EightiesComeback Bold"/>
                <a:sym typeface="EightiesComeback Bold"/>
              </a:rPr>
              <a:t>Action Plan</a:t>
            </a:r>
          </a:p>
        </p:txBody>
      </p:sp>
      <p:sp>
        <p:nvSpPr>
          <p:cNvPr id="4" name="Freeform 4"/>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1028700" y="2690220"/>
            <a:ext cx="6921933" cy="4582795"/>
          </a:xfrm>
          <a:prstGeom prst="rect">
            <a:avLst/>
          </a:prstGeom>
        </p:spPr>
        <p:txBody>
          <a:bodyPr lIns="0" tIns="0" rIns="0" bIns="0" rtlCol="0" anchor="t">
            <a:spAutoFit/>
          </a:bodyPr>
          <a:lstStyle/>
          <a:p>
            <a:pPr algn="l">
              <a:lnSpc>
                <a:spcPts val="7279"/>
              </a:lnSpc>
            </a:pPr>
            <a:r>
              <a:rPr lang="en-US" sz="5199" b="1" dirty="0">
                <a:solidFill>
                  <a:srgbClr val="000000"/>
                </a:solidFill>
                <a:latin typeface="Canva Sans Bold"/>
                <a:ea typeface="Canva Sans Bold"/>
                <a:cs typeface="Canva Sans Bold"/>
                <a:sym typeface="Canva Sans Bold"/>
              </a:rPr>
              <a:t>This campaign aims to give us the tools we need to spread awareness about this issue!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288000" cy="816900"/>
            <a:chOff x="0" y="0"/>
            <a:chExt cx="4816593" cy="215150"/>
          </a:xfrm>
        </p:grpSpPr>
        <p:sp>
          <p:nvSpPr>
            <p:cNvPr id="5" name="Freeform 5"/>
            <p:cNvSpPr/>
            <p:nvPr/>
          </p:nvSpPr>
          <p:spPr>
            <a:xfrm>
              <a:off x="0" y="0"/>
              <a:ext cx="4816592" cy="215150"/>
            </a:xfrm>
            <a:custGeom>
              <a:avLst/>
              <a:gdLst/>
              <a:ahLst/>
              <a:cxnLst/>
              <a:rect l="l" t="t" r="r" b="b"/>
              <a:pathLst>
                <a:path w="4816592" h="215150">
                  <a:moveTo>
                    <a:pt x="0" y="0"/>
                  </a:moveTo>
                  <a:lnTo>
                    <a:pt x="4816592" y="0"/>
                  </a:lnTo>
                  <a:lnTo>
                    <a:pt x="481659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16593"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10265341" y="3238766"/>
            <a:ext cx="7427630" cy="4792923"/>
          </a:xfrm>
          <a:custGeom>
            <a:avLst/>
            <a:gdLst/>
            <a:ahLst/>
            <a:cxnLst/>
            <a:rect l="l" t="t" r="r" b="b"/>
            <a:pathLst>
              <a:path w="7427630" h="4792923">
                <a:moveTo>
                  <a:pt x="0" y="0"/>
                </a:moveTo>
                <a:lnTo>
                  <a:pt x="7427630" y="0"/>
                </a:lnTo>
                <a:lnTo>
                  <a:pt x="7427630" y="4792923"/>
                </a:lnTo>
                <a:lnTo>
                  <a:pt x="0" y="4792923"/>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Brainstorm</a:t>
            </a:r>
          </a:p>
        </p:txBody>
      </p:sp>
      <p:sp>
        <p:nvSpPr>
          <p:cNvPr id="9" name="TextBox 9"/>
          <p:cNvSpPr txBox="1"/>
          <p:nvPr/>
        </p:nvSpPr>
        <p:spPr>
          <a:xfrm>
            <a:off x="782136" y="3019691"/>
            <a:ext cx="8715758" cy="3348990"/>
          </a:xfrm>
          <a:prstGeom prst="rect">
            <a:avLst/>
          </a:prstGeom>
        </p:spPr>
        <p:txBody>
          <a:bodyPr lIns="0" tIns="0" rIns="0" bIns="0" rtlCol="0" anchor="t">
            <a:spAutoFit/>
          </a:bodyPr>
          <a:lstStyle/>
          <a:p>
            <a:pPr algn="l">
              <a:lnSpc>
                <a:spcPts val="6254"/>
              </a:lnSpc>
            </a:pPr>
            <a:r>
              <a:rPr lang="en-US" sz="4999" spc="139">
                <a:solidFill>
                  <a:srgbClr val="58595B"/>
                </a:solidFill>
                <a:latin typeface="Soleil"/>
                <a:ea typeface="Soleil"/>
                <a:cs typeface="Soleil"/>
                <a:sym typeface="Soleil"/>
              </a:rPr>
              <a:t>How can we help people in our family and community raise awareness about healthy relationships?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558295" cy="816900"/>
            <a:chOff x="0" y="0"/>
            <a:chExt cx="4887782" cy="215150"/>
          </a:xfrm>
        </p:grpSpPr>
        <p:sp>
          <p:nvSpPr>
            <p:cNvPr id="5" name="Freeform 5"/>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273420" y="-23152"/>
            <a:ext cx="9104764" cy="895855"/>
          </a:xfrm>
          <a:prstGeom prst="rect">
            <a:avLst/>
          </a:prstGeom>
        </p:spPr>
        <p:txBody>
          <a:bodyPr lIns="0" tIns="0" rIns="0" bIns="0" rtlCol="0" anchor="t">
            <a:spAutoFit/>
          </a:bodyPr>
          <a:lstStyle/>
          <a:p>
            <a:pPr algn="l">
              <a:lnSpc>
                <a:spcPts val="7181"/>
              </a:lnSpc>
            </a:pPr>
            <a:r>
              <a:rPr lang="en-US" sz="4300" b="1" spc="60">
                <a:solidFill>
                  <a:srgbClr val="0556A5"/>
                </a:solidFill>
                <a:latin typeface="EightiesComeback Bold"/>
                <a:ea typeface="EightiesComeback Bold"/>
                <a:cs typeface="EightiesComeback Bold"/>
                <a:sym typeface="EightiesComeback Bold"/>
              </a:rPr>
              <a:t>Example Actions</a:t>
            </a:r>
          </a:p>
        </p:txBody>
      </p:sp>
      <p:sp>
        <p:nvSpPr>
          <p:cNvPr id="8" name="TextBox 8"/>
          <p:cNvSpPr txBox="1"/>
          <p:nvPr/>
        </p:nvSpPr>
        <p:spPr>
          <a:xfrm>
            <a:off x="0" y="1546254"/>
            <a:ext cx="17222166" cy="9278398"/>
          </a:xfrm>
          <a:prstGeom prst="rect">
            <a:avLst/>
          </a:prstGeom>
        </p:spPr>
        <p:txBody>
          <a:bodyPr lIns="0" tIns="0" rIns="0" bIns="0" rtlCol="0" anchor="t">
            <a:spAutoFit/>
          </a:bodyPr>
          <a:lstStyle/>
          <a:p>
            <a:pPr marL="755655" lvl="1" indent="-377828" algn="l">
              <a:lnSpc>
                <a:spcPts val="4378"/>
              </a:lnSpc>
              <a:buFont typeface="Arial"/>
              <a:buChar char="•"/>
            </a:pPr>
            <a:r>
              <a:rPr lang="en-US" sz="3500" spc="98">
                <a:solidFill>
                  <a:srgbClr val="58595B"/>
                </a:solidFill>
                <a:latin typeface="Soleil"/>
                <a:ea typeface="Soleil"/>
                <a:cs typeface="Soleil"/>
                <a:sym typeface="Soleil"/>
              </a:rPr>
              <a:t>Create a short video that discusses what a healthy relationship is and the warning signs that can lead to an unhealthy or abusive relationship. Share this film as a public service announcement throughout the school and also on the school website to raise awareness. </a:t>
            </a:r>
          </a:p>
          <a:p>
            <a:pPr algn="l">
              <a:lnSpc>
                <a:spcPts val="4378"/>
              </a:lnSpc>
            </a:pPr>
            <a:endParaRPr lang="en-US" sz="3500" spc="98">
              <a:solidFill>
                <a:srgbClr val="58595B"/>
              </a:solidFill>
              <a:latin typeface="Soleil"/>
              <a:ea typeface="Soleil"/>
              <a:cs typeface="Soleil"/>
              <a:sym typeface="Soleil"/>
            </a:endParaRPr>
          </a:p>
          <a:p>
            <a:pPr marL="755655" lvl="1" indent="-377828" algn="l">
              <a:lnSpc>
                <a:spcPts val="4378"/>
              </a:lnSpc>
              <a:buFont typeface="Arial"/>
              <a:buChar char="•"/>
            </a:pPr>
            <a:r>
              <a:rPr lang="en-US" sz="3500" spc="98">
                <a:solidFill>
                  <a:srgbClr val="58595B"/>
                </a:solidFill>
                <a:latin typeface="Soleil"/>
                <a:ea typeface="Soleil"/>
                <a:cs typeface="Soleil"/>
                <a:sym typeface="Soleil"/>
              </a:rPr>
              <a:t>Organize an awareness-raising assembly about the diverse types of relationships and the characteristics of a healthy relationship. </a:t>
            </a:r>
          </a:p>
          <a:p>
            <a:pPr algn="l">
              <a:lnSpc>
                <a:spcPts val="4378"/>
              </a:lnSpc>
            </a:pPr>
            <a:endParaRPr lang="en-US" sz="3500" spc="98">
              <a:solidFill>
                <a:srgbClr val="58595B"/>
              </a:solidFill>
              <a:latin typeface="Soleil"/>
              <a:ea typeface="Soleil"/>
              <a:cs typeface="Soleil"/>
              <a:sym typeface="Soleil"/>
            </a:endParaRPr>
          </a:p>
          <a:p>
            <a:pPr marL="755655" lvl="1" indent="-377828" algn="l">
              <a:lnSpc>
                <a:spcPts val="4378"/>
              </a:lnSpc>
              <a:buFont typeface="Arial"/>
              <a:buChar char="•"/>
            </a:pPr>
            <a:r>
              <a:rPr lang="en-US" sz="3500" spc="98">
                <a:solidFill>
                  <a:srgbClr val="58595B"/>
                </a:solidFill>
                <a:latin typeface="Soleil"/>
                <a:ea typeface="Soleil"/>
                <a:cs typeface="Soleil"/>
                <a:sym typeface="Soleil"/>
              </a:rPr>
              <a:t>Invite a guest speaker who can highlight what constitutes healthy and unhealthy relationships and create a safe environment for questions.</a:t>
            </a:r>
          </a:p>
          <a:p>
            <a:pPr algn="l">
              <a:lnSpc>
                <a:spcPts val="4378"/>
              </a:lnSpc>
            </a:pPr>
            <a:endParaRPr lang="en-US" sz="3500" spc="98">
              <a:solidFill>
                <a:srgbClr val="58595B"/>
              </a:solidFill>
              <a:latin typeface="Soleil"/>
              <a:ea typeface="Soleil"/>
              <a:cs typeface="Soleil"/>
              <a:sym typeface="Soleil"/>
            </a:endParaRPr>
          </a:p>
          <a:p>
            <a:pPr marL="755655" lvl="1" indent="-377828" algn="l">
              <a:lnSpc>
                <a:spcPts val="4378"/>
              </a:lnSpc>
              <a:buFont typeface="Arial"/>
              <a:buChar char="•"/>
            </a:pPr>
            <a:r>
              <a:rPr lang="en-US" sz="3500" spc="98">
                <a:solidFill>
                  <a:srgbClr val="58595B"/>
                </a:solidFill>
                <a:latin typeface="Soleil"/>
                <a:ea typeface="Soleil"/>
                <a:cs typeface="Soleil"/>
                <a:sym typeface="Soleil"/>
              </a:rPr>
              <a:t>Create a safe space at school for students to share experiences and ask for help. </a:t>
            </a:r>
          </a:p>
          <a:p>
            <a:pPr algn="l">
              <a:lnSpc>
                <a:spcPts val="4378"/>
              </a:lnSpc>
            </a:pPr>
            <a:endParaRPr lang="en-US" sz="3500" spc="98">
              <a:solidFill>
                <a:srgbClr val="58595B"/>
              </a:solidFill>
              <a:latin typeface="Soleil"/>
              <a:ea typeface="Soleil"/>
              <a:cs typeface="Soleil"/>
              <a:sym typeface="Soleil"/>
            </a:endParaRPr>
          </a:p>
          <a:p>
            <a:pPr algn="l">
              <a:lnSpc>
                <a:spcPts val="5004"/>
              </a:lnSpc>
            </a:pPr>
            <a:endParaRPr lang="en-US" sz="3500" spc="98">
              <a:solidFill>
                <a:srgbClr val="58595B"/>
              </a:solidFill>
              <a:latin typeface="Soleil"/>
              <a:ea typeface="Soleil"/>
              <a:cs typeface="Soleil"/>
              <a:sym typeface="Soleil"/>
            </a:endParaRPr>
          </a:p>
          <a:p>
            <a:pPr algn="l">
              <a:lnSpc>
                <a:spcPts val="6254"/>
              </a:lnSpc>
            </a:pPr>
            <a:endParaRPr lang="en-US" sz="3500" spc="98">
              <a:solidFill>
                <a:srgbClr val="58595B"/>
              </a:solidFill>
              <a:latin typeface="Soleil"/>
              <a:ea typeface="Soleil"/>
              <a:cs typeface="Soleil"/>
              <a:sym typeface="Solei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250866" cy="816900"/>
            <a:chOff x="0" y="0"/>
            <a:chExt cx="4806812" cy="215150"/>
          </a:xfrm>
        </p:grpSpPr>
        <p:sp>
          <p:nvSpPr>
            <p:cNvPr id="3" name="Freeform 3"/>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12014372" y="0"/>
            <a:ext cx="6236494" cy="10287000"/>
          </a:xfrm>
          <a:custGeom>
            <a:avLst/>
            <a:gdLst/>
            <a:ahLst/>
            <a:cxnLst/>
            <a:rect l="l" t="t" r="r" b="b"/>
            <a:pathLst>
              <a:path w="6236494" h="10287000">
                <a:moveTo>
                  <a:pt x="0" y="0"/>
                </a:moveTo>
                <a:lnTo>
                  <a:pt x="6236494" y="0"/>
                </a:lnTo>
                <a:lnTo>
                  <a:pt x="6236494" y="10287000"/>
                </a:lnTo>
                <a:lnTo>
                  <a:pt x="0" y="10287000"/>
                </a:lnTo>
                <a:lnTo>
                  <a:pt x="0" y="0"/>
                </a:lnTo>
                <a:close/>
              </a:path>
            </a:pathLst>
          </a:custGeom>
          <a:blipFill>
            <a:blip r:embed="rId2"/>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393130" y="106245"/>
            <a:ext cx="9104764" cy="1355144"/>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
        <p:nvSpPr>
          <p:cNvPr id="7" name="TextBox 7"/>
          <p:cNvSpPr txBox="1"/>
          <p:nvPr/>
        </p:nvSpPr>
        <p:spPr>
          <a:xfrm>
            <a:off x="562174" y="2530782"/>
            <a:ext cx="16697126" cy="1782318"/>
          </a:xfrm>
          <a:prstGeom prst="rect">
            <a:avLst/>
          </a:prstGeom>
        </p:spPr>
        <p:txBody>
          <a:bodyPr lIns="0" tIns="0" rIns="0" bIns="0" rtlCol="0" anchor="t">
            <a:spAutoFit/>
          </a:bodyPr>
          <a:lstStyle/>
          <a:p>
            <a:pPr algn="l">
              <a:lnSpc>
                <a:spcPts val="6200"/>
              </a:lnSpc>
            </a:pPr>
            <a:r>
              <a:rPr lang="en-US" sz="5299" spc="153">
                <a:solidFill>
                  <a:srgbClr val="000000"/>
                </a:solidFill>
                <a:latin typeface="Soleil"/>
                <a:ea typeface="Soleil"/>
                <a:cs typeface="Soleil"/>
                <a:sym typeface="Soleil"/>
              </a:rPr>
              <a:t>Rank the order of importance of</a:t>
            </a:r>
          </a:p>
          <a:p>
            <a:pPr algn="l">
              <a:lnSpc>
                <a:spcPts val="6200"/>
              </a:lnSpc>
            </a:pPr>
            <a:r>
              <a:rPr lang="en-US" sz="5299" spc="153">
                <a:solidFill>
                  <a:srgbClr val="000000"/>
                </a:solidFill>
                <a:latin typeface="Soleil"/>
                <a:ea typeface="Soleil"/>
                <a:cs typeface="Soleil"/>
                <a:sym typeface="Soleil"/>
              </a:rPr>
              <a:t>each quality to you.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250866" cy="816900"/>
            <a:chOff x="0" y="0"/>
            <a:chExt cx="4806812" cy="215150"/>
          </a:xfrm>
        </p:grpSpPr>
        <p:sp>
          <p:nvSpPr>
            <p:cNvPr id="5" name="Freeform 5"/>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9277312" y="3095205"/>
            <a:ext cx="8973554" cy="5544853"/>
          </a:xfrm>
          <a:custGeom>
            <a:avLst/>
            <a:gdLst/>
            <a:ahLst/>
            <a:cxnLst/>
            <a:rect l="l" t="t" r="r" b="b"/>
            <a:pathLst>
              <a:path w="8973554" h="5544853">
                <a:moveTo>
                  <a:pt x="0" y="0"/>
                </a:moveTo>
                <a:lnTo>
                  <a:pt x="8973554" y="0"/>
                </a:lnTo>
                <a:lnTo>
                  <a:pt x="8973554" y="5544853"/>
                </a:lnTo>
                <a:lnTo>
                  <a:pt x="0" y="5544853"/>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273420" y="-23152"/>
            <a:ext cx="9104764" cy="895855"/>
          </a:xfrm>
          <a:prstGeom prst="rect">
            <a:avLst/>
          </a:prstGeom>
        </p:spPr>
        <p:txBody>
          <a:bodyPr lIns="0" tIns="0" rIns="0" bIns="0" rtlCol="0" anchor="t">
            <a:spAutoFit/>
          </a:bodyPr>
          <a:lstStyle/>
          <a:p>
            <a:pPr algn="l">
              <a:lnSpc>
                <a:spcPts val="7181"/>
              </a:lnSpc>
            </a:pPr>
            <a:r>
              <a:rPr lang="en-US" sz="4300" b="1" spc="60">
                <a:solidFill>
                  <a:srgbClr val="0556A5"/>
                </a:solidFill>
                <a:latin typeface="EightiesComeback Bold"/>
                <a:ea typeface="EightiesComeback Bold"/>
                <a:cs typeface="EightiesComeback Bold"/>
                <a:sym typeface="EightiesComeback Bold"/>
              </a:rPr>
              <a:t>Take Action</a:t>
            </a:r>
          </a:p>
        </p:txBody>
      </p:sp>
      <p:sp>
        <p:nvSpPr>
          <p:cNvPr id="9" name="TextBox 9"/>
          <p:cNvSpPr txBox="1"/>
          <p:nvPr/>
        </p:nvSpPr>
        <p:spPr>
          <a:xfrm>
            <a:off x="769363" y="3117430"/>
            <a:ext cx="6707015" cy="3926967"/>
          </a:xfrm>
          <a:prstGeom prst="rect">
            <a:avLst/>
          </a:prstGeom>
        </p:spPr>
        <p:txBody>
          <a:bodyPr lIns="0" tIns="0" rIns="0" bIns="0" rtlCol="0" anchor="t">
            <a:spAutoFit/>
          </a:bodyPr>
          <a:lstStyle/>
          <a:p>
            <a:pPr algn="l">
              <a:lnSpc>
                <a:spcPts val="5004"/>
              </a:lnSpc>
            </a:pPr>
            <a:r>
              <a:rPr lang="en-US" sz="4000" spc="112">
                <a:solidFill>
                  <a:srgbClr val="58595B"/>
                </a:solidFill>
                <a:latin typeface="Soleil"/>
                <a:ea typeface="Soleil"/>
                <a:cs typeface="Soleil"/>
                <a:sym typeface="Soleil"/>
              </a:rPr>
              <a:t>Choose an action to raise awareness about healthy relationships and </a:t>
            </a:r>
          </a:p>
          <a:p>
            <a:pPr algn="l">
              <a:lnSpc>
                <a:spcPts val="5004"/>
              </a:lnSpc>
            </a:pPr>
            <a:r>
              <a:rPr lang="en-US" sz="4000" spc="112">
                <a:solidFill>
                  <a:srgbClr val="58595B"/>
                </a:solidFill>
                <a:latin typeface="Soleil"/>
                <a:ea typeface="Soleil"/>
                <a:cs typeface="Soleil"/>
                <a:sym typeface="Soleil"/>
              </a:rPr>
              <a:t>participate in the </a:t>
            </a:r>
          </a:p>
          <a:p>
            <a:pPr algn="l">
              <a:lnSpc>
                <a:spcPts val="5004"/>
              </a:lnSpc>
            </a:pPr>
            <a:r>
              <a:rPr lang="en-US" sz="4000" spc="112">
                <a:solidFill>
                  <a:srgbClr val="58595B"/>
                </a:solidFill>
                <a:latin typeface="Soleil"/>
                <a:ea typeface="Soleil"/>
                <a:cs typeface="Soleil"/>
                <a:sym typeface="Soleil"/>
              </a:rPr>
              <a:t>Let’s Promote Respect campaign.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1609022"/>
            <a:ext cx="8372910" cy="5671186"/>
          </a:xfrm>
          <a:custGeom>
            <a:avLst/>
            <a:gdLst/>
            <a:ahLst/>
            <a:cxnLst/>
            <a:rect l="l" t="t" r="r" b="b"/>
            <a:pathLst>
              <a:path w="8372910" h="5671186">
                <a:moveTo>
                  <a:pt x="0" y="0"/>
                </a:moveTo>
                <a:lnTo>
                  <a:pt x="8372910" y="0"/>
                </a:lnTo>
                <a:lnTo>
                  <a:pt x="8372910" y="5671186"/>
                </a:lnTo>
                <a:lnTo>
                  <a:pt x="0" y="5671186"/>
                </a:lnTo>
                <a:lnTo>
                  <a:pt x="0" y="0"/>
                </a:lnTo>
                <a:close/>
              </a:path>
            </a:pathLst>
          </a:custGeom>
          <a:blipFill>
            <a:blip r:embed="rId2"/>
            <a:stretch>
              <a:fillRect/>
            </a:stretch>
          </a:blipFill>
        </p:spPr>
        <p:txBody>
          <a:bodyPr/>
          <a:lstStyle/>
          <a:p>
            <a:endParaRPr lang="en-US"/>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0" y="9470100"/>
            <a:ext cx="18250866" cy="816900"/>
            <a:chOff x="0" y="0"/>
            <a:chExt cx="4806812" cy="215150"/>
          </a:xfrm>
        </p:grpSpPr>
        <p:sp>
          <p:nvSpPr>
            <p:cNvPr id="6" name="Freeform 6"/>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273420" y="-23152"/>
            <a:ext cx="9104764" cy="895855"/>
          </a:xfrm>
          <a:prstGeom prst="rect">
            <a:avLst/>
          </a:prstGeom>
        </p:spPr>
        <p:txBody>
          <a:bodyPr lIns="0" tIns="0" rIns="0" bIns="0" rtlCol="0" anchor="t">
            <a:spAutoFit/>
          </a:bodyPr>
          <a:lstStyle/>
          <a:p>
            <a:pPr algn="l">
              <a:lnSpc>
                <a:spcPts val="7181"/>
              </a:lnSpc>
            </a:pPr>
            <a:r>
              <a:rPr lang="en-US" sz="4300" b="1" spc="60">
                <a:solidFill>
                  <a:srgbClr val="0556A5"/>
                </a:solidFill>
                <a:latin typeface="EightiesComeback Bold"/>
                <a:ea typeface="EightiesComeback Bold"/>
                <a:cs typeface="EightiesComeback Bold"/>
                <a:sym typeface="EightiesComeback Bold"/>
              </a:rPr>
              <a:t>Report and Celebrate</a:t>
            </a:r>
          </a:p>
        </p:txBody>
      </p:sp>
      <p:sp>
        <p:nvSpPr>
          <p:cNvPr id="9" name="TextBox 9"/>
          <p:cNvSpPr txBox="1"/>
          <p:nvPr/>
        </p:nvSpPr>
        <p:spPr>
          <a:xfrm>
            <a:off x="682917" y="1036626"/>
            <a:ext cx="6707015" cy="7698867"/>
          </a:xfrm>
          <a:prstGeom prst="rect">
            <a:avLst/>
          </a:prstGeom>
        </p:spPr>
        <p:txBody>
          <a:bodyPr lIns="0" tIns="0" rIns="0" bIns="0" rtlCol="0" anchor="t">
            <a:spAutoFit/>
          </a:bodyPr>
          <a:lstStyle/>
          <a:p>
            <a:pPr algn="l">
              <a:lnSpc>
                <a:spcPts val="5004"/>
              </a:lnSpc>
            </a:pPr>
            <a:r>
              <a:rPr lang="en-US" sz="4000" spc="112">
                <a:solidFill>
                  <a:srgbClr val="58595B"/>
                </a:solidFill>
                <a:latin typeface="Soleil"/>
                <a:ea typeface="Soleil"/>
                <a:cs typeface="Soleil"/>
                <a:sym typeface="Soleil"/>
              </a:rPr>
              <a:t>Share what you have learned and the actions you took with students from another class,</a:t>
            </a:r>
          </a:p>
          <a:p>
            <a:pPr algn="l">
              <a:lnSpc>
                <a:spcPts val="5004"/>
              </a:lnSpc>
            </a:pPr>
            <a:r>
              <a:rPr lang="en-US" sz="4000" spc="112">
                <a:solidFill>
                  <a:srgbClr val="58595B"/>
                </a:solidFill>
                <a:latin typeface="Soleil"/>
                <a:ea typeface="Soleil"/>
                <a:cs typeface="Soleil"/>
                <a:sym typeface="Soleil"/>
              </a:rPr>
              <a:t>school or in the community. </a:t>
            </a:r>
          </a:p>
          <a:p>
            <a:pPr algn="l">
              <a:lnSpc>
                <a:spcPts val="5004"/>
              </a:lnSpc>
            </a:pPr>
            <a:endParaRPr lang="en-US" sz="4000" spc="112">
              <a:solidFill>
                <a:srgbClr val="58595B"/>
              </a:solidFill>
              <a:latin typeface="Soleil"/>
              <a:ea typeface="Soleil"/>
              <a:cs typeface="Soleil"/>
              <a:sym typeface="Soleil"/>
            </a:endParaRPr>
          </a:p>
          <a:p>
            <a:pPr algn="l">
              <a:lnSpc>
                <a:spcPts val="5004"/>
              </a:lnSpc>
            </a:pPr>
            <a:r>
              <a:rPr lang="en-US" sz="4000" spc="112">
                <a:solidFill>
                  <a:srgbClr val="58595B"/>
                </a:solidFill>
                <a:latin typeface="Soleil"/>
                <a:ea typeface="Soleil"/>
                <a:cs typeface="Soleil"/>
                <a:sym typeface="Soleil"/>
              </a:rPr>
              <a:t>Think about how you can continue to raise awareness about the</a:t>
            </a:r>
          </a:p>
          <a:p>
            <a:pPr algn="l">
              <a:lnSpc>
                <a:spcPts val="5004"/>
              </a:lnSpc>
            </a:pPr>
            <a:r>
              <a:rPr lang="en-US" sz="4000" spc="112">
                <a:solidFill>
                  <a:srgbClr val="58595B"/>
                </a:solidFill>
                <a:latin typeface="Soleil"/>
                <a:ea typeface="Soleil"/>
                <a:cs typeface="Soleil"/>
                <a:sym typeface="Soleil"/>
              </a:rPr>
              <a:t>importance of healthy relationships for everyone.</a:t>
            </a:r>
          </a:p>
        </p:txBody>
      </p:sp>
      <p:sp>
        <p:nvSpPr>
          <p:cNvPr id="10" name="TextBox 10"/>
          <p:cNvSpPr txBox="1"/>
          <p:nvPr/>
        </p:nvSpPr>
        <p:spPr>
          <a:xfrm>
            <a:off x="9384504" y="7578483"/>
            <a:ext cx="7891903" cy="1250920"/>
          </a:xfrm>
          <a:prstGeom prst="rect">
            <a:avLst/>
          </a:prstGeom>
        </p:spPr>
        <p:txBody>
          <a:bodyPr lIns="0" tIns="0" rIns="0" bIns="0" rtlCol="0" anchor="t">
            <a:spAutoFit/>
          </a:bodyPr>
          <a:lstStyle/>
          <a:p>
            <a:pPr algn="l">
              <a:lnSpc>
                <a:spcPts val="5003"/>
              </a:lnSpc>
            </a:pPr>
            <a:r>
              <a:rPr lang="en-US" sz="3999" spc="111" dirty="0">
                <a:solidFill>
                  <a:srgbClr val="58595B"/>
                </a:solidFill>
                <a:latin typeface="Soleil"/>
                <a:ea typeface="Soleil"/>
                <a:cs typeface="Soleil"/>
                <a:sym typeface="Soleil"/>
              </a:rPr>
              <a:t>Post photos or successes online with #</a:t>
            </a:r>
            <a:r>
              <a:rPr lang="en-US" sz="3999" spc="111" dirty="0" err="1">
                <a:solidFill>
                  <a:srgbClr val="58595B"/>
                </a:solidFill>
                <a:latin typeface="Soleil"/>
                <a:ea typeface="Soleil"/>
                <a:cs typeface="Soleil"/>
                <a:sym typeface="Soleil"/>
              </a:rPr>
              <a:t>EducationPlus</a:t>
            </a:r>
            <a:endParaRPr lang="en-US" sz="3999" spc="111" dirty="0">
              <a:solidFill>
                <a:srgbClr val="58595B"/>
              </a:solidFill>
              <a:latin typeface="Soleil"/>
              <a:ea typeface="Soleil"/>
              <a:cs typeface="Soleil"/>
              <a:sym typeface="Solei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0251281" y="0"/>
            <a:ext cx="8036719" cy="10287000"/>
          </a:xfrm>
          <a:custGeom>
            <a:avLst/>
            <a:gdLst/>
            <a:ahLst/>
            <a:cxnLst/>
            <a:rect l="l" t="t" r="r" b="b"/>
            <a:pathLst>
              <a:path w="8036719" h="10287000">
                <a:moveTo>
                  <a:pt x="0" y="0"/>
                </a:moveTo>
                <a:lnTo>
                  <a:pt x="8036719" y="0"/>
                </a:lnTo>
                <a:lnTo>
                  <a:pt x="8036719" y="10287000"/>
                </a:lnTo>
                <a:lnTo>
                  <a:pt x="0" y="10287000"/>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4" name="TextBox 4"/>
          <p:cNvSpPr txBox="1"/>
          <p:nvPr/>
        </p:nvSpPr>
        <p:spPr>
          <a:xfrm>
            <a:off x="837292" y="-24272"/>
            <a:ext cx="9104764" cy="1800730"/>
          </a:xfrm>
          <a:prstGeom prst="rect">
            <a:avLst/>
          </a:prstGeom>
        </p:spPr>
        <p:txBody>
          <a:bodyPr lIns="0" tIns="0" rIns="0" bIns="0" rtlCol="0" anchor="t">
            <a:spAutoFit/>
          </a:bodyPr>
          <a:lstStyle/>
          <a:p>
            <a:pPr algn="ctr">
              <a:lnSpc>
                <a:spcPts val="7181"/>
              </a:lnSpc>
            </a:pPr>
            <a:r>
              <a:rPr lang="en-US" sz="4300" spc="60">
                <a:solidFill>
                  <a:srgbClr val="0556A5"/>
                </a:solidFill>
                <a:latin typeface="EightiesComeback"/>
                <a:ea typeface="EightiesComeback"/>
                <a:cs typeface="EightiesComeback"/>
                <a:sym typeface="EightiesComeback"/>
              </a:rPr>
              <a:t>Understanding Healthy </a:t>
            </a:r>
          </a:p>
          <a:p>
            <a:pPr algn="ctr">
              <a:lnSpc>
                <a:spcPts val="7181"/>
              </a:lnSpc>
            </a:pPr>
            <a:r>
              <a:rPr lang="en-US" sz="4300" spc="60">
                <a:solidFill>
                  <a:srgbClr val="0556A5"/>
                </a:solidFill>
                <a:latin typeface="EightiesComeback"/>
                <a:ea typeface="EightiesComeback"/>
                <a:cs typeface="EightiesComeback"/>
                <a:sym typeface="EightiesComeback"/>
              </a:rPr>
              <a:t>Relationship Characteristics</a:t>
            </a:r>
          </a:p>
        </p:txBody>
      </p:sp>
      <p:sp>
        <p:nvSpPr>
          <p:cNvPr id="5" name="TextBox 5"/>
          <p:cNvSpPr txBox="1"/>
          <p:nvPr/>
        </p:nvSpPr>
        <p:spPr>
          <a:xfrm>
            <a:off x="452789" y="2084222"/>
            <a:ext cx="9076487" cy="7797006"/>
          </a:xfrm>
          <a:prstGeom prst="rect">
            <a:avLst/>
          </a:prstGeom>
        </p:spPr>
        <p:txBody>
          <a:bodyPr lIns="0" tIns="0" rIns="0" bIns="0" rtlCol="0" anchor="t">
            <a:spAutoFit/>
          </a:bodyPr>
          <a:lstStyle/>
          <a:p>
            <a:pPr algn="l">
              <a:lnSpc>
                <a:spcPts val="4446"/>
              </a:lnSpc>
            </a:pPr>
            <a:r>
              <a:rPr lang="en-US" sz="3800" spc="110" dirty="0">
                <a:solidFill>
                  <a:srgbClr val="000000"/>
                </a:solidFill>
                <a:latin typeface="Soleil"/>
                <a:ea typeface="Soleil"/>
                <a:cs typeface="Soleil"/>
                <a:sym typeface="Soleil"/>
              </a:rPr>
              <a:t>Take two minutes to complete just the chart at the top of your paper. Write down as many names as you can of people you know in each category. </a:t>
            </a:r>
          </a:p>
          <a:p>
            <a:pPr algn="l">
              <a:lnSpc>
                <a:spcPts val="4446"/>
              </a:lnSpc>
            </a:pPr>
            <a:r>
              <a:rPr lang="en-US" sz="3800" spc="110" dirty="0">
                <a:solidFill>
                  <a:srgbClr val="000000"/>
                </a:solidFill>
                <a:latin typeface="Soleil"/>
                <a:ea typeface="Soleil"/>
                <a:cs typeface="Soleil"/>
                <a:sym typeface="Soleil"/>
              </a:rPr>
              <a:t> </a:t>
            </a:r>
          </a:p>
          <a:p>
            <a:pPr algn="l">
              <a:lnSpc>
                <a:spcPts val="4446"/>
              </a:lnSpc>
            </a:pPr>
            <a:endParaRPr lang="en-US" sz="3800" spc="110" dirty="0">
              <a:solidFill>
                <a:srgbClr val="000000"/>
              </a:solidFill>
              <a:latin typeface="Soleil"/>
              <a:ea typeface="Soleil"/>
              <a:cs typeface="Soleil"/>
              <a:sym typeface="Soleil"/>
            </a:endParaRPr>
          </a:p>
          <a:p>
            <a:pPr algn="l">
              <a:lnSpc>
                <a:spcPts val="4446"/>
              </a:lnSpc>
            </a:pPr>
            <a:r>
              <a:rPr lang="en-US" sz="3800" spc="110" dirty="0">
                <a:solidFill>
                  <a:srgbClr val="000000"/>
                </a:solidFill>
                <a:latin typeface="Soleil"/>
                <a:ea typeface="Soleil"/>
                <a:cs typeface="Soleil"/>
                <a:sym typeface="Soleil"/>
              </a:rPr>
              <a:t>How are these relationships similar?</a:t>
            </a:r>
          </a:p>
          <a:p>
            <a:pPr algn="l">
              <a:lnSpc>
                <a:spcPts val="4446"/>
              </a:lnSpc>
            </a:pPr>
            <a:r>
              <a:rPr lang="en-US" sz="3800" spc="110" dirty="0">
                <a:solidFill>
                  <a:srgbClr val="000000"/>
                </a:solidFill>
                <a:latin typeface="Soleil"/>
                <a:ea typeface="Soleil"/>
                <a:cs typeface="Soleil"/>
                <a:sym typeface="Soleil"/>
              </a:rPr>
              <a:t>How are they different?  </a:t>
            </a:r>
          </a:p>
          <a:p>
            <a:pPr algn="l">
              <a:lnSpc>
                <a:spcPts val="4446"/>
              </a:lnSpc>
            </a:pPr>
            <a:endParaRPr lang="en-US" sz="3800" spc="110" dirty="0">
              <a:solidFill>
                <a:srgbClr val="000000"/>
              </a:solidFill>
              <a:latin typeface="Soleil"/>
              <a:ea typeface="Soleil"/>
              <a:cs typeface="Soleil"/>
              <a:sym typeface="Soleil"/>
            </a:endParaRPr>
          </a:p>
          <a:p>
            <a:pPr algn="l">
              <a:lnSpc>
                <a:spcPts val="4446"/>
              </a:lnSpc>
            </a:pPr>
            <a:endParaRPr lang="en-US" sz="3800" spc="110" dirty="0">
              <a:solidFill>
                <a:srgbClr val="000000"/>
              </a:solidFill>
              <a:latin typeface="Soleil"/>
              <a:ea typeface="Soleil"/>
              <a:cs typeface="Soleil"/>
              <a:sym typeface="Soleil"/>
            </a:endParaRPr>
          </a:p>
          <a:p>
            <a:pPr algn="l">
              <a:lnSpc>
                <a:spcPts val="4446"/>
              </a:lnSpc>
            </a:pPr>
            <a:endParaRPr lang="en-US" sz="3800" spc="110" dirty="0">
              <a:solidFill>
                <a:srgbClr val="0556A5"/>
              </a:solidFill>
              <a:latin typeface="Soleil"/>
              <a:ea typeface="Soleil"/>
              <a:cs typeface="Soleil"/>
              <a:sym typeface="Soleil"/>
            </a:endParaRPr>
          </a:p>
          <a:p>
            <a:pPr algn="l">
              <a:lnSpc>
                <a:spcPts val="6200"/>
              </a:lnSpc>
            </a:pPr>
            <a:r>
              <a:rPr lang="en-US" sz="5299" spc="153" dirty="0">
                <a:solidFill>
                  <a:srgbClr val="000000"/>
                </a:solidFill>
                <a:latin typeface="Soleil"/>
                <a:ea typeface="Soleil"/>
                <a:cs typeface="Soleil"/>
                <a:sym typeface="Soleil"/>
              </a:rPr>
              <a:t> </a:t>
            </a:r>
          </a:p>
          <a:p>
            <a:pPr algn="l">
              <a:lnSpc>
                <a:spcPts val="6200"/>
              </a:lnSpc>
            </a:pPr>
            <a:endParaRPr lang="en-US" sz="5299" spc="153" dirty="0">
              <a:solidFill>
                <a:srgbClr val="000000"/>
              </a:solidFill>
              <a:latin typeface="Soleil"/>
              <a:ea typeface="Soleil"/>
              <a:cs typeface="Soleil"/>
              <a:sym typeface="Solei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534647" cy="816900"/>
            <a:chOff x="0" y="0"/>
            <a:chExt cx="4881553" cy="215150"/>
          </a:xfrm>
        </p:grpSpPr>
        <p:sp>
          <p:nvSpPr>
            <p:cNvPr id="5" name="Freeform 5"/>
            <p:cNvSpPr/>
            <p:nvPr/>
          </p:nvSpPr>
          <p:spPr>
            <a:xfrm>
              <a:off x="0" y="0"/>
              <a:ext cx="4881553" cy="215150"/>
            </a:xfrm>
            <a:custGeom>
              <a:avLst/>
              <a:gdLst/>
              <a:ahLst/>
              <a:cxnLst/>
              <a:rect l="l" t="t" r="r" b="b"/>
              <a:pathLst>
                <a:path w="4881553" h="215150">
                  <a:moveTo>
                    <a:pt x="0" y="0"/>
                  </a:moveTo>
                  <a:lnTo>
                    <a:pt x="4881553" y="0"/>
                  </a:lnTo>
                  <a:lnTo>
                    <a:pt x="4881553"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81553"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Think-Pair-Share</a:t>
            </a:r>
          </a:p>
        </p:txBody>
      </p:sp>
      <p:sp>
        <p:nvSpPr>
          <p:cNvPr id="8" name="TextBox 8"/>
          <p:cNvSpPr txBox="1"/>
          <p:nvPr/>
        </p:nvSpPr>
        <p:spPr>
          <a:xfrm>
            <a:off x="1553739" y="2017547"/>
            <a:ext cx="16697126" cy="5687568"/>
          </a:xfrm>
          <a:prstGeom prst="rect">
            <a:avLst/>
          </a:prstGeom>
        </p:spPr>
        <p:txBody>
          <a:bodyPr lIns="0" tIns="0" rIns="0" bIns="0" rtlCol="0" anchor="t">
            <a:spAutoFit/>
          </a:bodyPr>
          <a:lstStyle/>
          <a:p>
            <a:pPr algn="l">
              <a:lnSpc>
                <a:spcPts val="6200"/>
              </a:lnSpc>
            </a:pPr>
            <a:r>
              <a:rPr lang="en-US" sz="5299" spc="153" dirty="0">
                <a:solidFill>
                  <a:srgbClr val="000000"/>
                </a:solidFill>
                <a:latin typeface="Soleil"/>
                <a:ea typeface="Soleil"/>
                <a:cs typeface="Soleil"/>
                <a:sym typeface="Soleil"/>
              </a:rPr>
              <a:t>How do relationships change over time?</a:t>
            </a:r>
          </a:p>
          <a:p>
            <a:pPr algn="l">
              <a:lnSpc>
                <a:spcPts val="6200"/>
              </a:lnSpc>
            </a:pPr>
            <a:endParaRPr lang="en-US" sz="5299" spc="153" dirty="0">
              <a:solidFill>
                <a:srgbClr val="000000"/>
              </a:solidFill>
              <a:latin typeface="Soleil"/>
              <a:ea typeface="Soleil"/>
              <a:cs typeface="Soleil"/>
              <a:sym typeface="Soleil"/>
            </a:endParaRPr>
          </a:p>
          <a:p>
            <a:pPr algn="l">
              <a:lnSpc>
                <a:spcPts val="6200"/>
              </a:lnSpc>
            </a:pPr>
            <a:r>
              <a:rPr lang="en-US" sz="5299" spc="153" dirty="0">
                <a:solidFill>
                  <a:srgbClr val="000000"/>
                </a:solidFill>
                <a:latin typeface="Soleil"/>
                <a:ea typeface="Soleil"/>
                <a:cs typeface="Soleil"/>
                <a:sym typeface="Soleil"/>
              </a:rPr>
              <a:t>What factors may change relationships after middle school, high school, and graduation? </a:t>
            </a:r>
          </a:p>
          <a:p>
            <a:pPr algn="l">
              <a:lnSpc>
                <a:spcPts val="6200"/>
              </a:lnSpc>
            </a:pPr>
            <a:endParaRPr lang="en-US" sz="5299" spc="153" dirty="0">
              <a:solidFill>
                <a:srgbClr val="000000"/>
              </a:solidFill>
              <a:latin typeface="Soleil"/>
              <a:ea typeface="Soleil"/>
              <a:cs typeface="Soleil"/>
              <a:sym typeface="Soleil"/>
            </a:endParaRPr>
          </a:p>
          <a:p>
            <a:pPr algn="l">
              <a:lnSpc>
                <a:spcPts val="6200"/>
              </a:lnSpc>
            </a:pPr>
            <a:r>
              <a:rPr lang="en-US" sz="5299" spc="153" dirty="0">
                <a:solidFill>
                  <a:srgbClr val="000000"/>
                </a:solidFill>
                <a:latin typeface="Soleil"/>
                <a:ea typeface="Soleil"/>
                <a:cs typeface="Soleil"/>
                <a:sym typeface="Soleil"/>
              </a:rPr>
              <a:t> </a:t>
            </a:r>
          </a:p>
          <a:p>
            <a:pPr algn="l">
              <a:lnSpc>
                <a:spcPts val="6200"/>
              </a:lnSpc>
            </a:pPr>
            <a:endParaRPr lang="en-US" sz="5299" spc="153" dirty="0">
              <a:solidFill>
                <a:srgbClr val="000000"/>
              </a:solidFill>
              <a:latin typeface="Soleil"/>
              <a:ea typeface="Soleil"/>
              <a:cs typeface="Soleil"/>
              <a:sym typeface="Solei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9470100"/>
            <a:ext cx="18558295" cy="816900"/>
            <a:chOff x="0" y="0"/>
            <a:chExt cx="4887782" cy="215150"/>
          </a:xfrm>
        </p:grpSpPr>
        <p:sp>
          <p:nvSpPr>
            <p:cNvPr id="5" name="Freeform 5"/>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
        <p:nvSpPr>
          <p:cNvPr id="9" name="TextBox 9"/>
          <p:cNvSpPr txBox="1"/>
          <p:nvPr/>
        </p:nvSpPr>
        <p:spPr>
          <a:xfrm>
            <a:off x="837292" y="-24272"/>
            <a:ext cx="9956108"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Guide to Maintaining Friendships Video</a:t>
            </a:r>
          </a:p>
        </p:txBody>
      </p:sp>
      <p:pic>
        <p:nvPicPr>
          <p:cNvPr id="10" name="Online Media 9" descr="Guide to Maintaining Friendships">
            <a:hlinkClick r:id="" action="ppaction://media"/>
            <a:extLst>
              <a:ext uri="{FF2B5EF4-FFF2-40B4-BE49-F238E27FC236}">
                <a16:creationId xmlns:a16="http://schemas.microsoft.com/office/drawing/2014/main" id="{19048FB0-5114-0C26-82E5-E23E5CECC390}"/>
              </a:ext>
            </a:extLst>
          </p:cNvPr>
          <p:cNvPicPr>
            <a:picLocks noRot="1" noChangeAspect="1"/>
          </p:cNvPicPr>
          <p:nvPr>
            <a:videoFile r:link="rId1"/>
          </p:nvPr>
        </p:nvPicPr>
        <p:blipFill>
          <a:blip r:embed="rId4"/>
          <a:stretch>
            <a:fillRect/>
          </a:stretch>
        </p:blipFill>
        <p:spPr>
          <a:xfrm>
            <a:off x="1524000" y="1019556"/>
            <a:ext cx="14598032" cy="82478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2276</Words>
  <Application>Microsoft Macintosh PowerPoint</Application>
  <PresentationFormat>Custom</PresentationFormat>
  <Paragraphs>346</Paragraphs>
  <Slides>61</Slides>
  <Notes>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61</vt:i4>
      </vt:variant>
    </vt:vector>
  </HeadingPairs>
  <TitlesOfParts>
    <vt:vector size="71" baseType="lpstr">
      <vt:lpstr>Arial</vt:lpstr>
      <vt:lpstr>EightiesComeback</vt:lpstr>
      <vt:lpstr>Calibri</vt:lpstr>
      <vt:lpstr>Soleil</vt:lpstr>
      <vt:lpstr>EightiesComeback Bold</vt:lpstr>
      <vt:lpstr>Canva Sans</vt:lpstr>
      <vt:lpstr>SoleilBk</vt:lpstr>
      <vt:lpstr>Bebas Neue</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Healthy Relationships 7-8</dc:title>
  <cp:lastModifiedBy>Spencer Caverly</cp:lastModifiedBy>
  <cp:revision>4</cp:revision>
  <dcterms:created xsi:type="dcterms:W3CDTF">2006-08-16T00:00:00Z</dcterms:created>
  <dcterms:modified xsi:type="dcterms:W3CDTF">2026-08-05T17:31:26Z</dcterms:modified>
  <dc:identifier>DAGdIAXMxHo</dc:identifier>
</cp:coreProperties>
</file>