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99" r:id="rId13"/>
    <p:sldId id="300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30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18288000" cy="10287000"/>
  <p:notesSz cx="6858000" cy="9144000"/>
  <p:embeddedFontLst>
    <p:embeddedFont>
      <p:font typeface="ITC Avant Garde Gothic" charset="0"/>
      <p:regular r:id="rId44"/>
      <p:bold r:id="rId45"/>
    </p:embeddedFont>
    <p:embeddedFont>
      <p:font typeface="ITC Avant Garde Gothic 1" panose="020B0604020202020204" charset="0"/>
      <p:regular r:id="rId46"/>
    </p:embeddedFont>
    <p:embeddedFont>
      <p:font typeface="ITC Avant Garde Gothic 1 Bold" panose="020B0604020202020204" charset="0"/>
      <p:regular r:id="rId47"/>
    </p:embeddedFont>
    <p:embeddedFont>
      <p:font typeface="ITC Avant Garde Gothic 1 Bold Italics" panose="020B0604020202020204" charset="0"/>
      <p:regular r:id="rId48"/>
    </p:embeddedFont>
    <p:embeddedFont>
      <p:font typeface="ITC Avant Garde Gothic 2" panose="020B0604020202020204" charset="0"/>
      <p:regular r:id="rId49"/>
    </p:embeddedFont>
    <p:embeddedFont>
      <p:font typeface="ITC Avant Garde Gothic 2 Bold" panose="020B0604020202020204" charset="0"/>
      <p:regular r:id="rId50"/>
    </p:embeddedFont>
    <p:embeddedFont>
      <p:font typeface="ITC Avant Garde Gothic 2 Bold Italics" panose="020B0604020202020204" charset="0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A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44A534-A86E-4CD5-9661-7F1F3D7C8545}" v="3" dt="2024-04-15T20:21:54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5.fntdata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4.pn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R0re9Plzq8Q?feature=oembed" TargetMode="External"/><Relationship Id="rId6" Type="http://schemas.openxmlformats.org/officeDocument/2006/relationships/hyperlink" Target="https://www.youtube.com/watch?v=R0re9Plzq8Q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4.pn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PTQ6Fttdl2Q?feature=oembed" TargetMode="External"/><Relationship Id="rId6" Type="http://schemas.openxmlformats.org/officeDocument/2006/relationships/hyperlink" Target="https://www.youtube.com/watch?v=PTQ6Fttdl2Q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forms.office.com/r/0NVCD5z76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youtube.com/watch?v=iHdviZkM7S4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HdviZkM7S4?feature=oembed" TargetMode="External"/><Relationship Id="rId6" Type="http://schemas.openxmlformats.org/officeDocument/2006/relationships/image" Target="../media/image29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V3L5oNQHylg&amp;t=69s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3L5oNQHylg?start=69&amp;feature=oembed" TargetMode="Externa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A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7693" y="6109639"/>
            <a:ext cx="12032615" cy="4177361"/>
          </a:xfrm>
          <a:custGeom>
            <a:avLst/>
            <a:gdLst/>
            <a:ahLst/>
            <a:cxnLst/>
            <a:rect l="l" t="t" r="r" b="b"/>
            <a:pathLst>
              <a:path w="12032615" h="4177361">
                <a:moveTo>
                  <a:pt x="0" y="0"/>
                </a:moveTo>
                <a:lnTo>
                  <a:pt x="12032614" y="0"/>
                </a:lnTo>
                <a:lnTo>
                  <a:pt x="12032614" y="4177361"/>
                </a:lnTo>
                <a:lnTo>
                  <a:pt x="0" y="41773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203271" y="897764"/>
            <a:ext cx="5881457" cy="5211876"/>
          </a:xfrm>
          <a:custGeom>
            <a:avLst/>
            <a:gdLst/>
            <a:ahLst/>
            <a:cxnLst/>
            <a:rect l="l" t="t" r="r" b="b"/>
            <a:pathLst>
              <a:path w="5881457" h="5211876">
                <a:moveTo>
                  <a:pt x="0" y="0"/>
                </a:moveTo>
                <a:lnTo>
                  <a:pt x="5881458" y="0"/>
                </a:lnTo>
                <a:lnTo>
                  <a:pt x="5881458" y="5211875"/>
                </a:lnTo>
                <a:lnTo>
                  <a:pt x="0" y="52118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944601" y="173864"/>
            <a:ext cx="4343399" cy="1447800"/>
          </a:xfrm>
          <a:custGeom>
            <a:avLst/>
            <a:gdLst/>
            <a:ahLst/>
            <a:cxnLst/>
            <a:rect l="l" t="t" r="r" b="b"/>
            <a:pathLst>
              <a:path w="5990737" h="2285484">
                <a:moveTo>
                  <a:pt x="0" y="0"/>
                </a:moveTo>
                <a:lnTo>
                  <a:pt x="5990737" y="0"/>
                </a:lnTo>
                <a:lnTo>
                  <a:pt x="5990737" y="2285484"/>
                </a:lnTo>
                <a:lnTo>
                  <a:pt x="0" y="22854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F1C23C44-024B-E964-B426-2417F06A9D4D}"/>
              </a:ext>
            </a:extLst>
          </p:cNvPr>
          <p:cNvSpPr/>
          <p:nvPr/>
        </p:nvSpPr>
        <p:spPr>
          <a:xfrm>
            <a:off x="-1" y="-1"/>
            <a:ext cx="1792295" cy="1510263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173696" y="1729873"/>
            <a:ext cx="15199978" cy="5529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 2 Bold"/>
              </a:rPr>
              <a:t>Create a presentation about your selected milestone.</a:t>
            </a:r>
          </a:p>
          <a:p>
            <a:pPr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000000"/>
                </a:solidFill>
                <a:latin typeface="ITC Avant Garde Gothic 2 Bold"/>
              </a:rPr>
              <a:t>Give a summary of the milestone including:</a:t>
            </a:r>
          </a:p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4400" dirty="0">
                <a:solidFill>
                  <a:srgbClr val="000000"/>
                </a:solidFill>
                <a:latin typeface="ITC Avant Garde Gothic 2 Bold"/>
              </a:rPr>
              <a:t>when it began</a:t>
            </a:r>
          </a:p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4400" dirty="0">
                <a:solidFill>
                  <a:srgbClr val="000000"/>
                </a:solidFill>
                <a:latin typeface="ITC Avant Garde Gothic 2 Bold"/>
              </a:rPr>
              <a:t>what impact it has made</a:t>
            </a:r>
          </a:p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4400" dirty="0">
                <a:solidFill>
                  <a:srgbClr val="000000"/>
                </a:solidFill>
                <a:latin typeface="ITC Avant Garde Gothic 2 Bold"/>
              </a:rPr>
              <a:t>if it still is active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034874" y="755130"/>
            <a:ext cx="9716393" cy="1403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9"/>
              </a:lnSpc>
            </a:pPr>
            <a:r>
              <a:rPr lang="en-US" sz="7363" dirty="0">
                <a:solidFill>
                  <a:srgbClr val="E7A6FF"/>
                </a:solidFill>
                <a:latin typeface="ITC Avant Garde Gothic 2 Bold"/>
              </a:rPr>
              <a:t>OPTIONAL ACTIVITY: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A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77898" y="1253007"/>
            <a:ext cx="9932204" cy="8458618"/>
          </a:xfrm>
          <a:custGeom>
            <a:avLst/>
            <a:gdLst/>
            <a:ahLst/>
            <a:cxnLst/>
            <a:rect l="l" t="t" r="r" b="b"/>
            <a:pathLst>
              <a:path w="9932204" h="8458618">
                <a:moveTo>
                  <a:pt x="0" y="0"/>
                </a:moveTo>
                <a:lnTo>
                  <a:pt x="9932204" y="0"/>
                </a:lnTo>
                <a:lnTo>
                  <a:pt x="9932204" y="8458618"/>
                </a:lnTo>
                <a:lnTo>
                  <a:pt x="0" y="84586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692811" y="174640"/>
            <a:ext cx="18288000" cy="85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1 Bold"/>
                <a:hlinkClick r:id="rId6"/>
              </a:rPr>
              <a:t>Suds for Change</a:t>
            </a:r>
            <a:endParaRPr lang="en-US" sz="5000" u="sng" dirty="0">
              <a:solidFill>
                <a:srgbClr val="740F83"/>
              </a:solidFill>
              <a:latin typeface="ITC Avant Garde Gothic 1 Bold"/>
            </a:endParaRPr>
          </a:p>
        </p:txBody>
      </p:sp>
      <p:pic>
        <p:nvPicPr>
          <p:cNvPr id="7" name="Online Media 6" title="Suds for change - See Donovan Smith's Story">
            <a:hlinkClick r:id="" action="ppaction://media"/>
            <a:extLst>
              <a:ext uri="{FF2B5EF4-FFF2-40B4-BE49-F238E27FC236}">
                <a16:creationId xmlns:a16="http://schemas.microsoft.com/office/drawing/2014/main" id="{EB6B8844-4DAC-1477-4360-D7A9765184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564143" y="1181493"/>
            <a:ext cx="15509039" cy="87626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69E425-3B17-5CDC-A88A-277B405C7A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94287" y="308719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8" name="Graphic 7" descr="Line arrow: Counter-clockwise curve outline">
            <a:extLst>
              <a:ext uri="{FF2B5EF4-FFF2-40B4-BE49-F238E27FC236}">
                <a16:creationId xmlns:a16="http://schemas.microsoft.com/office/drawing/2014/main" id="{6D567F5D-EFE8-5B8F-3492-253940F2720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8284738" y="114265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692811" y="174640"/>
            <a:ext cx="18288000" cy="85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1 Bold"/>
                <a:hlinkClick r:id="rId6"/>
              </a:rPr>
              <a:t>Dayna’s Volunteering Story</a:t>
            </a:r>
            <a:endParaRPr lang="en-US" sz="5000" u="sng" dirty="0">
              <a:solidFill>
                <a:srgbClr val="740F83"/>
              </a:solidFill>
              <a:latin typeface="ITC Avant Garde Gothic 1 Bold"/>
            </a:endParaRPr>
          </a:p>
        </p:txBody>
      </p:sp>
      <p:pic>
        <p:nvPicPr>
          <p:cNvPr id="6" name="Online Media 5" title="Dayna's volunteering story + building experience">
            <a:hlinkClick r:id="" action="ppaction://media"/>
            <a:extLst>
              <a:ext uri="{FF2B5EF4-FFF2-40B4-BE49-F238E27FC236}">
                <a16:creationId xmlns:a16="http://schemas.microsoft.com/office/drawing/2014/main" id="{5AB7BD6E-295E-40BB-A31F-8DF92BD35C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598779" y="1181493"/>
            <a:ext cx="15806844" cy="89308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705892-DDFD-AD44-A887-476E2C4010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811000" y="308719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8" name="Graphic 7" descr="Line arrow: Counter-clockwise curve outline">
            <a:extLst>
              <a:ext uri="{FF2B5EF4-FFF2-40B4-BE49-F238E27FC236}">
                <a16:creationId xmlns:a16="http://schemas.microsoft.com/office/drawing/2014/main" id="{198CD82E-5B1F-1D2B-9A94-F7035CC84D3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1501451" y="114265"/>
            <a:ext cx="547381" cy="54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0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9">
            <a:extLst>
              <a:ext uri="{FF2B5EF4-FFF2-40B4-BE49-F238E27FC236}">
                <a16:creationId xmlns:a16="http://schemas.microsoft.com/office/drawing/2014/main" id="{3AD906EF-37C4-D415-DC85-7D8A86C47775}"/>
              </a:ext>
            </a:extLst>
          </p:cNvPr>
          <p:cNvSpPr/>
          <p:nvPr/>
        </p:nvSpPr>
        <p:spPr>
          <a:xfrm>
            <a:off x="-1" y="-1"/>
            <a:ext cx="1792295" cy="1510263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465427" y="0"/>
            <a:ext cx="3822574" cy="10287000"/>
          </a:xfrm>
          <a:custGeom>
            <a:avLst/>
            <a:gdLst/>
            <a:ahLst/>
            <a:cxnLst/>
            <a:rect l="l" t="t" r="r" b="b"/>
            <a:pathLst>
              <a:path w="12491267" h="10287000">
                <a:moveTo>
                  <a:pt x="0" y="0"/>
                </a:moveTo>
                <a:lnTo>
                  <a:pt x="12491266" y="0"/>
                </a:lnTo>
                <a:lnTo>
                  <a:pt x="1249126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1289" r="-2267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14465426" y="0"/>
            <a:ext cx="249797" cy="10287000"/>
            <a:chOff x="0" y="0"/>
            <a:chExt cx="65790" cy="2709333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5790" cy="2709333"/>
            </a:xfrm>
            <a:custGeom>
              <a:avLst/>
              <a:gdLst/>
              <a:ahLst/>
              <a:cxnLst/>
              <a:rect l="l" t="t" r="r" b="b"/>
              <a:pathLst>
                <a:path w="65790" h="2709333">
                  <a:moveTo>
                    <a:pt x="0" y="0"/>
                  </a:moveTo>
                  <a:lnTo>
                    <a:pt x="65790" y="0"/>
                  </a:lnTo>
                  <a:lnTo>
                    <a:pt x="65790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BF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6579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07530" y="238537"/>
            <a:ext cx="7882566" cy="1499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495"/>
              </a:lnSpc>
            </a:pPr>
            <a:r>
              <a:rPr lang="en-US" sz="8925" dirty="0">
                <a:solidFill>
                  <a:srgbClr val="E7A6FF"/>
                </a:solidFill>
                <a:latin typeface="ITC Avant Garde Gothic 2 Bold"/>
              </a:rPr>
              <a:t>DISCUSSION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0238" y="1705462"/>
            <a:ext cx="14085188" cy="1830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1"/>
              </a:rPr>
              <a:t>Why did the people in the video want to volunteer and contribute their time and talent?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" y="4492646"/>
            <a:ext cx="1951379" cy="2303093"/>
          </a:xfrm>
          <a:custGeom>
            <a:avLst/>
            <a:gdLst/>
            <a:ahLst/>
            <a:cxnLst/>
            <a:rect l="l" t="t" r="r" b="b"/>
            <a:pathLst>
              <a:path w="2410555" h="2303093">
                <a:moveTo>
                  <a:pt x="0" y="0"/>
                </a:moveTo>
                <a:lnTo>
                  <a:pt x="2410555" y="0"/>
                </a:lnTo>
                <a:lnTo>
                  <a:pt x="2410555" y="2303093"/>
                </a:lnTo>
                <a:lnTo>
                  <a:pt x="0" y="2303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53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566234" y="5310818"/>
            <a:ext cx="3382579" cy="1691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95"/>
              </a:lnSpc>
            </a:pPr>
            <a:r>
              <a:rPr lang="en-US" sz="8925">
                <a:solidFill>
                  <a:srgbClr val="E7A6FF"/>
                </a:solidFill>
                <a:latin typeface="ITC Avant Garde Gothic 2 Bold"/>
              </a:rPr>
              <a:t>WRITE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0238" y="6744835"/>
            <a:ext cx="13881365" cy="2678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1"/>
              </a:rPr>
              <a:t>If I were to engage in community service, what am I interested in dedicating my time and talent to? What am I passionate about?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9">
            <a:extLst>
              <a:ext uri="{FF2B5EF4-FFF2-40B4-BE49-F238E27FC236}">
                <a16:creationId xmlns:a16="http://schemas.microsoft.com/office/drawing/2014/main" id="{1620D182-215A-72EC-6752-C2CB092416E0}"/>
              </a:ext>
            </a:extLst>
          </p:cNvPr>
          <p:cNvSpPr/>
          <p:nvPr/>
        </p:nvSpPr>
        <p:spPr>
          <a:xfrm>
            <a:off x="-1" y="-1"/>
            <a:ext cx="1792295" cy="1510263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9615" y="0"/>
            <a:ext cx="7998385" cy="10287000"/>
          </a:xfrm>
          <a:custGeom>
            <a:avLst/>
            <a:gdLst/>
            <a:ahLst/>
            <a:cxnLst/>
            <a:rect l="l" t="t" r="r" b="b"/>
            <a:pathLst>
              <a:path w="7998385" h="10287000">
                <a:moveTo>
                  <a:pt x="0" y="0"/>
                </a:moveTo>
                <a:lnTo>
                  <a:pt x="7998385" y="0"/>
                </a:lnTo>
                <a:lnTo>
                  <a:pt x="799838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468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621598">
            <a:off x="6782799" y="449282"/>
            <a:ext cx="1095101" cy="1158837"/>
          </a:xfrm>
          <a:custGeom>
            <a:avLst/>
            <a:gdLst/>
            <a:ahLst/>
            <a:cxnLst/>
            <a:rect l="l" t="t" r="r" b="b"/>
            <a:pathLst>
              <a:path w="1095101" h="1158837">
                <a:moveTo>
                  <a:pt x="0" y="0"/>
                </a:moveTo>
                <a:lnTo>
                  <a:pt x="1095101" y="0"/>
                </a:lnTo>
                <a:lnTo>
                  <a:pt x="1095101" y="1158836"/>
                </a:lnTo>
                <a:lnTo>
                  <a:pt x="0" y="11588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10289615" y="0"/>
            <a:ext cx="7998385" cy="10287000"/>
            <a:chOff x="0" y="0"/>
            <a:chExt cx="2106570" cy="2709333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106570" cy="2709333"/>
            </a:xfrm>
            <a:custGeom>
              <a:avLst/>
              <a:gdLst/>
              <a:ahLst/>
              <a:cxnLst/>
              <a:rect l="l" t="t" r="r" b="b"/>
              <a:pathLst>
                <a:path w="2106570" h="2709333">
                  <a:moveTo>
                    <a:pt x="0" y="0"/>
                  </a:moveTo>
                  <a:lnTo>
                    <a:pt x="2106570" y="0"/>
                  </a:lnTo>
                  <a:lnTo>
                    <a:pt x="210657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10657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0" y="4962583"/>
            <a:ext cx="10915200" cy="468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ITC Avant Garde Gothic 2"/>
              </a:rPr>
              <a:t>Select an issue you are passionate about.</a:t>
            </a:r>
          </a:p>
          <a:p>
            <a:pPr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ITC Avant Garde Gothic 2"/>
            </a:endParaRPr>
          </a:p>
          <a:p>
            <a:pPr marL="1122679" lvl="1" indent="-561340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00000"/>
                </a:solidFill>
                <a:latin typeface="ITC Avant Garde Gothic 2"/>
              </a:rPr>
              <a:t>Choose an organization we talked about or a new one.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39507" y="351491"/>
            <a:ext cx="5348021" cy="200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97"/>
              </a:lnSpc>
            </a:pPr>
            <a:r>
              <a:rPr lang="en-US" sz="10569">
                <a:solidFill>
                  <a:srgbClr val="E7A6FF"/>
                </a:solidFill>
                <a:latin typeface="ITC Avant Garde Gothic 2 Bold"/>
              </a:rPr>
              <a:t>THINK...</a:t>
            </a:r>
          </a:p>
        </p:txBody>
      </p: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10289615" y="0"/>
            <a:ext cx="625585" cy="10287000"/>
            <a:chOff x="0" y="0"/>
            <a:chExt cx="164763" cy="2709333"/>
          </a:xfrm>
        </p:grpSpPr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64763" cy="2709333"/>
            </a:xfrm>
            <a:custGeom>
              <a:avLst/>
              <a:gdLst/>
              <a:ahLst/>
              <a:cxnLst/>
              <a:rect l="l" t="t" r="r" b="b"/>
              <a:pathLst>
                <a:path w="164763" h="2709333">
                  <a:moveTo>
                    <a:pt x="0" y="0"/>
                  </a:moveTo>
                  <a:lnTo>
                    <a:pt x="164763" y="0"/>
                  </a:lnTo>
                  <a:lnTo>
                    <a:pt x="16476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BF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6476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19387" y="2104565"/>
            <a:ext cx="13217462" cy="2352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700086"/>
                </a:solidFill>
                <a:latin typeface="ITC Avant Garde Gothic 2 Bold"/>
              </a:rPr>
              <a:t>Where would you volunteer your time and talents?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C931AFD0-908F-C2BC-6C28-F54BBC238577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225237" y="6211765"/>
            <a:ext cx="2062762" cy="3615826"/>
          </a:xfrm>
          <a:custGeom>
            <a:avLst/>
            <a:gdLst/>
            <a:ahLst/>
            <a:cxnLst/>
            <a:rect l="l" t="t" r="r" b="b"/>
            <a:pathLst>
              <a:path w="3602267" h="3615826">
                <a:moveTo>
                  <a:pt x="0" y="0"/>
                </a:moveTo>
                <a:lnTo>
                  <a:pt x="3602267" y="0"/>
                </a:lnTo>
                <a:lnTo>
                  <a:pt x="3602267" y="3615826"/>
                </a:lnTo>
                <a:lnTo>
                  <a:pt x="0" y="36158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1" r="-746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394980" y="732424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E7A6FF"/>
                </a:solidFill>
                <a:latin typeface="ITC Avant Garde Gothic 2 Bold"/>
              </a:rPr>
              <a:t>Would You Rather: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989843"/>
            <a:ext cx="15004364" cy="5029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latin typeface="ITC Avant Garde Gothic 2 Bold"/>
              </a:rPr>
              <a:t>Write down your answer to the following questions...</a:t>
            </a:r>
          </a:p>
          <a:p>
            <a:pPr>
              <a:lnSpc>
                <a:spcPts val="7840"/>
              </a:lnSpc>
            </a:pPr>
            <a:endParaRPr lang="en-US" sz="560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latin typeface="ITC Avant Garde Gothic 2 Bold"/>
              </a:rPr>
              <a:t>This will guide you in finding an organization that is important to you!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41CB934F-27F3-C3BB-21D4-C9EE7E7DB971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5515017" y="4804770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086007" y="3504515"/>
            <a:ext cx="14401769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2"/>
              </a:rPr>
              <a:t>Volunteer for a</a:t>
            </a:r>
          </a:p>
        </p:txBody>
      </p:sp>
      <p:sp>
        <p:nvSpPr>
          <p:cNvPr id="9" name="Freeform 9"/>
          <p:cNvSpPr/>
          <p:nvPr/>
        </p:nvSpPr>
        <p:spPr>
          <a:xfrm>
            <a:off x="4820619" y="7318512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086007" y="3194070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Local cause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National cause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94980" y="732424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E7A6FF"/>
                </a:solidFill>
                <a:latin typeface="ITC Avant Garde Gothic 2 Bold"/>
              </a:rPr>
              <a:t>Would You Rather: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9">
            <a:extLst>
              <a:ext uri="{FF2B5EF4-FFF2-40B4-BE49-F238E27FC236}">
                <a16:creationId xmlns:a16="http://schemas.microsoft.com/office/drawing/2014/main" id="{5AF7F2FC-4BF2-75CD-4862-C00EC6DB39DF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258743" y="3320466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665659" y="6257606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43115" y="1835217"/>
            <a:ext cx="14401769" cy="606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Raise awareness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Raise funds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94980" y="732424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E7A6FF"/>
                </a:solidFill>
                <a:latin typeface="ITC Avant Garde Gothic 2 Bold"/>
              </a:rPr>
              <a:t>Would You Rather: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7F656CB9-6F21-59B8-A965-0F3553B9FBC0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494210" y="3384437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672261" y="6252173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09" y="0"/>
                </a:lnTo>
                <a:lnTo>
                  <a:pt x="1053309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43115" y="2316559"/>
            <a:ext cx="14401769" cy="1218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work....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58503" y="1869371"/>
            <a:ext cx="14401769" cy="606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With an organization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Work in your community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94980" y="732424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E7A6FF"/>
                </a:solidFill>
                <a:latin typeface="ITC Avant Garde Gothic 2 Bold"/>
              </a:rPr>
              <a:t>Would You Rather: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AC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571" y="1407940"/>
            <a:ext cx="17754857" cy="859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Use this slide deck to help you through the lesson package.  </a:t>
            </a:r>
          </a:p>
          <a:p>
            <a:pPr>
              <a:lnSpc>
                <a:spcPts val="56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More resources are available on www.realizethedream.org</a:t>
            </a:r>
          </a:p>
          <a:p>
            <a:pPr>
              <a:lnSpc>
                <a:spcPts val="238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We recommend that you maintain a log of the service activities and hours along the way. Once the class is finished, you can use this form to submit the hours and your story.</a:t>
            </a:r>
          </a:p>
          <a:p>
            <a:pPr>
              <a:lnSpc>
                <a:spcPts val="560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3360"/>
              </a:lnSpc>
            </a:pPr>
            <a:endParaRPr lang="en-US" sz="40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" pitchFamily="50" charset="0"/>
              </a:rPr>
              <a:t>Be sure to take photos and videos of students’ service—</a:t>
            </a:r>
          </a:p>
          <a:p>
            <a:pPr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" pitchFamily="50" charset="0"/>
              </a:rPr>
              <a:t>we want to highlight their stories of service on our platforms! </a:t>
            </a:r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7431592" y="4800072"/>
            <a:ext cx="2382000" cy="2382000"/>
            <a:chOff x="0" y="0"/>
            <a:chExt cx="3176000" cy="31760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6000" cy="3176000"/>
            </a:xfrm>
            <a:custGeom>
              <a:avLst/>
              <a:gdLst/>
              <a:ahLst/>
              <a:cxnLst/>
              <a:rect l="l" t="t" r="r" b="b"/>
              <a:pathLst>
                <a:path w="3176000" h="3176000">
                  <a:moveTo>
                    <a:pt x="0" y="0"/>
                  </a:moveTo>
                  <a:lnTo>
                    <a:pt x="3176000" y="0"/>
                  </a:lnTo>
                  <a:lnTo>
                    <a:pt x="3176000" y="3176000"/>
                  </a:lnTo>
                  <a:lnTo>
                    <a:pt x="0" y="317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8565" y="-172407"/>
            <a:ext cx="7317879" cy="1839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2"/>
              </a:lnSpc>
            </a:pPr>
            <a:r>
              <a:rPr lang="en-US" sz="8951" dirty="0">
                <a:solidFill>
                  <a:srgbClr val="EAEB4E"/>
                </a:solidFill>
                <a:latin typeface="ITC Avant Garde Gothic 1 Bold"/>
              </a:rPr>
              <a:t>F  r Teachers</a:t>
            </a:r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166558" y="434718"/>
            <a:ext cx="613924" cy="613924"/>
            <a:chOff x="0" y="0"/>
            <a:chExt cx="812800" cy="8128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AEB4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5400" y="571500"/>
            <a:ext cx="356240" cy="340359"/>
          </a:xfrm>
          <a:custGeom>
            <a:avLst/>
            <a:gdLst/>
            <a:ahLst/>
            <a:cxnLst/>
            <a:rect l="l" t="t" r="r" b="b"/>
            <a:pathLst>
              <a:path w="356240" h="340359">
                <a:moveTo>
                  <a:pt x="0" y="0"/>
                </a:moveTo>
                <a:lnTo>
                  <a:pt x="356240" y="0"/>
                </a:lnTo>
                <a:lnTo>
                  <a:pt x="356240" y="340360"/>
                </a:lnTo>
                <a:lnTo>
                  <a:pt x="0" y="340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62686" y="6991572"/>
            <a:ext cx="6438168" cy="137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u="sng">
                <a:solidFill>
                  <a:srgbClr val="8CFFFC"/>
                </a:solidFill>
                <a:latin typeface="ITC Avant Garde Gothic 1 Bold"/>
                <a:hlinkClick r:id="rId4" tooltip="https://forms.office.com/r/0NVCD5z76t"/>
              </a:rPr>
              <a:t>Realize the Dream Service Hour &amp; Story Form</a:t>
            </a:r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390477" y="287541"/>
            <a:ext cx="2756390" cy="911339"/>
          </a:xfrm>
          <a:custGeom>
            <a:avLst/>
            <a:gdLst/>
            <a:ahLst/>
            <a:cxnLst/>
            <a:rect l="l" t="t" r="r" b="b"/>
            <a:pathLst>
              <a:path w="2756390" h="911339">
                <a:moveTo>
                  <a:pt x="0" y="0"/>
                </a:moveTo>
                <a:lnTo>
                  <a:pt x="2756390" y="0"/>
                </a:lnTo>
                <a:lnTo>
                  <a:pt x="2756390" y="911339"/>
                </a:lnTo>
                <a:lnTo>
                  <a:pt x="0" y="9113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1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667001" y="1198879"/>
            <a:ext cx="4953000" cy="0"/>
          </a:xfrm>
          <a:prstGeom prst="line">
            <a:avLst/>
          </a:prstGeom>
          <a:ln w="38100" cap="flat">
            <a:solidFill>
              <a:srgbClr val="FC4E0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9">
            <a:extLst>
              <a:ext uri="{FF2B5EF4-FFF2-40B4-BE49-F238E27FC236}">
                <a16:creationId xmlns:a16="http://schemas.microsoft.com/office/drawing/2014/main" id="{5625F8B8-BB0B-D774-6617-8A4CD039010A}"/>
              </a:ext>
            </a:extLst>
          </p:cNvPr>
          <p:cNvSpPr>
            <a:spLocks/>
          </p:cNvSpPr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301983" y="4201243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603495" y="2829323"/>
            <a:ext cx="14401769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2"/>
              </a:rPr>
              <a:t>Volunteer your...</a:t>
            </a:r>
          </a:p>
        </p:txBody>
      </p:sp>
      <p:sp>
        <p:nvSpPr>
          <p:cNvPr id="9" name="Freeform 9"/>
          <p:cNvSpPr/>
          <p:nvPr/>
        </p:nvSpPr>
        <p:spPr>
          <a:xfrm>
            <a:off x="7411753" y="6801024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6665426" y="5370196"/>
            <a:ext cx="14401769" cy="68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(doing whatever is needed)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86007" y="2754989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Time 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Skills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20973" y="8323919"/>
            <a:ext cx="14401769" cy="68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(offering a specific skill you posess?)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94980" y="732424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E7A6FF"/>
                </a:solidFill>
                <a:latin typeface="ITC Avant Garde Gothic 2 Bold"/>
              </a:rPr>
              <a:t>Would You Rather: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9">
            <a:extLst>
              <a:ext uri="{FF2B5EF4-FFF2-40B4-BE49-F238E27FC236}">
                <a16:creationId xmlns:a16="http://schemas.microsoft.com/office/drawing/2014/main" id="{9909A392-8ADF-21C2-4E69-ABB78D6EC8D5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775328" y="4137146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603495" y="2829323"/>
            <a:ext cx="14401769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2"/>
              </a:rPr>
              <a:t>Work with...</a:t>
            </a:r>
          </a:p>
        </p:txBody>
      </p:sp>
      <p:sp>
        <p:nvSpPr>
          <p:cNvPr id="9" name="Freeform 9"/>
          <p:cNvSpPr/>
          <p:nvPr/>
        </p:nvSpPr>
        <p:spPr>
          <a:xfrm>
            <a:off x="6775328" y="6816706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086007" y="2754989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People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Animals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94980" y="732424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E7A6FF"/>
                </a:solidFill>
                <a:latin typeface="ITC Avant Garde Gothic 2 Bold"/>
              </a:rPr>
              <a:t>Would You Rather: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9">
            <a:extLst>
              <a:ext uri="{FF2B5EF4-FFF2-40B4-BE49-F238E27FC236}">
                <a16:creationId xmlns:a16="http://schemas.microsoft.com/office/drawing/2014/main" id="{4C345DB0-3470-C8BE-8433-A1444B1B6DF0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5340763" y="3147970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3"/>
                </a:lnTo>
                <a:lnTo>
                  <a:pt x="0" y="1006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205433" y="6179199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43115" y="1835217"/>
            <a:ext cx="14401769" cy="755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Be a mentor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Paint the interior of a building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94980" y="732424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E7A6FF"/>
                </a:solidFill>
                <a:latin typeface="ITC Avant Garde Gothic 2 Bold"/>
              </a:rPr>
              <a:t>Would You Rather: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9">
            <a:extLst>
              <a:ext uri="{FF2B5EF4-FFF2-40B4-BE49-F238E27FC236}">
                <a16:creationId xmlns:a16="http://schemas.microsoft.com/office/drawing/2014/main" id="{6F4DCB4B-EEE0-4044-C77A-BC239A4F90AC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258743" y="3555687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876123" y="6210562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43115" y="2230834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Do manual labor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Work with information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94980" y="732424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E7A6FF"/>
                </a:solidFill>
                <a:latin typeface="ITC Avant Garde Gothic 2 Bold"/>
              </a:rPr>
              <a:t>Would You Rather: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9">
            <a:extLst>
              <a:ext uri="{FF2B5EF4-FFF2-40B4-BE49-F238E27FC236}">
                <a16:creationId xmlns:a16="http://schemas.microsoft.com/office/drawing/2014/main" id="{9ADE4F3B-6FA1-54D9-3982-66551D8E3245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270812" y="3571369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09" y="0"/>
                </a:lnTo>
                <a:lnTo>
                  <a:pt x="1053309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911098" y="6210562"/>
            <a:ext cx="1053310" cy="1006354"/>
          </a:xfrm>
          <a:custGeom>
            <a:avLst/>
            <a:gdLst/>
            <a:ahLst/>
            <a:cxnLst/>
            <a:rect l="l" t="t" r="r" b="b"/>
            <a:pathLst>
              <a:path w="1053310" h="1006354">
                <a:moveTo>
                  <a:pt x="0" y="0"/>
                </a:moveTo>
                <a:lnTo>
                  <a:pt x="1053310" y="0"/>
                </a:lnTo>
                <a:lnTo>
                  <a:pt x="1053310" y="1006354"/>
                </a:lnTo>
                <a:lnTo>
                  <a:pt x="0" y="1006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43115" y="2230834"/>
            <a:ext cx="14401769" cy="571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endParaRPr/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Work independently</a:t>
            </a:r>
          </a:p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ITC Avant Garde Gothic 2"/>
              </a:rPr>
              <a:t>or</a:t>
            </a:r>
          </a:p>
          <a:p>
            <a:pPr algn="ctr">
              <a:lnSpc>
                <a:spcPts val="11726"/>
              </a:lnSpc>
            </a:pPr>
            <a:r>
              <a:rPr lang="en-US" sz="8375">
                <a:solidFill>
                  <a:srgbClr val="000000"/>
                </a:solidFill>
                <a:latin typeface="ITC Avant Garde Gothic 2"/>
              </a:rPr>
              <a:t>Be part of a team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94980" y="732424"/>
            <a:ext cx="10849968" cy="170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 dirty="0">
                <a:solidFill>
                  <a:srgbClr val="E7A6FF"/>
                </a:solidFill>
                <a:latin typeface="ITC Avant Garde Gothic 2 Bold"/>
              </a:rPr>
              <a:t>Would You Rather: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">
            <a:extLst>
              <a:ext uri="{FF2B5EF4-FFF2-40B4-BE49-F238E27FC236}">
                <a16:creationId xmlns:a16="http://schemas.microsoft.com/office/drawing/2014/main" id="{CBC0033A-C45A-BE70-5B19-A68A4AB6C5A2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928846"/>
              </p:ext>
            </p:extLst>
          </p:nvPr>
        </p:nvGraphicFramePr>
        <p:xfrm>
          <a:off x="3810000" y="2775819"/>
          <a:ext cx="11277601" cy="7070036"/>
        </p:xfrm>
        <a:graphic>
          <a:graphicData uri="http://schemas.openxmlformats.org/drawingml/2006/table">
            <a:tbl>
              <a:tblPr/>
              <a:tblGrid>
                <a:gridCol w="3331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0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6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51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740F83"/>
                          </a:solidFill>
                          <a:latin typeface="ITC Avant Garde Gothic 2 Bold"/>
                        </a:rPr>
                        <a:t>Demographic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ITC Avant Garde Gothic 1" panose="020B0604020202020204" charset="0"/>
                        </a:rPr>
                        <a:t>type of people to work with or serve</a:t>
                      </a:r>
                    </a:p>
                  </a:txBody>
                  <a:tcPr marL="190500" marR="190500" marT="190500" marB="190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740F83"/>
                          </a:solidFill>
                          <a:latin typeface="ITC Avant Garde Gothic 2 Bold"/>
                        </a:rPr>
                        <a:t>Category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ITC Avant Garde Gothic 1" panose="020B0604020202020204" charset="0"/>
                        </a:rPr>
                        <a:t>issue to work on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740F83"/>
                          </a:solidFill>
                          <a:latin typeface="ITC Avant Garde Gothic 2 Bold"/>
                        </a:rPr>
                        <a:t>Skills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ITC Avant Garde Gothic 1" panose="020B0604020202020204" charset="0"/>
                        </a:rPr>
                        <a:t>Manual labor, computer skills, gardening skills,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ITC Avant Garde Gothic 1" panose="020B0604020202020204" charset="0"/>
                        </a:rPr>
                        <a:t>etc</a:t>
                      </a:r>
                      <a:endParaRPr lang="en-US" sz="1600" dirty="0">
                        <a:solidFill>
                          <a:schemeClr val="tx1"/>
                        </a:solidFill>
                        <a:latin typeface="ITC Avant Garde Gothic 1" panose="020B06040202020202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4853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12242" y="380419"/>
            <a:ext cx="10374019" cy="1248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32"/>
              </a:lnSpc>
            </a:pPr>
            <a:r>
              <a:rPr lang="en-US" sz="7451" dirty="0">
                <a:solidFill>
                  <a:srgbClr val="E7A6FF"/>
                </a:solidFill>
                <a:latin typeface="ITC Avant Garde Gothic 2 Bold"/>
              </a:rPr>
              <a:t>THINK-PAIR-SHARE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73428" y="1487207"/>
            <a:ext cx="16497300" cy="968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ITC Avant Garde Gothic 2 Bold"/>
              </a:rPr>
              <a:t>With a partner, write down as many ideas under each category.  You have 3 minutes.  Then, you will share with another partner group.</a:t>
            </a:r>
          </a:p>
        </p:txBody>
      </p:sp>
      <p:pic>
        <p:nvPicPr>
          <p:cNvPr id="14" name="Online Media 13" title="3 Minute Timer">
            <a:hlinkClick r:id="" action="ppaction://media"/>
            <a:extLst>
              <a:ext uri="{FF2B5EF4-FFF2-40B4-BE49-F238E27FC236}">
                <a16:creationId xmlns:a16="http://schemas.microsoft.com/office/drawing/2014/main" id="{081F0CBA-D2AF-0639-84B3-5CBAEB5D259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6277638" y="9113130"/>
            <a:ext cx="1829699" cy="1033780"/>
          </a:xfrm>
          <a:prstGeom prst="rect">
            <a:avLst/>
          </a:prstGeom>
        </p:spPr>
      </p:pic>
      <p:sp>
        <p:nvSpPr>
          <p:cNvPr id="15" name="TextBox 11">
            <a:extLst>
              <a:ext uri="{FF2B5EF4-FFF2-40B4-BE49-F238E27FC236}">
                <a16:creationId xmlns:a16="http://schemas.microsoft.com/office/drawing/2014/main" id="{1F374B56-2EA7-2064-9AE7-C3D793992845}"/>
              </a:ext>
            </a:extLst>
          </p:cNvPr>
          <p:cNvSpPr txBox="1"/>
          <p:nvPr/>
        </p:nvSpPr>
        <p:spPr>
          <a:xfrm>
            <a:off x="16427353" y="8581925"/>
            <a:ext cx="1819873" cy="427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dirty="0">
                <a:solidFill>
                  <a:srgbClr val="000000"/>
                </a:solidFill>
                <a:latin typeface="ITC Avant Garde Gothic 1" panose="020B0604020202020204" charset="0"/>
                <a:hlinkClick r:id="rId7"/>
              </a:rPr>
              <a:t>3-minute timer</a:t>
            </a:r>
            <a:endParaRPr lang="en-US" dirty="0">
              <a:solidFill>
                <a:srgbClr val="000000"/>
              </a:solidFill>
              <a:latin typeface="ITC Avant Garde Gothic 1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375750" y="1353239"/>
            <a:ext cx="1305900" cy="1247683"/>
          </a:xfrm>
          <a:custGeom>
            <a:avLst/>
            <a:gdLst/>
            <a:ahLst/>
            <a:cxnLst/>
            <a:rect l="l" t="t" r="r" b="b"/>
            <a:pathLst>
              <a:path w="1305900" h="1247683">
                <a:moveTo>
                  <a:pt x="0" y="0"/>
                </a:moveTo>
                <a:lnTo>
                  <a:pt x="1305900" y="0"/>
                </a:lnTo>
                <a:lnTo>
                  <a:pt x="1305900" y="1247683"/>
                </a:lnTo>
                <a:lnTo>
                  <a:pt x="0" y="12476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0459" y="149922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143000" y="1103597"/>
            <a:ext cx="12695530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740F83"/>
                </a:solidFill>
                <a:latin typeface="ITC Avant Garde Gothic 2 Bold"/>
              </a:rPr>
              <a:t>Forming Community Service Groups</a:t>
            </a:r>
          </a:p>
        </p:txBody>
      </p:sp>
      <p:sp>
        <p:nvSpPr>
          <p:cNvPr id="7" name="Freeform 7"/>
          <p:cNvSpPr/>
          <p:nvPr/>
        </p:nvSpPr>
        <p:spPr>
          <a:xfrm>
            <a:off x="1420476" y="-53381"/>
            <a:ext cx="1155090" cy="1103597"/>
          </a:xfrm>
          <a:custGeom>
            <a:avLst/>
            <a:gdLst/>
            <a:ahLst/>
            <a:cxnLst/>
            <a:rect l="l" t="t" r="r" b="b"/>
            <a:pathLst>
              <a:path w="1155090" h="1103597">
                <a:moveTo>
                  <a:pt x="0" y="0"/>
                </a:moveTo>
                <a:lnTo>
                  <a:pt x="1155090" y="0"/>
                </a:lnTo>
                <a:lnTo>
                  <a:pt x="1155090" y="1103597"/>
                </a:lnTo>
                <a:lnTo>
                  <a:pt x="0" y="11035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607079" y="2378768"/>
            <a:ext cx="17073843" cy="7198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ITC Avant Garde Gothic 2 Bold"/>
              </a:rPr>
              <a:t>With a partner or small group:</a:t>
            </a:r>
          </a:p>
          <a:p>
            <a:pPr>
              <a:lnSpc>
                <a:spcPts val="2520"/>
              </a:lnSpc>
            </a:pPr>
            <a:endParaRPr lang="en-US" sz="4800">
              <a:solidFill>
                <a:srgbClr val="000000"/>
              </a:solidFill>
              <a:latin typeface="ITC Avant Garde Gothic 2 Bold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think of a community service project </a:t>
            </a:r>
          </a:p>
          <a:p>
            <a:pPr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        that you would like to engage in</a:t>
            </a:r>
          </a:p>
          <a:p>
            <a:pPr>
              <a:lnSpc>
                <a:spcPts val="3919"/>
              </a:lnSpc>
            </a:pPr>
            <a:endParaRPr lang="en-US" sz="3600">
              <a:solidFill>
                <a:srgbClr val="000000"/>
              </a:solidFill>
              <a:latin typeface="ITC Avant Garde Gothic 2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research the need and opportunity</a:t>
            </a:r>
          </a:p>
          <a:p>
            <a:pPr>
              <a:lnSpc>
                <a:spcPts val="3919"/>
              </a:lnSpc>
            </a:pPr>
            <a:endParaRPr lang="en-US" sz="3600">
              <a:solidFill>
                <a:srgbClr val="000000"/>
              </a:solidFill>
              <a:latin typeface="ITC Avant Garde Gothic 2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find out background information about the organization and things you need to know before beginning your service</a:t>
            </a:r>
          </a:p>
          <a:p>
            <a:pPr>
              <a:lnSpc>
                <a:spcPts val="3919"/>
              </a:lnSpc>
            </a:pPr>
            <a:endParaRPr lang="en-US" sz="3600">
              <a:solidFill>
                <a:srgbClr val="000000"/>
              </a:solidFill>
              <a:latin typeface="ITC Avant Garde Gothic 2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contact the organization to make sure you are able to </a:t>
            </a:r>
          </a:p>
          <a:p>
            <a:pPr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ITC Avant Garde Gothic 2"/>
              </a:rPr>
              <a:t>        volunteer with them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975457" y="2148848"/>
            <a:ext cx="6059585" cy="3924668"/>
          </a:xfrm>
          <a:custGeom>
            <a:avLst/>
            <a:gdLst/>
            <a:ahLst/>
            <a:cxnLst/>
            <a:rect l="l" t="t" r="r" b="b"/>
            <a:pathLst>
              <a:path w="6059585" h="3924668">
                <a:moveTo>
                  <a:pt x="0" y="0"/>
                </a:moveTo>
                <a:lnTo>
                  <a:pt x="6059585" y="0"/>
                </a:lnTo>
                <a:lnTo>
                  <a:pt x="6059585" y="3924668"/>
                </a:lnTo>
                <a:lnTo>
                  <a:pt x="0" y="3924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9">
            <a:extLst>
              <a:ext uri="{FF2B5EF4-FFF2-40B4-BE49-F238E27FC236}">
                <a16:creationId xmlns:a16="http://schemas.microsoft.com/office/drawing/2014/main" id="{688BB700-9982-C4F2-3B87-1099DC7DFFD1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10589664" y="0"/>
            <a:ext cx="7698336" cy="10287000"/>
          </a:xfrm>
          <a:custGeom>
            <a:avLst/>
            <a:gdLst/>
            <a:ahLst/>
            <a:cxnLst/>
            <a:rect l="l" t="t" r="r" b="b"/>
            <a:pathLst>
              <a:path w="7698336" h="10287000">
                <a:moveTo>
                  <a:pt x="0" y="0"/>
                </a:moveTo>
                <a:lnTo>
                  <a:pt x="7698336" y="0"/>
                </a:lnTo>
                <a:lnTo>
                  <a:pt x="769833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74" r="-41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41766" y="3366021"/>
            <a:ext cx="10347898" cy="463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20"/>
              </a:lnSpc>
            </a:pPr>
            <a:r>
              <a:rPr lang="en-US" sz="4300">
                <a:solidFill>
                  <a:srgbClr val="000000"/>
                </a:solidFill>
                <a:latin typeface="ITC Avant Garde Gothic 2"/>
              </a:rPr>
              <a:t>How does your idea align to the cause and your selected organization?</a:t>
            </a:r>
          </a:p>
          <a:p>
            <a:pPr>
              <a:lnSpc>
                <a:spcPts val="6020"/>
              </a:lnSpc>
            </a:pPr>
            <a:endParaRPr lang="en-US" sz="4300">
              <a:solidFill>
                <a:srgbClr val="000000"/>
              </a:solidFill>
              <a:latin typeface="ITC Avant Garde Gothic 2"/>
            </a:endParaRPr>
          </a:p>
          <a:p>
            <a:pPr>
              <a:lnSpc>
                <a:spcPts val="6020"/>
              </a:lnSpc>
            </a:pPr>
            <a:endParaRPr lang="en-US" sz="4300">
              <a:solidFill>
                <a:srgbClr val="000000"/>
              </a:solidFill>
              <a:latin typeface="ITC Avant Garde Gothic 2"/>
            </a:endParaRPr>
          </a:p>
          <a:p>
            <a:pPr>
              <a:lnSpc>
                <a:spcPts val="6020"/>
              </a:lnSpc>
            </a:pPr>
            <a:r>
              <a:rPr lang="en-US" sz="4300">
                <a:solidFill>
                  <a:srgbClr val="000000"/>
                </a:solidFill>
                <a:latin typeface="ITC Avant Garde Gothic 2"/>
              </a:rPr>
              <a:t>Research your organization and be ready to share with your classmates.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60229" y="1828897"/>
            <a:ext cx="7510971" cy="68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ITC Avant Garde Gothic 2 Bold"/>
              </a:rPr>
              <a:t>Use Blackline Master 3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01106" y="553440"/>
            <a:ext cx="13636427" cy="1540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38"/>
              </a:lnSpc>
            </a:pPr>
            <a:r>
              <a:rPr lang="en-US" sz="6672">
                <a:solidFill>
                  <a:srgbClr val="E7A6FF"/>
                </a:solidFill>
                <a:latin typeface="ITC Avant Garde Gothic 2 Bold"/>
              </a:rPr>
              <a:t>ACTION PLAN:</a:t>
            </a:r>
          </a:p>
          <a:p>
            <a:pPr>
              <a:lnSpc>
                <a:spcPts val="4774"/>
              </a:lnSpc>
            </a:pPr>
            <a:r>
              <a:rPr lang="en-US" sz="5189">
                <a:solidFill>
                  <a:srgbClr val="E7A6FF"/>
                </a:solidFill>
                <a:latin typeface="ITC Avant Garde Gothic 2 Bold"/>
              </a:rPr>
              <a:t>Research an Organization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9">
            <a:extLst>
              <a:ext uri="{FF2B5EF4-FFF2-40B4-BE49-F238E27FC236}">
                <a16:creationId xmlns:a16="http://schemas.microsoft.com/office/drawing/2014/main" id="{5E44523F-ABFA-027E-9943-02CD4969786B}"/>
              </a:ext>
            </a:extLst>
          </p:cNvPr>
          <p:cNvSpPr>
            <a:spLocks/>
          </p:cNvSpPr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074438" y="8390069"/>
            <a:ext cx="1729951" cy="1736463"/>
          </a:xfrm>
          <a:custGeom>
            <a:avLst/>
            <a:gdLst/>
            <a:ahLst/>
            <a:cxnLst/>
            <a:rect l="l" t="t" r="r" b="b"/>
            <a:pathLst>
              <a:path w="1729951" h="1736463">
                <a:moveTo>
                  <a:pt x="0" y="0"/>
                </a:moveTo>
                <a:lnTo>
                  <a:pt x="1729951" y="0"/>
                </a:lnTo>
                <a:lnTo>
                  <a:pt x="1729951" y="1736462"/>
                </a:lnTo>
                <a:lnTo>
                  <a:pt x="0" y="17364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464185" y="2296317"/>
            <a:ext cx="16074438" cy="982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799">
                <a:solidFill>
                  <a:srgbClr val="000000"/>
                </a:solidFill>
                <a:latin typeface="ITC Avant Garde Gothic 1 Bold"/>
              </a:rPr>
              <a:t>In a group answer the following: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76852" y="3422172"/>
            <a:ext cx="16849102" cy="437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ITC Avant Garde Gothic 1"/>
              </a:rPr>
              <a:t>What are my reasons for doing community service?</a:t>
            </a:r>
          </a:p>
          <a:p>
            <a:pPr>
              <a:lnSpc>
                <a:spcPts val="6719"/>
              </a:lnSpc>
            </a:pPr>
            <a:endParaRPr lang="en-US" sz="4800">
              <a:solidFill>
                <a:srgbClr val="000000"/>
              </a:solidFill>
              <a:latin typeface="ITC Avant Garde Gothic 1"/>
            </a:endParaRPr>
          </a:p>
          <a:p>
            <a:pPr marL="1036320" lvl="1" indent="-51816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ITC Avant Garde Gothic 1"/>
              </a:rPr>
              <a:t>What do I hope to gain from the community service experience?</a:t>
            </a:r>
          </a:p>
          <a:p>
            <a:pPr>
              <a:lnSpc>
                <a:spcPts val="6719"/>
              </a:lnSpc>
            </a:pPr>
            <a:endParaRPr lang="en-US" sz="4800">
              <a:solidFill>
                <a:srgbClr val="000000"/>
              </a:solidFill>
              <a:latin typeface="ITC Avant Garde Gothic 1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56314" y="7395747"/>
            <a:ext cx="17548074" cy="1740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47"/>
              </a:lnSpc>
            </a:pPr>
            <a:r>
              <a:rPr lang="en-US" sz="4605">
                <a:solidFill>
                  <a:srgbClr val="700086"/>
                </a:solidFill>
                <a:latin typeface="ITC Avant Garde Gothic 1 Bold"/>
              </a:rPr>
              <a:t>Think about the new people you will meet, the skills you will develop, and the new experiences you will have.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283524" y="797313"/>
            <a:ext cx="10096631" cy="149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6"/>
              </a:lnSpc>
            </a:pPr>
            <a:r>
              <a:rPr lang="en-US" sz="7890" dirty="0">
                <a:solidFill>
                  <a:srgbClr val="E7A6FF"/>
                </a:solidFill>
                <a:latin typeface="ITC Avant Garde Gothic 2 Bold"/>
              </a:rPr>
              <a:t>OPTIONAL ACTIVITY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96A23B33-95F8-90F3-D56E-88F02DD4127F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33400" y="1943100"/>
            <a:ext cx="18529101" cy="1650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52"/>
              </a:lnSpc>
            </a:pPr>
            <a:r>
              <a:rPr lang="en-US" sz="4200" dirty="0">
                <a:solidFill>
                  <a:srgbClr val="000000"/>
                </a:solidFill>
                <a:latin typeface="ITC Avant Garde Gothic 1 Bold"/>
              </a:rPr>
              <a:t>Think about the video </a:t>
            </a:r>
            <a:r>
              <a:rPr lang="en-US" sz="4200" dirty="0">
                <a:solidFill>
                  <a:srgbClr val="000000"/>
                </a:solidFill>
                <a:latin typeface="ITC Avant Garde Gothic 1 Bold Italics"/>
              </a:rPr>
              <a:t>Be </a:t>
            </a:r>
            <a:r>
              <a:rPr lang="en-US" sz="4200" dirty="0" err="1">
                <a:solidFill>
                  <a:srgbClr val="000000"/>
                </a:solidFill>
                <a:latin typeface="ITC Avant Garde Gothic 1 Bold Italics"/>
              </a:rPr>
              <a:t>Selfish,Volunteer</a:t>
            </a:r>
            <a:r>
              <a:rPr lang="en-US" sz="4200" dirty="0">
                <a:solidFill>
                  <a:srgbClr val="000000"/>
                </a:solidFill>
                <a:latin typeface="ITC Avant Garde Gothic 1 Bold Italics"/>
              </a:rPr>
              <a:t>! </a:t>
            </a:r>
          </a:p>
          <a:p>
            <a:pPr>
              <a:lnSpc>
                <a:spcPts val="5616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 1 Bold"/>
              </a:rPr>
              <a:t>Answer the following questions: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417" y="3736497"/>
            <a:ext cx="18063167" cy="6137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700086"/>
                </a:solidFill>
                <a:latin typeface="ITC Avant Garde Gothic 1"/>
              </a:rPr>
              <a:t>Why is it important to volunteer your skills and knowledge?</a:t>
            </a:r>
          </a:p>
          <a:p>
            <a:pPr>
              <a:lnSpc>
                <a:spcPts val="2520"/>
              </a:lnSpc>
            </a:pPr>
            <a:endParaRPr lang="en-US" sz="3600">
              <a:solidFill>
                <a:srgbClr val="700086"/>
              </a:solidFill>
              <a:latin typeface="ITC Avant Garde Gothic 1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700086"/>
                </a:solidFill>
                <a:latin typeface="ITC Avant Garde Gothic 1"/>
              </a:rPr>
              <a:t>Why is motivation key to an effective volunteer experience?</a:t>
            </a:r>
          </a:p>
          <a:p>
            <a:pPr>
              <a:lnSpc>
                <a:spcPts val="2520"/>
              </a:lnSpc>
            </a:pPr>
            <a:endParaRPr lang="en-US" sz="3600">
              <a:solidFill>
                <a:srgbClr val="700086"/>
              </a:solidFill>
              <a:latin typeface="ITC Avant Garde Gothic 1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700086"/>
                </a:solidFill>
                <a:latin typeface="ITC Avant Garde Gothic 1"/>
              </a:rPr>
              <a:t>Why was Kevin White’s volunteer experience so successful?</a:t>
            </a:r>
          </a:p>
          <a:p>
            <a:pPr>
              <a:lnSpc>
                <a:spcPts val="2520"/>
              </a:lnSpc>
            </a:pPr>
            <a:endParaRPr lang="en-US" sz="3600">
              <a:solidFill>
                <a:srgbClr val="700086"/>
              </a:solidFill>
              <a:latin typeface="ITC Avant Garde Gothic 1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700086"/>
                </a:solidFill>
                <a:latin typeface="ITC Avant Garde Gothic 1"/>
              </a:rPr>
              <a:t>How did he measure success?</a:t>
            </a:r>
          </a:p>
          <a:p>
            <a:pPr>
              <a:lnSpc>
                <a:spcPts val="2520"/>
              </a:lnSpc>
            </a:pPr>
            <a:endParaRPr lang="en-US" sz="3600">
              <a:solidFill>
                <a:srgbClr val="700086"/>
              </a:solidFill>
              <a:latin typeface="ITC Avant Garde Gothic 1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700086"/>
                </a:solidFill>
                <a:latin typeface="ITC Avant Garde Gothic 1"/>
              </a:rPr>
              <a:t>How does volunteering affect the social, emotional, mental and  physical well-being of the person who volunteers?</a:t>
            </a:r>
          </a:p>
          <a:p>
            <a:pPr>
              <a:lnSpc>
                <a:spcPts val="2520"/>
              </a:lnSpc>
            </a:pPr>
            <a:endParaRPr lang="en-US" sz="3600">
              <a:solidFill>
                <a:srgbClr val="700086"/>
              </a:solidFill>
              <a:latin typeface="ITC Avant Garde Gothic 1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700086"/>
                </a:solidFill>
                <a:latin typeface="ITC Avant Garde Gothic 1"/>
              </a:rPr>
              <a:t>What benefits can you gain by volunteering?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260757" y="854465"/>
            <a:ext cx="10096631" cy="149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6"/>
              </a:lnSpc>
            </a:pPr>
            <a:r>
              <a:rPr lang="en-US" sz="7890" dirty="0">
                <a:solidFill>
                  <a:srgbClr val="E7A6FF"/>
                </a:solidFill>
                <a:latin typeface="ITC Avant Garde Gothic 2 Bold"/>
              </a:rPr>
              <a:t>OPTIONAL ACTIVITY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A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912830" y="0"/>
            <a:ext cx="11375170" cy="10287000"/>
          </a:xfrm>
          <a:custGeom>
            <a:avLst/>
            <a:gdLst/>
            <a:ahLst/>
            <a:cxnLst/>
            <a:rect l="l" t="t" r="r" b="b"/>
            <a:pathLst>
              <a:path w="11375170" h="10287000">
                <a:moveTo>
                  <a:pt x="0" y="0"/>
                </a:moveTo>
                <a:lnTo>
                  <a:pt x="11375170" y="0"/>
                </a:lnTo>
                <a:lnTo>
                  <a:pt x="1137517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13170" y="77578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28052" y="77578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5079" y="866775"/>
            <a:ext cx="6757751" cy="9890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5"/>
              </a:lnSpc>
            </a:pPr>
            <a:r>
              <a:rPr lang="en-US" sz="3261" dirty="0">
                <a:solidFill>
                  <a:srgbClr val="1A1A1A"/>
                </a:solidFill>
                <a:latin typeface="ITC Avant Garde Gothic 1 Bold Italics"/>
              </a:rPr>
              <a:t>Realize the Dream</a:t>
            </a:r>
            <a:r>
              <a:rPr lang="en-US" sz="3261" dirty="0">
                <a:solidFill>
                  <a:srgbClr val="1A1A1A"/>
                </a:solidFill>
                <a:latin typeface="ITC Avant Garde Gothic 1 Bold"/>
              </a:rPr>
              <a:t> </a:t>
            </a:r>
            <a:r>
              <a:rPr lang="en-US" sz="3261" dirty="0">
                <a:solidFill>
                  <a:srgbClr val="1A1A1A"/>
                </a:solidFill>
                <a:latin typeface="ITC Avant Garde Gothic 1"/>
              </a:rPr>
              <a:t>is a monumental initiative that incorporates experiential service learning in your classroom to inspire students to become engaged citizens.</a:t>
            </a:r>
          </a:p>
          <a:p>
            <a:pPr>
              <a:lnSpc>
                <a:spcPts val="4565"/>
              </a:lnSpc>
            </a:pPr>
            <a:endParaRPr lang="en-US" sz="3261" dirty="0">
              <a:solidFill>
                <a:srgbClr val="1A1A1A"/>
              </a:solidFill>
              <a:latin typeface="ITC Avant Garde Gothic 1"/>
            </a:endParaRPr>
          </a:p>
          <a:p>
            <a:pPr>
              <a:lnSpc>
                <a:spcPts val="4565"/>
              </a:lnSpc>
            </a:pPr>
            <a:endParaRPr lang="en-US" sz="3261" dirty="0">
              <a:solidFill>
                <a:srgbClr val="1A1A1A"/>
              </a:solidFill>
              <a:latin typeface="ITC Avant Garde Gothic 1"/>
            </a:endParaRPr>
          </a:p>
          <a:p>
            <a:pPr>
              <a:lnSpc>
                <a:spcPts val="4565"/>
              </a:lnSpc>
            </a:pPr>
            <a:r>
              <a:rPr lang="en-US" sz="3261" dirty="0">
                <a:solidFill>
                  <a:srgbClr val="1A1A1A"/>
                </a:solidFill>
                <a:latin typeface="ITC Avant Garde Gothic 1 Bold"/>
              </a:rPr>
              <a:t>Together, </a:t>
            </a:r>
            <a:r>
              <a:rPr lang="en-US" sz="3261" dirty="0">
                <a:solidFill>
                  <a:srgbClr val="1A1A1A"/>
                </a:solidFill>
                <a:latin typeface="ITC Avant Garde Gothic 1"/>
              </a:rPr>
              <a:t>we’ll ignite a nation-wide movement through a bold call to action - achieving 100 million hours of service by the 100th anniversary of Dr. King’s birth in 2029.</a:t>
            </a:r>
          </a:p>
          <a:p>
            <a:pPr>
              <a:lnSpc>
                <a:spcPts val="4565"/>
              </a:lnSpc>
            </a:pPr>
            <a:endParaRPr lang="en-US" sz="3261" dirty="0">
              <a:solidFill>
                <a:srgbClr val="1A1A1A"/>
              </a:solidFill>
              <a:latin typeface="ITC Avant Garde Gothic 1"/>
            </a:endParaRPr>
          </a:p>
          <a:p>
            <a:pPr algn="ctr">
              <a:lnSpc>
                <a:spcPts val="4851"/>
              </a:lnSpc>
            </a:pPr>
            <a:endParaRPr lang="en-US" sz="3261" dirty="0">
              <a:solidFill>
                <a:srgbClr val="1A1A1A"/>
              </a:solidFill>
              <a:latin typeface="ITC Avant Garde Gothic 1"/>
            </a:endParaRPr>
          </a:p>
          <a:p>
            <a:pPr algn="ctr">
              <a:lnSpc>
                <a:spcPts val="4851"/>
              </a:lnSpc>
            </a:pPr>
            <a:endParaRPr lang="en-US" sz="3261" dirty="0">
              <a:solidFill>
                <a:srgbClr val="1A1A1A"/>
              </a:solidFill>
              <a:latin typeface="ITC Avant Garde Gothic 1"/>
            </a:endParaRPr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6912830" y="0"/>
            <a:ext cx="527681" cy="10287000"/>
            <a:chOff x="0" y="0"/>
            <a:chExt cx="138978" cy="270933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38978" cy="2709333"/>
            </a:xfrm>
            <a:custGeom>
              <a:avLst/>
              <a:gdLst/>
              <a:ahLst/>
              <a:cxnLst/>
              <a:rect l="l" t="t" r="r" b="b"/>
              <a:pathLst>
                <a:path w="138978" h="2709333">
                  <a:moveTo>
                    <a:pt x="0" y="0"/>
                  </a:moveTo>
                  <a:lnTo>
                    <a:pt x="138978" y="0"/>
                  </a:lnTo>
                  <a:lnTo>
                    <a:pt x="138978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201F1F">
                    <a:alpha val="86000"/>
                  </a:srgbClr>
                </a:gs>
                <a:gs pos="100000">
                  <a:srgbClr val="737373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3897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9">
            <a:extLst>
              <a:ext uri="{FF2B5EF4-FFF2-40B4-BE49-F238E27FC236}">
                <a16:creationId xmlns:a16="http://schemas.microsoft.com/office/drawing/2014/main" id="{860B5ACA-3931-9437-F304-927DA8BABF5D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074439" y="6685769"/>
            <a:ext cx="2213562" cy="3440762"/>
          </a:xfrm>
          <a:custGeom>
            <a:avLst/>
            <a:gdLst/>
            <a:ahLst/>
            <a:cxnLst/>
            <a:rect l="l" t="t" r="r" b="b"/>
            <a:pathLst>
              <a:path w="3427859" h="3440762">
                <a:moveTo>
                  <a:pt x="0" y="0"/>
                </a:moveTo>
                <a:lnTo>
                  <a:pt x="3427859" y="0"/>
                </a:lnTo>
                <a:lnTo>
                  <a:pt x="3427859" y="3440762"/>
                </a:lnTo>
                <a:lnTo>
                  <a:pt x="0" y="34407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485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286142" y="8842326"/>
            <a:ext cx="2662724" cy="1144971"/>
          </a:xfrm>
          <a:custGeom>
            <a:avLst/>
            <a:gdLst/>
            <a:ahLst/>
            <a:cxnLst/>
            <a:rect l="l" t="t" r="r" b="b"/>
            <a:pathLst>
              <a:path w="2662724" h="1144971">
                <a:moveTo>
                  <a:pt x="0" y="0"/>
                </a:moveTo>
                <a:lnTo>
                  <a:pt x="2662724" y="0"/>
                </a:lnTo>
                <a:lnTo>
                  <a:pt x="2662724" y="1144971"/>
                </a:lnTo>
                <a:lnTo>
                  <a:pt x="0" y="11449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260757" y="2389767"/>
            <a:ext cx="16342304" cy="5221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3"/>
              </a:lnSpc>
            </a:pPr>
            <a:r>
              <a:rPr lang="en-US" sz="4795">
                <a:solidFill>
                  <a:srgbClr val="000000"/>
                </a:solidFill>
                <a:latin typeface="ITC Avant Garde Gothic 1 Bold"/>
              </a:rPr>
              <a:t>Write or record a short reflection about what you hope to gain from your community service experience and what you are looking to achieve.</a:t>
            </a:r>
          </a:p>
          <a:p>
            <a:pPr>
              <a:lnSpc>
                <a:spcPts val="6713"/>
              </a:lnSpc>
            </a:pPr>
            <a:endParaRPr lang="en-US" sz="4795">
              <a:solidFill>
                <a:srgbClr val="000000"/>
              </a:solidFill>
              <a:latin typeface="ITC Avant Garde Gothic 1 Bold"/>
            </a:endParaRPr>
          </a:p>
          <a:p>
            <a:pPr>
              <a:lnSpc>
                <a:spcPts val="6713"/>
              </a:lnSpc>
            </a:pPr>
            <a:r>
              <a:rPr lang="en-US" sz="4795">
                <a:solidFill>
                  <a:srgbClr val="000000"/>
                </a:solidFill>
                <a:latin typeface="ITC Avant Garde Gothic 1"/>
              </a:rPr>
              <a:t>How will the experience change the way you think, feel or act? 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260757" y="854465"/>
            <a:ext cx="10096631" cy="149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6"/>
              </a:lnSpc>
            </a:pPr>
            <a:r>
              <a:rPr lang="en-US" sz="7890">
                <a:solidFill>
                  <a:srgbClr val="E7A6FF"/>
                </a:solidFill>
                <a:latin typeface="ITC Avant Garde Gothic 2 Bold"/>
              </a:rPr>
              <a:t>OPTIONAL ACTIVITY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A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92746" y="7400007"/>
            <a:ext cx="1089459" cy="47625"/>
          </a:xfrm>
          <a:custGeom>
            <a:avLst/>
            <a:gdLst/>
            <a:ahLst/>
            <a:cxnLst/>
            <a:rect l="l" t="t" r="r" b="b"/>
            <a:pathLst>
              <a:path w="1089459" h="47625">
                <a:moveTo>
                  <a:pt x="0" y="0"/>
                </a:moveTo>
                <a:lnTo>
                  <a:pt x="1089459" y="0"/>
                </a:lnTo>
                <a:lnTo>
                  <a:pt x="1089459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8559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51809" y="1245286"/>
            <a:ext cx="9584382" cy="8721333"/>
          </a:xfrm>
          <a:custGeom>
            <a:avLst/>
            <a:gdLst/>
            <a:ahLst/>
            <a:cxnLst/>
            <a:rect l="l" t="t" r="r" b="b"/>
            <a:pathLst>
              <a:path w="9584382" h="8721333">
                <a:moveTo>
                  <a:pt x="0" y="0"/>
                </a:moveTo>
                <a:lnTo>
                  <a:pt x="9584382" y="0"/>
                </a:lnTo>
                <a:lnTo>
                  <a:pt x="9584382" y="8721334"/>
                </a:lnTo>
                <a:lnTo>
                  <a:pt x="0" y="87213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1C54AF7B-6678-928F-B058-9011453A3296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19200" y="1756367"/>
            <a:ext cx="17259300" cy="1557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1A1A1A"/>
                </a:solidFill>
                <a:latin typeface="ITC Avant Garde Gothic 1 Bold"/>
              </a:rPr>
              <a:t>CREATE A PERSUASIVE AND INFORMATIONAL PRESENTATION FOR COMMUNITY SERVICE AWARENESS AND RECRUITMENT. </a:t>
            </a:r>
          </a:p>
          <a:p>
            <a:pPr>
              <a:lnSpc>
                <a:spcPts val="3919"/>
              </a:lnSpc>
            </a:pPr>
            <a:endParaRPr lang="en-US" sz="2799" dirty="0">
              <a:solidFill>
                <a:srgbClr val="1A1A1A"/>
              </a:solidFill>
              <a:latin typeface="ITC Avant Garde Gothic 1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3543300"/>
            <a:ext cx="16886296" cy="3813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dirty="0">
                <a:solidFill>
                  <a:srgbClr val="700086"/>
                </a:solidFill>
                <a:latin typeface="ITC Avant Garde Gothic 1 Bold"/>
              </a:rPr>
              <a:t>Include:</a:t>
            </a:r>
          </a:p>
          <a:p>
            <a:pPr>
              <a:lnSpc>
                <a:spcPts val="4480"/>
              </a:lnSpc>
            </a:pPr>
            <a:endParaRPr lang="en-US" sz="4800" dirty="0">
              <a:solidFill>
                <a:srgbClr val="700086"/>
              </a:solidFill>
              <a:latin typeface="ITC Avant Garde Gothic 1 Bold"/>
            </a:endParaRP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700086"/>
                </a:solidFill>
                <a:latin typeface="ITC Avant Garde Gothic 1 Bold"/>
              </a:rPr>
              <a:t>details about the cause you are passionate about and the need for community service in relation to that cause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700086"/>
              </a:solidFill>
              <a:latin typeface="ITC Avant Garde Gothic 1 Bold"/>
            </a:endParaRP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700086"/>
                </a:solidFill>
                <a:latin typeface="ITC Avant Garde Gothic 1 Bold"/>
              </a:rPr>
              <a:t>an explanation of why someone should volunteer with you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486000" y="257364"/>
            <a:ext cx="6985227" cy="149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6"/>
              </a:lnSpc>
            </a:pPr>
            <a:r>
              <a:rPr lang="en-US" sz="7890">
                <a:solidFill>
                  <a:srgbClr val="E7A6FF"/>
                </a:solidFill>
                <a:latin typeface="ITC Avant Garde Gothic 2 Bold"/>
              </a:rPr>
              <a:t>ACTION PLAN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9">
            <a:extLst>
              <a:ext uri="{FF2B5EF4-FFF2-40B4-BE49-F238E27FC236}">
                <a16:creationId xmlns:a16="http://schemas.microsoft.com/office/drawing/2014/main" id="{AAACB566-C21D-CD45-91DA-25274F2A2EEE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289258" y="1501570"/>
            <a:ext cx="5491027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762000" y="2949190"/>
            <a:ext cx="6986891" cy="1261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79"/>
              </a:lnSpc>
            </a:pPr>
            <a:r>
              <a:rPr lang="en-US" sz="6199" dirty="0">
                <a:solidFill>
                  <a:srgbClr val="700086"/>
                </a:solidFill>
                <a:latin typeface="ITC Avant Garde Gothic 1 Bold"/>
              </a:rPr>
              <a:t>BRAINSTORM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806545" y="0"/>
            <a:ext cx="7481455" cy="10287000"/>
          </a:xfrm>
          <a:custGeom>
            <a:avLst/>
            <a:gdLst/>
            <a:ahLst/>
            <a:cxnLst/>
            <a:rect l="l" t="t" r="r" b="b"/>
            <a:pathLst>
              <a:path w="7481455" h="10287000">
                <a:moveTo>
                  <a:pt x="0" y="0"/>
                </a:moveTo>
                <a:lnTo>
                  <a:pt x="7481455" y="0"/>
                </a:lnTo>
                <a:lnTo>
                  <a:pt x="748145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62000" y="4312320"/>
            <a:ext cx="10764693" cy="27168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1A1A1A"/>
                </a:solidFill>
                <a:latin typeface="ITC Avant Garde Gothic 1 Bold"/>
              </a:rPr>
              <a:t>What are some other details that should be included in the presentation?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427831" y="416737"/>
            <a:ext cx="6985227" cy="149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6"/>
              </a:lnSpc>
            </a:pPr>
            <a:r>
              <a:rPr lang="en-US" sz="7890" dirty="0">
                <a:solidFill>
                  <a:srgbClr val="E7A6FF"/>
                </a:solidFill>
                <a:latin typeface="ITC Avant Garde Gothic 2 Bold"/>
              </a:rPr>
              <a:t>ACTION PLAN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0FD37F16-B79C-C9F7-C5FD-86E023CD13E6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664595" y="257364"/>
            <a:ext cx="5978278" cy="149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6"/>
              </a:lnSpc>
            </a:pPr>
            <a:r>
              <a:rPr lang="en-US" sz="7890">
                <a:solidFill>
                  <a:srgbClr val="E7A6FF"/>
                </a:solidFill>
                <a:latin typeface="ITC Avant Garde Gothic 2 Bold"/>
              </a:rPr>
              <a:t>REFLECTION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03690" y="1701312"/>
            <a:ext cx="17283801" cy="8270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was the most rewarding experience from creating the presentation and/or implementing this campaign? Explain why it was rewarding.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was the most challenging part of the experience?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Did you get anyone signing up to volunteer with you?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could you do better next time?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kinds of connections did you make with the audience?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skills did you use in preparing your presentation and sharing it?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Did you learn anything from the audience or volunteers?</a:t>
            </a:r>
          </a:p>
          <a:p>
            <a:pPr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ITC Avant Garde Gothic 2 Bold"/>
            </a:endParaRPr>
          </a:p>
          <a:p>
            <a:pPr marL="626115" lvl="1" indent="-313058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ITC Avant Garde Gothic 2 Bold"/>
              </a:rPr>
              <a:t>What advice would you give to someone who is starting a project?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A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97181" y="1265437"/>
            <a:ext cx="10293637" cy="8587325"/>
          </a:xfrm>
          <a:custGeom>
            <a:avLst/>
            <a:gdLst/>
            <a:ahLst/>
            <a:cxnLst/>
            <a:rect l="l" t="t" r="r" b="b"/>
            <a:pathLst>
              <a:path w="10293637" h="8587325">
                <a:moveTo>
                  <a:pt x="0" y="0"/>
                </a:moveTo>
                <a:lnTo>
                  <a:pt x="10293638" y="0"/>
                </a:lnTo>
                <a:lnTo>
                  <a:pt x="10293638" y="8587325"/>
                </a:lnTo>
                <a:lnTo>
                  <a:pt x="0" y="85873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2613DE8E-8F2A-0141-4874-418485E56FFE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95439" y="3393529"/>
            <a:ext cx="17003875" cy="6225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13" lvl="1" indent="-421007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ITC Avant Garde Gothic 2 Bold"/>
              </a:rPr>
              <a:t>How can an individual be an effective volunteer?</a:t>
            </a:r>
          </a:p>
          <a:p>
            <a:pPr>
              <a:lnSpc>
                <a:spcPts val="5460"/>
              </a:lnSpc>
            </a:pPr>
            <a:endParaRPr lang="en-US" sz="3900">
              <a:solidFill>
                <a:srgbClr val="000000"/>
              </a:solidFill>
              <a:latin typeface="ITC Avant Garde Gothic 2 Bold"/>
            </a:endParaRPr>
          </a:p>
          <a:p>
            <a:pPr marL="842013" lvl="1" indent="-421007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ITC Avant Garde Gothic 2 Bold"/>
              </a:rPr>
              <a:t>Why is it important to volunteer in your school or community?</a:t>
            </a:r>
          </a:p>
          <a:p>
            <a:pPr>
              <a:lnSpc>
                <a:spcPts val="5460"/>
              </a:lnSpc>
            </a:pPr>
            <a:endParaRPr lang="en-US" sz="3900">
              <a:solidFill>
                <a:srgbClr val="000000"/>
              </a:solidFill>
              <a:latin typeface="ITC Avant Garde Gothic 2 Bold"/>
            </a:endParaRPr>
          </a:p>
          <a:p>
            <a:pPr marL="842013" lvl="1" indent="-421007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ITC Avant Garde Gothic 2 Bold"/>
              </a:rPr>
              <a:t>How does participating in community service assist in the development of your local community?</a:t>
            </a:r>
          </a:p>
          <a:p>
            <a:pPr>
              <a:lnSpc>
                <a:spcPts val="5460"/>
              </a:lnSpc>
            </a:pPr>
            <a:endParaRPr lang="en-US" sz="3900">
              <a:solidFill>
                <a:srgbClr val="000000"/>
              </a:solidFill>
              <a:latin typeface="ITC Avant Garde Gothic 2 Bold"/>
            </a:endParaRPr>
          </a:p>
          <a:p>
            <a:pPr marL="842013" lvl="1" indent="-421007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ITC Avant Garde Gothic 2 Bold"/>
              </a:rPr>
              <a:t>Why is it important to research and learn about the organization you are contributing your time and skills to?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79849" y="2365333"/>
            <a:ext cx="6948440" cy="904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6"/>
              </a:lnSpc>
            </a:pPr>
            <a:r>
              <a:rPr lang="en-US" sz="4719">
                <a:solidFill>
                  <a:srgbClr val="700086"/>
                </a:solidFill>
                <a:latin typeface="ITC Avant Garde Gothic 2 Bold"/>
              </a:rPr>
              <a:t>GROUP DISCUSSION: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514825" y="524384"/>
            <a:ext cx="12539220" cy="1753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73"/>
              </a:lnSpc>
            </a:pPr>
            <a:r>
              <a:rPr lang="en-US" sz="6710">
                <a:solidFill>
                  <a:srgbClr val="E7A6FF"/>
                </a:solidFill>
                <a:latin typeface="ITC Avant Garde Gothic 2 Bold"/>
              </a:rPr>
              <a:t>ACTION PLANNING REFLECTION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50380" y="0"/>
            <a:ext cx="9537620" cy="10393451"/>
            <a:chOff x="0" y="0"/>
            <a:chExt cx="2511966" cy="27373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1966" cy="2737370"/>
            </a:xfrm>
            <a:custGeom>
              <a:avLst/>
              <a:gdLst/>
              <a:ahLst/>
              <a:cxnLst/>
              <a:rect l="l" t="t" r="r" b="b"/>
              <a:pathLst>
                <a:path w="2511966" h="2737370">
                  <a:moveTo>
                    <a:pt x="0" y="0"/>
                  </a:moveTo>
                  <a:lnTo>
                    <a:pt x="2511966" y="0"/>
                  </a:lnTo>
                  <a:lnTo>
                    <a:pt x="2511966" y="2737370"/>
                  </a:lnTo>
                  <a:lnTo>
                    <a:pt x="0" y="273737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D5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11966" cy="2775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27280" y="1241810"/>
            <a:ext cx="7317180" cy="8892407"/>
          </a:xfrm>
          <a:custGeom>
            <a:avLst/>
            <a:gdLst/>
            <a:ahLst/>
            <a:cxnLst/>
            <a:rect l="l" t="t" r="r" b="b"/>
            <a:pathLst>
              <a:path w="7317180" h="8892407">
                <a:moveTo>
                  <a:pt x="0" y="0"/>
                </a:moveTo>
                <a:lnTo>
                  <a:pt x="7317180" y="0"/>
                </a:lnTo>
                <a:lnTo>
                  <a:pt x="7317180" y="8892406"/>
                </a:lnTo>
                <a:lnTo>
                  <a:pt x="0" y="8892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3703654" cy="2355926"/>
          </a:xfrm>
          <a:custGeom>
            <a:avLst/>
            <a:gdLst/>
            <a:ahLst/>
            <a:cxnLst/>
            <a:rect l="l" t="t" r="r" b="b"/>
            <a:pathLst>
              <a:path w="3703654" h="2355926">
                <a:moveTo>
                  <a:pt x="0" y="0"/>
                </a:moveTo>
                <a:lnTo>
                  <a:pt x="3703654" y="0"/>
                </a:lnTo>
                <a:lnTo>
                  <a:pt x="3703654" y="2355926"/>
                </a:lnTo>
                <a:lnTo>
                  <a:pt x="0" y="2355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3401" y="8509881"/>
            <a:ext cx="1566679" cy="1496837"/>
          </a:xfrm>
          <a:custGeom>
            <a:avLst/>
            <a:gdLst/>
            <a:ahLst/>
            <a:cxnLst/>
            <a:rect l="l" t="t" r="r" b="b"/>
            <a:pathLst>
              <a:path w="1566679" h="1496837">
                <a:moveTo>
                  <a:pt x="0" y="0"/>
                </a:moveTo>
                <a:lnTo>
                  <a:pt x="1566679" y="0"/>
                </a:lnTo>
                <a:lnTo>
                  <a:pt x="1566679" y="1496838"/>
                </a:lnTo>
                <a:lnTo>
                  <a:pt x="0" y="14968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4838" y="2136776"/>
            <a:ext cx="11072442" cy="7531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Founded by Martin Luther King III, Arndrea Waters King and Yolanda Renee King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ITC Avant Garde Gothic 1"/>
            </a:endParaRP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Goal: 100 million hours of service by the 100th anniversary of Dr. Martin Luther King Jr.’s birth in January 2029</a:t>
            </a:r>
          </a:p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5-year program with students across America</a:t>
            </a:r>
          </a:p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ITC Avant Garde Gothic 1"/>
              </a:rPr>
              <a:t>Positive impacts on communities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ITC Avant Garde Gothic 1"/>
            </a:endParaRPr>
          </a:p>
          <a:p>
            <a:pPr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ITC Avant Garde Gothic 1"/>
            </a:endParaRPr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3872" y="8610770"/>
            <a:ext cx="11721966" cy="1092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47" spc="-179">
                <a:solidFill>
                  <a:srgbClr val="000000"/>
                </a:solidFill>
                <a:latin typeface="ITC Avant Garde Gothic 1 Bold"/>
              </a:rPr>
              <a:t>Through a service-learning project, you can make a positive impact on the world around you.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703654" cy="2355926"/>
          </a:xfrm>
          <a:custGeom>
            <a:avLst/>
            <a:gdLst/>
            <a:ahLst/>
            <a:cxnLst/>
            <a:rect l="l" t="t" r="r" b="b"/>
            <a:pathLst>
              <a:path w="3703654" h="2355926">
                <a:moveTo>
                  <a:pt x="0" y="0"/>
                </a:moveTo>
                <a:lnTo>
                  <a:pt x="3703654" y="0"/>
                </a:lnTo>
                <a:lnTo>
                  <a:pt x="3703654" y="2355926"/>
                </a:lnTo>
                <a:lnTo>
                  <a:pt x="0" y="23559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0" y="2890638"/>
            <a:ext cx="12840250" cy="7268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ITC Avant Garde Gothic 2 Bold"/>
              </a:rPr>
              <a:t>What are the goals of the </a:t>
            </a:r>
          </a:p>
          <a:p>
            <a:pPr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ITC Avant Garde Gothic 2 Bold"/>
              </a:rPr>
              <a:t>        </a:t>
            </a:r>
            <a:r>
              <a:rPr lang="en-US" sz="4200">
                <a:solidFill>
                  <a:srgbClr val="000000"/>
                </a:solidFill>
                <a:latin typeface="ITC Avant Garde Gothic 2 Bold Italics"/>
              </a:rPr>
              <a:t>Realize the Dream</a:t>
            </a:r>
            <a:r>
              <a:rPr lang="en-US" sz="4200">
                <a:solidFill>
                  <a:srgbClr val="000000"/>
                </a:solidFill>
                <a:latin typeface="ITC Avant Garde Gothic 2 Bold"/>
              </a:rPr>
              <a:t> initiative?</a:t>
            </a:r>
          </a:p>
          <a:p>
            <a:pPr>
              <a:lnSpc>
                <a:spcPts val="5880"/>
              </a:lnSpc>
            </a:pPr>
            <a:endParaRPr lang="en-US" sz="4200">
              <a:solidFill>
                <a:srgbClr val="000000"/>
              </a:solidFill>
              <a:latin typeface="ITC Avant Garde Gothic 2 Bold"/>
            </a:endParaRPr>
          </a:p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ITC Avant Garde Gothic 2 Bold"/>
              </a:rPr>
              <a:t>Why is community service important?</a:t>
            </a:r>
          </a:p>
          <a:p>
            <a:pPr>
              <a:lnSpc>
                <a:spcPts val="6300"/>
              </a:lnSpc>
            </a:pPr>
            <a:endParaRPr lang="en-US" sz="4500">
              <a:solidFill>
                <a:srgbClr val="000000"/>
              </a:solidFill>
              <a:latin typeface="ITC Avant Garde Gothic 2 Bold"/>
            </a:endParaRPr>
          </a:p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ITC Avant Garde Gothic 2 Bold"/>
              </a:rPr>
              <a:t>What impact can your participation in </a:t>
            </a:r>
            <a:r>
              <a:rPr lang="en-US" sz="4500">
                <a:solidFill>
                  <a:srgbClr val="000000"/>
                </a:solidFill>
                <a:latin typeface="ITC Avant Garde Gothic 2 Bold Italics"/>
              </a:rPr>
              <a:t>Realize the Dream </a:t>
            </a:r>
            <a:r>
              <a:rPr lang="en-US" sz="4500">
                <a:solidFill>
                  <a:srgbClr val="000000"/>
                </a:solidFill>
                <a:latin typeface="ITC Avant Garde Gothic 2 Bold"/>
              </a:rPr>
              <a:t>have on your local, national or global communities?</a:t>
            </a:r>
          </a:p>
          <a:p>
            <a:pPr>
              <a:lnSpc>
                <a:spcPts val="7279"/>
              </a:lnSpc>
            </a:pPr>
            <a:endParaRPr lang="en-US" sz="4500">
              <a:solidFill>
                <a:srgbClr val="000000"/>
              </a:solidFill>
              <a:latin typeface="ITC Avant Garde Gothic 2 Bold"/>
            </a:endParaRP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84966" y="0"/>
            <a:ext cx="5403034" cy="10287000"/>
          </a:xfrm>
          <a:custGeom>
            <a:avLst/>
            <a:gdLst/>
            <a:ahLst/>
            <a:cxnLst/>
            <a:rect l="l" t="t" r="r" b="b"/>
            <a:pathLst>
              <a:path w="5403034" h="10287000">
                <a:moveTo>
                  <a:pt x="0" y="0"/>
                </a:moveTo>
                <a:lnTo>
                  <a:pt x="5403034" y="0"/>
                </a:lnTo>
                <a:lnTo>
                  <a:pt x="540303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12884966" y="0"/>
            <a:ext cx="5403034" cy="10287000"/>
            <a:chOff x="0" y="0"/>
            <a:chExt cx="1423021" cy="2709333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23021" cy="2709333"/>
            </a:xfrm>
            <a:custGeom>
              <a:avLst/>
              <a:gdLst/>
              <a:ahLst/>
              <a:cxnLst/>
              <a:rect l="l" t="t" r="r" b="b"/>
              <a:pathLst>
                <a:path w="1423021" h="2709333">
                  <a:moveTo>
                    <a:pt x="0" y="0"/>
                  </a:moveTo>
                  <a:lnTo>
                    <a:pt x="1423021" y="0"/>
                  </a:lnTo>
                  <a:lnTo>
                    <a:pt x="14230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42302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>
            <a:grpSpLocks noGrp="1" noUngrp="1" noRot="1" noMove="1" noResize="1"/>
          </p:cNvGrpSpPr>
          <p:nvPr/>
        </p:nvGrpSpPr>
        <p:grpSpPr>
          <a:xfrm>
            <a:off x="12884966" y="0"/>
            <a:ext cx="452116" cy="10287000"/>
            <a:chOff x="0" y="0"/>
            <a:chExt cx="119076" cy="2709333"/>
          </a:xfrm>
        </p:grpSpPr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19076" cy="2709333"/>
            </a:xfrm>
            <a:custGeom>
              <a:avLst/>
              <a:gdLst/>
              <a:ahLst/>
              <a:cxnLst/>
              <a:rect l="l" t="t" r="r" b="b"/>
              <a:pathLst>
                <a:path w="119076" h="2709333">
                  <a:moveTo>
                    <a:pt x="0" y="0"/>
                  </a:moveTo>
                  <a:lnTo>
                    <a:pt x="119076" y="0"/>
                  </a:lnTo>
                  <a:lnTo>
                    <a:pt x="11907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BF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1907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865831B4-2ED5-8BC1-E7AB-A8B06ADC4016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76451" y="2563909"/>
            <a:ext cx="17122864" cy="8511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96"/>
              </a:lnSpc>
            </a:pPr>
            <a:endParaRPr dirty="0"/>
          </a:p>
          <a:p>
            <a:pPr marL="285750" indent="-285750">
              <a:lnSpc>
                <a:spcPts val="4696"/>
              </a:lnSpc>
              <a:buFont typeface="Arial" panose="020B0604020202020204" pitchFamily="34" charset="0"/>
              <a:buChar char="•"/>
            </a:pPr>
            <a:endParaRPr dirty="0"/>
          </a:p>
          <a:p>
            <a:pPr marL="457200" indent="-457200">
              <a:lnSpc>
                <a:spcPts val="4696"/>
              </a:lnSpc>
              <a:buFont typeface="Arial" panose="020B0604020202020204" pitchFamily="34" charset="0"/>
              <a:buChar char="•"/>
            </a:pPr>
            <a:r>
              <a:rPr lang="en-US" sz="3354" dirty="0">
                <a:solidFill>
                  <a:srgbClr val="000000"/>
                </a:solidFill>
                <a:latin typeface="ITC Avant Garde Gothic 2 Bold"/>
              </a:rPr>
              <a:t>What was the impact of your community service awareness and recruitment presentation?</a:t>
            </a:r>
          </a:p>
          <a:p>
            <a:pPr marL="457200" indent="-457200">
              <a:lnSpc>
                <a:spcPts val="4696"/>
              </a:lnSpc>
              <a:buFont typeface="Arial" panose="020B0604020202020204" pitchFamily="34" charset="0"/>
              <a:buChar char="•"/>
            </a:pPr>
            <a:endParaRPr lang="en-US" sz="3354" dirty="0">
              <a:solidFill>
                <a:srgbClr val="000000"/>
              </a:solidFill>
              <a:latin typeface="ITC Avant Garde Gothic 2 Bold"/>
            </a:endParaRPr>
          </a:p>
          <a:p>
            <a:pPr marL="457200" indent="-457200">
              <a:lnSpc>
                <a:spcPts val="4696"/>
              </a:lnSpc>
              <a:buFont typeface="Arial" panose="020B0604020202020204" pitchFamily="34" charset="0"/>
              <a:buChar char="•"/>
            </a:pPr>
            <a:r>
              <a:rPr lang="en-US" sz="3354" dirty="0">
                <a:solidFill>
                  <a:srgbClr val="000000"/>
                </a:solidFill>
                <a:latin typeface="ITC Avant Garde Gothic 2 Bold"/>
              </a:rPr>
              <a:t>Was the presentation an impactful experience to those who attended?</a:t>
            </a:r>
          </a:p>
          <a:p>
            <a:pPr marL="457200" indent="-457200">
              <a:lnSpc>
                <a:spcPts val="4696"/>
              </a:lnSpc>
              <a:buFont typeface="Arial" panose="020B0604020202020204" pitchFamily="34" charset="0"/>
              <a:buChar char="•"/>
            </a:pPr>
            <a:endParaRPr lang="en-US" sz="3354" dirty="0">
              <a:solidFill>
                <a:srgbClr val="000000"/>
              </a:solidFill>
              <a:latin typeface="ITC Avant Garde Gothic 2 Bold"/>
            </a:endParaRPr>
          </a:p>
          <a:p>
            <a:pPr marL="457200" indent="-457200">
              <a:lnSpc>
                <a:spcPts val="4696"/>
              </a:lnSpc>
              <a:buFont typeface="Arial" panose="020B0604020202020204" pitchFamily="34" charset="0"/>
              <a:buChar char="•"/>
            </a:pPr>
            <a:r>
              <a:rPr lang="en-US" sz="3354" dirty="0">
                <a:solidFill>
                  <a:srgbClr val="000000"/>
                </a:solidFill>
                <a:latin typeface="ITC Avant Garde Gothic 2 Bold"/>
              </a:rPr>
              <a:t>Were they more likely to volunteer their time and skills to the suggested organization?</a:t>
            </a:r>
          </a:p>
          <a:p>
            <a:pPr marL="457200" indent="-457200">
              <a:lnSpc>
                <a:spcPts val="4696"/>
              </a:lnSpc>
              <a:buFont typeface="Arial" panose="020B0604020202020204" pitchFamily="34" charset="0"/>
              <a:buChar char="•"/>
            </a:pPr>
            <a:endParaRPr lang="en-US" sz="3354" dirty="0">
              <a:solidFill>
                <a:srgbClr val="000000"/>
              </a:solidFill>
              <a:latin typeface="ITC Avant Garde Gothic 2 Bold"/>
            </a:endParaRPr>
          </a:p>
          <a:p>
            <a:pPr marL="457200" indent="-457200">
              <a:lnSpc>
                <a:spcPts val="4696"/>
              </a:lnSpc>
              <a:buFont typeface="Arial" panose="020B0604020202020204" pitchFamily="34" charset="0"/>
              <a:buChar char="•"/>
            </a:pPr>
            <a:r>
              <a:rPr lang="en-US" sz="3354" dirty="0">
                <a:solidFill>
                  <a:srgbClr val="000000"/>
                </a:solidFill>
                <a:latin typeface="ITC Avant Garde Gothic 2 Bold"/>
              </a:rPr>
              <a:t>Are there other actions that you can participate in?</a:t>
            </a:r>
          </a:p>
          <a:p>
            <a:pPr>
              <a:lnSpc>
                <a:spcPts val="4696"/>
              </a:lnSpc>
            </a:pPr>
            <a:endParaRPr lang="en-US" sz="3354" dirty="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5170"/>
              </a:lnSpc>
            </a:pPr>
            <a:endParaRPr lang="en-US" sz="3354" dirty="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5170"/>
              </a:lnSpc>
            </a:pPr>
            <a:endParaRPr lang="en-US" sz="3354" dirty="0">
              <a:solidFill>
                <a:srgbClr val="000000"/>
              </a:solidFill>
              <a:latin typeface="ITC Avant Garde Gothic 2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-728345" y="2506759"/>
            <a:ext cx="8512780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700086"/>
                </a:solidFill>
                <a:latin typeface="ITC Avant Garde Gothic 2 Bold"/>
              </a:rPr>
              <a:t>DISCUSS AND SHARE: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514825" y="524384"/>
            <a:ext cx="12539220" cy="1753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73"/>
              </a:lnSpc>
            </a:pPr>
            <a:r>
              <a:rPr lang="en-US" sz="6710">
                <a:solidFill>
                  <a:srgbClr val="E7A6FF"/>
                </a:solidFill>
                <a:latin typeface="ITC Avant Garde Gothic 2 Bold"/>
              </a:rPr>
              <a:t>ACTION PLANNING REFLECTION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978256" y="-70985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13170" y="77578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28052" y="77578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7036" y="3340149"/>
            <a:ext cx="4124221" cy="4814205"/>
          </a:xfrm>
          <a:custGeom>
            <a:avLst/>
            <a:gdLst/>
            <a:ahLst/>
            <a:cxnLst/>
            <a:rect l="l" t="t" r="r" b="b"/>
            <a:pathLst>
              <a:path w="4124221" h="4814205">
                <a:moveTo>
                  <a:pt x="0" y="0"/>
                </a:moveTo>
                <a:lnTo>
                  <a:pt x="4124221" y="0"/>
                </a:lnTo>
                <a:lnTo>
                  <a:pt x="4124221" y="4814205"/>
                </a:lnTo>
                <a:lnTo>
                  <a:pt x="0" y="48142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76" t="-1619" r="-319317" b="-8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825053" y="3340149"/>
            <a:ext cx="4061495" cy="4798523"/>
          </a:xfrm>
          <a:custGeom>
            <a:avLst/>
            <a:gdLst/>
            <a:ahLst/>
            <a:cxnLst/>
            <a:rect l="l" t="t" r="r" b="b"/>
            <a:pathLst>
              <a:path w="4061495" h="4798523">
                <a:moveTo>
                  <a:pt x="0" y="0"/>
                </a:moveTo>
                <a:lnTo>
                  <a:pt x="4061495" y="0"/>
                </a:lnTo>
                <a:lnTo>
                  <a:pt x="4061495" y="4798523"/>
                </a:lnTo>
                <a:lnTo>
                  <a:pt x="0" y="47985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918" t="-1624" r="-217576" b="-121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00898" y="3335734"/>
            <a:ext cx="3920362" cy="4802938"/>
          </a:xfrm>
          <a:custGeom>
            <a:avLst/>
            <a:gdLst/>
            <a:ahLst/>
            <a:cxnLst/>
            <a:rect l="l" t="t" r="r" b="b"/>
            <a:pathLst>
              <a:path w="3920362" h="4802938">
                <a:moveTo>
                  <a:pt x="0" y="0"/>
                </a:moveTo>
                <a:lnTo>
                  <a:pt x="3920362" y="0"/>
                </a:lnTo>
                <a:lnTo>
                  <a:pt x="3920362" y="4802938"/>
                </a:lnTo>
                <a:lnTo>
                  <a:pt x="0" y="48029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4275" t="-1623" r="-118609" b="-112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835610" y="3320053"/>
            <a:ext cx="4265354" cy="4818619"/>
          </a:xfrm>
          <a:custGeom>
            <a:avLst/>
            <a:gdLst/>
            <a:ahLst/>
            <a:cxnLst/>
            <a:rect l="l" t="t" r="r" b="b"/>
            <a:pathLst>
              <a:path w="4265354" h="4818619">
                <a:moveTo>
                  <a:pt x="0" y="0"/>
                </a:moveTo>
                <a:lnTo>
                  <a:pt x="4265354" y="0"/>
                </a:lnTo>
                <a:lnTo>
                  <a:pt x="4265354" y="4818619"/>
                </a:lnTo>
                <a:lnTo>
                  <a:pt x="0" y="48186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04665" t="-1617" r="-2398" b="-79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312975" y="8138672"/>
            <a:ext cx="1852496" cy="1769913"/>
          </a:xfrm>
          <a:custGeom>
            <a:avLst/>
            <a:gdLst/>
            <a:ahLst/>
            <a:cxnLst/>
            <a:rect l="l" t="t" r="r" b="b"/>
            <a:pathLst>
              <a:path w="1852496" h="1769913">
                <a:moveTo>
                  <a:pt x="0" y="0"/>
                </a:moveTo>
                <a:lnTo>
                  <a:pt x="1852496" y="0"/>
                </a:lnTo>
                <a:lnTo>
                  <a:pt x="1852496" y="1769913"/>
                </a:lnTo>
                <a:lnTo>
                  <a:pt x="0" y="1769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014753" y="7711875"/>
            <a:ext cx="926248" cy="884956"/>
          </a:xfrm>
          <a:custGeom>
            <a:avLst/>
            <a:gdLst/>
            <a:ahLst/>
            <a:cxnLst/>
            <a:rect l="l" t="t" r="r" b="b"/>
            <a:pathLst>
              <a:path w="926248" h="884956">
                <a:moveTo>
                  <a:pt x="0" y="0"/>
                </a:moveTo>
                <a:lnTo>
                  <a:pt x="926248" y="0"/>
                </a:lnTo>
                <a:lnTo>
                  <a:pt x="926248" y="884957"/>
                </a:lnTo>
                <a:lnTo>
                  <a:pt x="0" y="8849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7036" y="1186627"/>
            <a:ext cx="16326748" cy="1347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39"/>
              </a:lnSpc>
            </a:pPr>
            <a:r>
              <a:rPr lang="en-US" sz="6599">
                <a:solidFill>
                  <a:srgbClr val="740F83"/>
                </a:solidFill>
                <a:latin typeface="ITC Avant Garde Gothic 1 Bold"/>
              </a:rPr>
              <a:t>THE FOUR STEPS OF SERVICE LEARNING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9">
            <a:extLst>
              <a:ext uri="{FF2B5EF4-FFF2-40B4-BE49-F238E27FC236}">
                <a16:creationId xmlns:a16="http://schemas.microsoft.com/office/drawing/2014/main" id="{6FB925EB-BF24-4B52-2FA7-DD9ACCD4755A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368895" y="6488348"/>
            <a:ext cx="4789287" cy="1456741"/>
          </a:xfrm>
          <a:custGeom>
            <a:avLst/>
            <a:gdLst/>
            <a:ahLst/>
            <a:cxnLst/>
            <a:rect l="l" t="t" r="r" b="b"/>
            <a:pathLst>
              <a:path w="4789287" h="1456741">
                <a:moveTo>
                  <a:pt x="0" y="0"/>
                </a:moveTo>
                <a:lnTo>
                  <a:pt x="4789286" y="0"/>
                </a:lnTo>
                <a:lnTo>
                  <a:pt x="4789286" y="1456741"/>
                </a:lnTo>
                <a:lnTo>
                  <a:pt x="0" y="1456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297637" y="6488348"/>
            <a:ext cx="4789287" cy="1456741"/>
          </a:xfrm>
          <a:custGeom>
            <a:avLst/>
            <a:gdLst/>
            <a:ahLst/>
            <a:cxnLst/>
            <a:rect l="l" t="t" r="r" b="b"/>
            <a:pathLst>
              <a:path w="4789287" h="1456741">
                <a:moveTo>
                  <a:pt x="0" y="0"/>
                </a:moveTo>
                <a:lnTo>
                  <a:pt x="4789287" y="0"/>
                </a:lnTo>
                <a:lnTo>
                  <a:pt x="4789287" y="1456741"/>
                </a:lnTo>
                <a:lnTo>
                  <a:pt x="0" y="1456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68895" y="8091529"/>
            <a:ext cx="4789287" cy="1456741"/>
          </a:xfrm>
          <a:custGeom>
            <a:avLst/>
            <a:gdLst/>
            <a:ahLst/>
            <a:cxnLst/>
            <a:rect l="l" t="t" r="r" b="b"/>
            <a:pathLst>
              <a:path w="4789287" h="1456741">
                <a:moveTo>
                  <a:pt x="0" y="0"/>
                </a:moveTo>
                <a:lnTo>
                  <a:pt x="4789286" y="0"/>
                </a:lnTo>
                <a:lnTo>
                  <a:pt x="4789286" y="1456741"/>
                </a:lnTo>
                <a:lnTo>
                  <a:pt x="0" y="1456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297637" y="8091529"/>
            <a:ext cx="4789287" cy="1456741"/>
          </a:xfrm>
          <a:custGeom>
            <a:avLst/>
            <a:gdLst/>
            <a:ahLst/>
            <a:cxnLst/>
            <a:rect l="l" t="t" r="r" b="b"/>
            <a:pathLst>
              <a:path w="4789287" h="1456741">
                <a:moveTo>
                  <a:pt x="0" y="0"/>
                </a:moveTo>
                <a:lnTo>
                  <a:pt x="4789287" y="0"/>
                </a:lnTo>
                <a:lnTo>
                  <a:pt x="4789287" y="1456741"/>
                </a:lnTo>
                <a:lnTo>
                  <a:pt x="0" y="1456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292524" y="171987"/>
            <a:ext cx="7967706" cy="9943027"/>
          </a:xfrm>
          <a:custGeom>
            <a:avLst/>
            <a:gdLst/>
            <a:ahLst/>
            <a:cxnLst/>
            <a:rect l="l" t="t" r="r" b="b"/>
            <a:pathLst>
              <a:path w="7967706" h="9943027">
                <a:moveTo>
                  <a:pt x="0" y="0"/>
                </a:moveTo>
                <a:lnTo>
                  <a:pt x="7967707" y="0"/>
                </a:lnTo>
                <a:lnTo>
                  <a:pt x="7967707" y="9943026"/>
                </a:lnTo>
                <a:lnTo>
                  <a:pt x="0" y="9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68" t="-2050" r="-1771" b="-22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031" y="2016043"/>
            <a:ext cx="10268726" cy="4005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Think about how you can continue to contribute to the Realize the Dream initiative.  </a:t>
            </a:r>
          </a:p>
          <a:p>
            <a:pPr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What are some ways or organizations where you can volunteer?</a:t>
            </a:r>
          </a:p>
          <a:p>
            <a:pPr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Use Blackline master 4 to help you organize your actions.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0722" y="6602941"/>
            <a:ext cx="4080556" cy="1146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56"/>
              </a:lnSpc>
            </a:pPr>
            <a:r>
              <a:rPr lang="en-US" sz="2111">
                <a:solidFill>
                  <a:srgbClr val="700086"/>
                </a:solidFill>
                <a:latin typeface="ITC Avant Garde Gothic 2 Bold"/>
              </a:rPr>
              <a:t>Contact the organization to schedule a time and place to volunteer.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747318" y="6807705"/>
            <a:ext cx="4984211" cy="775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54"/>
              </a:lnSpc>
              <a:spcBef>
                <a:spcPct val="0"/>
              </a:spcBef>
            </a:pPr>
            <a:r>
              <a:rPr lang="en-US" sz="2110">
                <a:solidFill>
                  <a:srgbClr val="740F83"/>
                </a:solidFill>
                <a:latin typeface="ITC Avant Garde Gothic 2 Bold"/>
              </a:rPr>
              <a:t>Record thoughts of students throughout the activity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47318" y="8448854"/>
            <a:ext cx="4080556" cy="77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56"/>
              </a:lnSpc>
            </a:pPr>
            <a:r>
              <a:rPr lang="en-US" sz="2111">
                <a:solidFill>
                  <a:srgbClr val="700086"/>
                </a:solidFill>
                <a:latin typeface="ITC Avant Garde Gothic 2 Bold"/>
              </a:rPr>
              <a:t>Take pictures documenting the activity.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0722" y="8448854"/>
            <a:ext cx="4984211" cy="775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54"/>
              </a:lnSpc>
            </a:pPr>
            <a:r>
              <a:rPr lang="en-US" sz="2110">
                <a:solidFill>
                  <a:srgbClr val="740F83"/>
                </a:solidFill>
                <a:latin typeface="ITC Avant Garde Gothic 2 Bold"/>
              </a:rPr>
              <a:t>Make a schedule of time to </a:t>
            </a:r>
          </a:p>
          <a:p>
            <a:pPr>
              <a:lnSpc>
                <a:spcPts val="2954"/>
              </a:lnSpc>
              <a:spcBef>
                <a:spcPct val="0"/>
              </a:spcBef>
            </a:pPr>
            <a:r>
              <a:rPr lang="en-US" sz="2110">
                <a:solidFill>
                  <a:srgbClr val="740F83"/>
                </a:solidFill>
                <a:latin typeface="ITC Avant Garde Gothic 2 Bold"/>
              </a:rPr>
              <a:t>work on the activity.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67419" y="764632"/>
            <a:ext cx="11111420" cy="860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70"/>
              </a:lnSpc>
            </a:pPr>
            <a:r>
              <a:rPr lang="en-US" sz="5946">
                <a:solidFill>
                  <a:srgbClr val="E7A6FF"/>
                </a:solidFill>
                <a:latin typeface="ITC Avant Garde Gothic 2 Bold"/>
              </a:rPr>
              <a:t>EXTENSION ACTIVITY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E18C80E9-6878-59B6-A1A1-D9ACB355743E}"/>
              </a:ext>
            </a:extLst>
          </p:cNvPr>
          <p:cNvSpPr/>
          <p:nvPr/>
        </p:nvSpPr>
        <p:spPr>
          <a:xfrm>
            <a:off x="-1" y="-1"/>
            <a:ext cx="2057401" cy="1704985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14884" y="3590455"/>
            <a:ext cx="17858232" cy="6696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1" lvl="1" indent="-32385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Report your hours of community service to your teacher</a:t>
            </a:r>
          </a:p>
          <a:p>
            <a:pPr>
              <a:lnSpc>
                <a:spcPts val="4760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 marL="647701" lvl="1" indent="-32385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Create a presentation with video and pictures to show the world your impact with </a:t>
            </a:r>
            <a:r>
              <a:rPr lang="en-US" sz="3000">
                <a:solidFill>
                  <a:srgbClr val="000000"/>
                </a:solidFill>
                <a:latin typeface="ITC Avant Garde Gothic 2 Bold Italics"/>
              </a:rPr>
              <a:t>Realize the Dream</a:t>
            </a: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 initiative. Include tips and tricks to help others be responsible users with social media.</a:t>
            </a:r>
          </a:p>
          <a:p>
            <a:pPr>
              <a:lnSpc>
                <a:spcPts val="4760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 marL="647701" lvl="1" indent="-32385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Post the link of your presentation on social media using the hashtag #RealizetheDream</a:t>
            </a:r>
          </a:p>
          <a:p>
            <a:pPr>
              <a:lnSpc>
                <a:spcPts val="4760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 marL="647701" lvl="1" indent="-32385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ITC Avant Garde Gothic 2 Bold"/>
              </a:rPr>
              <a:t>See if the presentation can be displayed in the library or at an assembly to raise further awareness about the action and the issue.</a:t>
            </a:r>
          </a:p>
          <a:p>
            <a:pPr>
              <a:lnSpc>
                <a:spcPts val="1214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3793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  <a:p>
            <a:pPr>
              <a:lnSpc>
                <a:spcPts val="4007"/>
              </a:lnSpc>
            </a:pPr>
            <a:endParaRPr lang="en-US" sz="3000">
              <a:solidFill>
                <a:srgbClr val="000000"/>
              </a:solidFill>
              <a:latin typeface="ITC Avant Garde Gothic 2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14884" y="2401397"/>
            <a:ext cx="13727729" cy="798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</a:pPr>
            <a:r>
              <a:rPr lang="en-US" sz="4200">
                <a:solidFill>
                  <a:srgbClr val="700086"/>
                </a:solidFill>
                <a:latin typeface="ITC Avant Garde Gothic 2 Bold"/>
              </a:rPr>
              <a:t>Once you complete an act of service :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511326" y="1001636"/>
            <a:ext cx="11475195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0"/>
              </a:lnSpc>
            </a:pPr>
            <a:r>
              <a:rPr lang="en-US" sz="5400" dirty="0">
                <a:solidFill>
                  <a:srgbClr val="E7A6FF"/>
                </a:solidFill>
                <a:latin typeface="ITC Avant Garde Gothic 2 Bold"/>
              </a:rPr>
              <a:t>REPORT AND CELEBRATE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304722"/>
            <a:chOff x="0" y="0"/>
            <a:chExt cx="4816593" cy="2714001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816592" cy="2714001"/>
            </a:xfrm>
            <a:custGeom>
              <a:avLst/>
              <a:gdLst/>
              <a:ahLst/>
              <a:cxnLst/>
              <a:rect l="l" t="t" r="r" b="b"/>
              <a:pathLst>
                <a:path w="4816592" h="2714001">
                  <a:moveTo>
                    <a:pt x="0" y="0"/>
                  </a:moveTo>
                  <a:lnTo>
                    <a:pt x="4816592" y="0"/>
                  </a:lnTo>
                  <a:lnTo>
                    <a:pt x="4816592" y="2714001"/>
                  </a:lnTo>
                  <a:lnTo>
                    <a:pt x="0" y="2714001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40500"/>
                  </a:srgbClr>
                </a:gs>
                <a:gs pos="100000">
                  <a:srgbClr val="FFFBFB">
                    <a:alpha val="55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816593" cy="2752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1264" y="8287511"/>
            <a:ext cx="6271581" cy="1941577"/>
          </a:xfrm>
          <a:custGeom>
            <a:avLst/>
            <a:gdLst/>
            <a:ahLst/>
            <a:cxnLst/>
            <a:rect l="l" t="t" r="r" b="b"/>
            <a:pathLst>
              <a:path w="6271581" h="1941577">
                <a:moveTo>
                  <a:pt x="0" y="0"/>
                </a:moveTo>
                <a:lnTo>
                  <a:pt x="6271582" y="0"/>
                </a:lnTo>
                <a:lnTo>
                  <a:pt x="6271582" y="1941578"/>
                </a:lnTo>
                <a:lnTo>
                  <a:pt x="0" y="1941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623532" y="8454758"/>
            <a:ext cx="2540275" cy="1607085"/>
          </a:xfrm>
          <a:custGeom>
            <a:avLst/>
            <a:gdLst/>
            <a:ahLst/>
            <a:cxnLst/>
            <a:rect l="l" t="t" r="r" b="b"/>
            <a:pathLst>
              <a:path w="2540275" h="1607085">
                <a:moveTo>
                  <a:pt x="0" y="0"/>
                </a:moveTo>
                <a:lnTo>
                  <a:pt x="2540275" y="0"/>
                </a:lnTo>
                <a:lnTo>
                  <a:pt x="2540275" y="1607084"/>
                </a:lnTo>
                <a:lnTo>
                  <a:pt x="0" y="16070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552396" y="6308456"/>
            <a:ext cx="3928518" cy="3753387"/>
          </a:xfrm>
          <a:custGeom>
            <a:avLst/>
            <a:gdLst/>
            <a:ahLst/>
            <a:cxnLst/>
            <a:rect l="l" t="t" r="r" b="b"/>
            <a:pathLst>
              <a:path w="3928518" h="3753387">
                <a:moveTo>
                  <a:pt x="0" y="0"/>
                </a:moveTo>
                <a:lnTo>
                  <a:pt x="3928518" y="0"/>
                </a:lnTo>
                <a:lnTo>
                  <a:pt x="3928518" y="3753386"/>
                </a:lnTo>
                <a:lnTo>
                  <a:pt x="0" y="37533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3368" y="4710655"/>
            <a:ext cx="2116989" cy="2022615"/>
          </a:xfrm>
          <a:custGeom>
            <a:avLst/>
            <a:gdLst/>
            <a:ahLst/>
            <a:cxnLst/>
            <a:rect l="l" t="t" r="r" b="b"/>
            <a:pathLst>
              <a:path w="2116989" h="2022615">
                <a:moveTo>
                  <a:pt x="0" y="0"/>
                </a:moveTo>
                <a:lnTo>
                  <a:pt x="2116989" y="0"/>
                </a:lnTo>
                <a:lnTo>
                  <a:pt x="2116989" y="2022615"/>
                </a:lnTo>
                <a:lnTo>
                  <a:pt x="0" y="20226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76626" y="6733270"/>
            <a:ext cx="1647523" cy="1574078"/>
          </a:xfrm>
          <a:custGeom>
            <a:avLst/>
            <a:gdLst/>
            <a:ahLst/>
            <a:cxnLst/>
            <a:rect l="l" t="t" r="r" b="b"/>
            <a:pathLst>
              <a:path w="1647523" h="1574078">
                <a:moveTo>
                  <a:pt x="0" y="0"/>
                </a:moveTo>
                <a:lnTo>
                  <a:pt x="1647524" y="0"/>
                </a:lnTo>
                <a:lnTo>
                  <a:pt x="1647524" y="1574078"/>
                </a:lnTo>
                <a:lnTo>
                  <a:pt x="0" y="15740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16801" y="4571369"/>
            <a:ext cx="10193834" cy="2948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</a:pPr>
            <a:r>
              <a:rPr lang="en-US" sz="14400" dirty="0">
                <a:solidFill>
                  <a:srgbClr val="E7A6FF"/>
                </a:solidFill>
                <a:latin typeface="ITC Avant Garde Gothic 1 Bold"/>
              </a:rPr>
              <a:t>Thank you!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A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45786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08045" y="1778307"/>
            <a:ext cx="14471911" cy="6730387"/>
          </a:xfrm>
          <a:custGeom>
            <a:avLst/>
            <a:gdLst/>
            <a:ahLst/>
            <a:cxnLst/>
            <a:rect l="l" t="t" r="r" b="b"/>
            <a:pathLst>
              <a:path w="14471911" h="6730387">
                <a:moveTo>
                  <a:pt x="0" y="0"/>
                </a:moveTo>
                <a:lnTo>
                  <a:pt x="14471910" y="0"/>
                </a:lnTo>
                <a:lnTo>
                  <a:pt x="14471910" y="6730386"/>
                </a:lnTo>
                <a:lnTo>
                  <a:pt x="0" y="67303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Online Media 6" title="Be Selfish. Volunteer! | Kevin White | TEDxColoradoSprings">
            <a:hlinkClick r:id="" action="ppaction://media"/>
            <a:extLst>
              <a:ext uri="{FF2B5EF4-FFF2-40B4-BE49-F238E27FC236}">
                <a16:creationId xmlns:a16="http://schemas.microsoft.com/office/drawing/2014/main" id="{C1C14D47-0F9B-22DA-2470-1052CD5505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132232" y="1059062"/>
            <a:ext cx="16023536" cy="9053298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6970AEFC-9C05-368C-0CFB-73FE9AD0B06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92811" y="174640"/>
            <a:ext cx="7289389" cy="85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1 Bold"/>
                <a:hlinkClick r:id="rId7"/>
              </a:rPr>
              <a:t>Be Selfish, Volunteer!</a:t>
            </a:r>
            <a:endParaRPr lang="en-US" sz="5000" u="sng" dirty="0">
              <a:solidFill>
                <a:srgbClr val="740F83"/>
              </a:solidFill>
              <a:latin typeface="ITC Avant Garde Gothic 1 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0F38C1-7B2E-4B0B-4FAA-7F47255E33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826761" y="268599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10" name="Graphic 9" descr="Line arrow: Counter-clockwise curve outline">
            <a:extLst>
              <a:ext uri="{FF2B5EF4-FFF2-40B4-BE49-F238E27FC236}">
                <a16:creationId xmlns:a16="http://schemas.microsoft.com/office/drawing/2014/main" id="{06E1D893-F7FB-528E-ED36-0D507F3D454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9517212" y="74145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0602" y="1733501"/>
            <a:ext cx="18117398" cy="861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740F83"/>
                </a:solidFill>
                <a:latin typeface="ITC Avant Garde Gothic 2 Bold"/>
              </a:rPr>
              <a:t>Discuss and write the answers to these questions:</a:t>
            </a:r>
          </a:p>
          <a:p>
            <a:pPr>
              <a:lnSpc>
                <a:spcPts val="2940"/>
              </a:lnSpc>
            </a:pPr>
            <a:endParaRPr lang="en-US" sz="3200">
              <a:solidFill>
                <a:srgbClr val="740F83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Why should volunteering be a selfish deed? Why is a selfish volunteer better?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What makes an effective volunteer?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Why is it important to effectively allocate time and talent when engaging in community service?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Why should each person who volunteers align to the mission of the organization?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What is intrinsic motivation vs. external motivation? Give examples of each.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How does intrinsic motivation improve the community service experience for the organization and the individual?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Why is there widespread decline in community service?</a:t>
            </a:r>
          </a:p>
          <a:p>
            <a:pPr>
              <a:lnSpc>
                <a:spcPts val="2239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ITC Avant Garde Gothic 2 Bold"/>
              </a:rPr>
              <a:t>What are the benefits of community service?</a:t>
            </a:r>
          </a:p>
          <a:p>
            <a:pPr>
              <a:lnSpc>
                <a:spcPts val="6020"/>
              </a:lnSpc>
            </a:pPr>
            <a:endParaRPr lang="en-US" sz="2799">
              <a:solidFill>
                <a:srgbClr val="000000"/>
              </a:solidFill>
              <a:latin typeface="ITC Avant Garde Gothic 2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6394325" y="6554676"/>
            <a:ext cx="1893676" cy="3571856"/>
          </a:xfrm>
          <a:custGeom>
            <a:avLst/>
            <a:gdLst/>
            <a:ahLst/>
            <a:cxnLst/>
            <a:rect l="l" t="t" r="r" b="b"/>
            <a:pathLst>
              <a:path w="3558461" h="3571856">
                <a:moveTo>
                  <a:pt x="0" y="0"/>
                </a:moveTo>
                <a:lnTo>
                  <a:pt x="3558462" y="0"/>
                </a:lnTo>
                <a:lnTo>
                  <a:pt x="3558462" y="3571855"/>
                </a:lnTo>
                <a:lnTo>
                  <a:pt x="0" y="35718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" r="-879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1" y="-1"/>
            <a:ext cx="1792295" cy="1510263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403469" y="196018"/>
            <a:ext cx="7020371" cy="1403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9"/>
              </a:lnSpc>
            </a:pPr>
            <a:r>
              <a:rPr lang="en-US" sz="7363">
                <a:solidFill>
                  <a:srgbClr val="E7A6FF"/>
                </a:solidFill>
                <a:latin typeface="ITC Avant Garde Gothic 2 Bold"/>
              </a:rPr>
              <a:t>GROUP WORK: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F02B1048-D215-FF04-7BE8-8DA346BCC8F3}"/>
              </a:ext>
            </a:extLst>
          </p:cNvPr>
          <p:cNvSpPr/>
          <p:nvPr/>
        </p:nvSpPr>
        <p:spPr>
          <a:xfrm>
            <a:off x="-1" y="-1"/>
            <a:ext cx="1792295" cy="1510263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-1" y="2492546"/>
            <a:ext cx="8190655" cy="823673"/>
          </a:xfrm>
          <a:custGeom>
            <a:avLst/>
            <a:gdLst/>
            <a:ahLst/>
            <a:cxnLst/>
            <a:rect l="l" t="t" r="r" b="b"/>
            <a:pathLst>
              <a:path w="8190655" h="823673">
                <a:moveTo>
                  <a:pt x="0" y="0"/>
                </a:moveTo>
                <a:lnTo>
                  <a:pt x="8190655" y="0"/>
                </a:lnTo>
                <a:lnTo>
                  <a:pt x="8190655" y="823673"/>
                </a:lnTo>
                <a:lnTo>
                  <a:pt x="0" y="8236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48" r="-16155" b="-130012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289684" y="2593207"/>
            <a:ext cx="8998316" cy="7058726"/>
          </a:xfrm>
          <a:custGeom>
            <a:avLst/>
            <a:gdLst/>
            <a:ahLst/>
            <a:cxnLst/>
            <a:rect l="l" t="t" r="r" b="b"/>
            <a:pathLst>
              <a:path w="9474306" h="7058726">
                <a:moveTo>
                  <a:pt x="0" y="0"/>
                </a:moveTo>
                <a:lnTo>
                  <a:pt x="9474306" y="0"/>
                </a:lnTo>
                <a:lnTo>
                  <a:pt x="9474306" y="7058726"/>
                </a:lnTo>
                <a:lnTo>
                  <a:pt x="0" y="70587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028" t="-88812" r="-15385" b="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8620534" y="7691210"/>
            <a:ext cx="212601" cy="348580"/>
            <a:chOff x="0" y="0"/>
            <a:chExt cx="55994" cy="918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994" cy="91807"/>
            </a:xfrm>
            <a:custGeom>
              <a:avLst/>
              <a:gdLst/>
              <a:ahLst/>
              <a:cxnLst/>
              <a:rect l="l" t="t" r="r" b="b"/>
              <a:pathLst>
                <a:path w="55994" h="91807">
                  <a:moveTo>
                    <a:pt x="0" y="0"/>
                  </a:moveTo>
                  <a:lnTo>
                    <a:pt x="55994" y="0"/>
                  </a:lnTo>
                  <a:lnTo>
                    <a:pt x="55994" y="91807"/>
                  </a:lnTo>
                  <a:lnTo>
                    <a:pt x="0" y="918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5994" cy="12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7755" y="3316219"/>
            <a:ext cx="9144000" cy="5441449"/>
          </a:xfrm>
          <a:custGeom>
            <a:avLst/>
            <a:gdLst/>
            <a:ahLst/>
            <a:cxnLst/>
            <a:rect l="l" t="t" r="r" b="b"/>
            <a:pathLst>
              <a:path w="9144000" h="5441449">
                <a:moveTo>
                  <a:pt x="0" y="0"/>
                </a:moveTo>
                <a:lnTo>
                  <a:pt x="9144000" y="0"/>
                </a:lnTo>
                <a:lnTo>
                  <a:pt x="9144000" y="5441449"/>
                </a:lnTo>
                <a:lnTo>
                  <a:pt x="0" y="54414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96" b="-99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787995" y="1143279"/>
            <a:ext cx="13003378" cy="645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2800" dirty="0">
                <a:solidFill>
                  <a:srgbClr val="740F83"/>
                </a:solidFill>
                <a:latin typeface="ITC Avant Garde Gothic 2 Bold"/>
              </a:rPr>
              <a:t>Select a milestone from the list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81329" y="338656"/>
            <a:ext cx="7762875" cy="1403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9"/>
              </a:lnSpc>
            </a:pPr>
            <a:r>
              <a:rPr lang="en-US" sz="7363">
                <a:solidFill>
                  <a:srgbClr val="E7A6FF"/>
                </a:solidFill>
                <a:latin typeface="ITC Avant Garde Gothic 2 Bold"/>
              </a:rPr>
              <a:t>PARTNER WORK:</a:t>
            </a: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32797B42-D7EC-74BB-6F61-EAB37451D09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9E70925-7DF0-7808-35D9-8F208DF59CB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C8CC3DBB-7437-A838-85FB-9E283A3977B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7">
            <a:extLst>
              <a:ext uri="{FF2B5EF4-FFF2-40B4-BE49-F238E27FC236}">
                <a16:creationId xmlns:a16="http://schemas.microsoft.com/office/drawing/2014/main" id="{83A53B4C-96BD-4F6C-4669-3E7ACB751E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15222" y="143554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2" y="0"/>
                </a:lnTo>
                <a:lnTo>
                  <a:pt x="2152302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98DAA55B-6539-204F-F13D-29300A9B37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30104" y="143554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">
            <a:extLst>
              <a:ext uri="{FF2B5EF4-FFF2-40B4-BE49-F238E27FC236}">
                <a16:creationId xmlns:a16="http://schemas.microsoft.com/office/drawing/2014/main" id="{94ED153D-BC7F-2AEE-C48D-0671029C301C}"/>
              </a:ext>
            </a:extLst>
          </p:cNvPr>
          <p:cNvSpPr/>
          <p:nvPr/>
        </p:nvSpPr>
        <p:spPr>
          <a:xfrm>
            <a:off x="-1" y="-1"/>
            <a:ext cx="1792295" cy="1510263"/>
          </a:xfrm>
          <a:custGeom>
            <a:avLst/>
            <a:gdLst/>
            <a:ahLst/>
            <a:cxnLst/>
            <a:rect l="l" t="t" r="r" b="b"/>
            <a:pathLst>
              <a:path w="2152968" h="2056990">
                <a:moveTo>
                  <a:pt x="0" y="0"/>
                </a:moveTo>
                <a:lnTo>
                  <a:pt x="2152968" y="0"/>
                </a:lnTo>
                <a:lnTo>
                  <a:pt x="2152968" y="2056990"/>
                </a:lnTo>
                <a:lnTo>
                  <a:pt x="0" y="2056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4" t="-362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9730450" y="106248"/>
            <a:ext cx="8063147" cy="10074504"/>
          </a:xfrm>
          <a:custGeom>
            <a:avLst/>
            <a:gdLst/>
            <a:ahLst/>
            <a:cxnLst/>
            <a:rect l="l" t="t" r="r" b="b"/>
            <a:pathLst>
              <a:path w="8063147" h="10074504">
                <a:moveTo>
                  <a:pt x="0" y="0"/>
                </a:moveTo>
                <a:lnTo>
                  <a:pt x="8063147" y="0"/>
                </a:lnTo>
                <a:lnTo>
                  <a:pt x="8063147" y="10074504"/>
                </a:lnTo>
                <a:lnTo>
                  <a:pt x="0" y="100745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0" t="-2109" r="-170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819873" y="1566576"/>
            <a:ext cx="17349719" cy="554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59"/>
              </a:lnSpc>
            </a:pPr>
            <a:r>
              <a:rPr lang="en-US" sz="2899">
                <a:solidFill>
                  <a:srgbClr val="740F83"/>
                </a:solidFill>
                <a:latin typeface="ITC Avant Garde Gothic 2 Bold"/>
              </a:rPr>
              <a:t>Answer as many questions as you can.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81329" y="338656"/>
            <a:ext cx="7762875" cy="1403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9"/>
              </a:lnSpc>
            </a:pPr>
            <a:r>
              <a:rPr lang="en-US" sz="7363">
                <a:solidFill>
                  <a:srgbClr val="E7A6FF"/>
                </a:solidFill>
                <a:latin typeface="ITC Avant Garde Gothic 2 Bold"/>
              </a:rPr>
              <a:t>PARTNER WORK: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1441</Words>
  <Application>Microsoft Office PowerPoint</Application>
  <PresentationFormat>Custom</PresentationFormat>
  <Paragraphs>248</Paragraphs>
  <Slides>42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Realize the Dream 9-12</dc:title>
  <dc:creator>Sarah Mathay-Zurbuchen</dc:creator>
  <cp:lastModifiedBy>Sarah Mathay-Zurbuchen</cp:lastModifiedBy>
  <cp:revision>6</cp:revision>
  <dcterms:created xsi:type="dcterms:W3CDTF">2006-08-16T00:00:00Z</dcterms:created>
  <dcterms:modified xsi:type="dcterms:W3CDTF">2026-08-04T21:42:01Z</dcterms:modified>
  <dc:identifier>DAGCOUSz61I</dc:identifier>
</cp:coreProperties>
</file>