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7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Lst>
  <p:sldSz cx="18288000" cy="10287000"/>
  <p:notesSz cx="6858000" cy="9144000"/>
  <p:embeddedFontLst>
    <p:embeddedFont>
      <p:font typeface="Calibri (MS)" panose="020B0604020202020204" charset="0"/>
      <p:regular r:id="rId80"/>
    </p:embeddedFont>
    <p:embeddedFont>
      <p:font typeface="Canva Sans" panose="020B0604020202020204" charset="0"/>
      <p:regular r:id="rId81"/>
    </p:embeddedFont>
    <p:embeddedFont>
      <p:font typeface="Gazpacho Bold" panose="020B0604020202020204" charset="0"/>
      <p:regular r:id="rId82"/>
    </p:embeddedFont>
    <p:embeddedFont>
      <p:font typeface="Rubik" panose="020B0604020202020204" charset="-79"/>
      <p:regular r:id="rId83"/>
    </p:embeddedFont>
    <p:embeddedFont>
      <p:font typeface="Rubik Bold" panose="020B0604020202020204" charset="-79"/>
      <p:regular r:id="rId84"/>
    </p:embeddedFont>
    <p:embeddedFont>
      <p:font typeface="Rubik Bold Italics" panose="020B0604020202020204" charset="-79"/>
      <p:regular r:id="rId85"/>
    </p:embeddedFont>
    <p:embeddedFont>
      <p:font typeface="Rubik Heavy" panose="020B0604020202020204" charset="-79"/>
      <p:regular r:id="rId86"/>
    </p:embeddedFont>
    <p:embeddedFont>
      <p:font typeface="Rubik Light" panose="020B0604020202020204" charset="-79"/>
      <p:regular r:id="rId87"/>
    </p:embeddedFont>
    <p:embeddedFont>
      <p:font typeface="Rubik Semi-Bold" panose="020B0604020202020204" charset="-79"/>
      <p:regular r:id="rId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26" d="100"/>
          <a:sy n="26" d="100"/>
        </p:scale>
        <p:origin x="72" y="6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5.fntdata"/><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1.fntdata"/><Relationship Id="rId85"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4.fntdata"/><Relationship Id="rId88" Type="http://schemas.openxmlformats.org/officeDocument/2006/relationships/font" Target="fonts/font9.fnt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2.fntdata"/><Relationship Id="rId86"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8.fntdata"/><Relationship Id="rId61" Type="http://schemas.openxmlformats.org/officeDocument/2006/relationships/slide" Target="slides/slide60.xml"/><Relationship Id="rId82" Type="http://schemas.openxmlformats.org/officeDocument/2006/relationships/font" Target="fonts/font3.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Review this lesson</a:t>
            </a:r>
          </a:p>
          <a:p>
            <a:r>
              <a:rPr lang="en-US"/>
              <a:t>https://www.atlassian.com/agile/advantage/agile-mindset</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refer to teacher's manual for other ideas besides doing research</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see teachers manual page 28 for alternative ideas or projects</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jp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0.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ideo" Target="https://www.youtube.com/embed/KUWn_TJTrnU?feature=oembed" TargetMode="External"/><Relationship Id="rId5" Type="http://schemas.openxmlformats.org/officeDocument/2006/relationships/image" Target="../media/image30.jpg"/><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0.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slideLayout" Target="../slideLayouts/slideLayout7.xml"/><Relationship Id="rId1" Type="http://schemas.openxmlformats.org/officeDocument/2006/relationships/video" Target="https://www.youtube.com/embed/_X0mgOOSpLU?feature=oembed" TargetMode="External"/><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svg"/><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g"/><Relationship Id="rId4" Type="http://schemas.openxmlformats.org/officeDocument/2006/relationships/hyperlink" Target="https://www.betterup.com/blog/what-is-failur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49.svg"/></Relationships>
</file>

<file path=ppt/slides/_rels/slide29.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jpg"/><Relationship Id="rId18" Type="http://schemas.openxmlformats.org/officeDocument/2006/relationships/image" Target="../media/image65.jpg"/><Relationship Id="rId3" Type="http://schemas.openxmlformats.org/officeDocument/2006/relationships/image" Target="../media/image50.jpg"/><Relationship Id="rId7" Type="http://schemas.openxmlformats.org/officeDocument/2006/relationships/image" Target="../media/image54.jpg"/><Relationship Id="rId12" Type="http://schemas.openxmlformats.org/officeDocument/2006/relationships/image" Target="../media/image59.jpg"/><Relationship Id="rId17" Type="http://schemas.openxmlformats.org/officeDocument/2006/relationships/image" Target="../media/image64.jpg"/><Relationship Id="rId2" Type="http://schemas.openxmlformats.org/officeDocument/2006/relationships/image" Target="../media/image2.png"/><Relationship Id="rId16"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53.jpg"/><Relationship Id="rId11" Type="http://schemas.openxmlformats.org/officeDocument/2006/relationships/image" Target="../media/image58.jpg"/><Relationship Id="rId5" Type="http://schemas.openxmlformats.org/officeDocument/2006/relationships/image" Target="../media/image52.jpg"/><Relationship Id="rId15" Type="http://schemas.openxmlformats.org/officeDocument/2006/relationships/image" Target="../media/image62.jpg"/><Relationship Id="rId10" Type="http://schemas.openxmlformats.org/officeDocument/2006/relationships/image" Target="../media/image57.jpg"/><Relationship Id="rId19" Type="http://schemas.openxmlformats.org/officeDocument/2006/relationships/image" Target="../media/image66.svg"/><Relationship Id="rId4" Type="http://schemas.openxmlformats.org/officeDocument/2006/relationships/image" Target="../media/image51.jpg"/><Relationship Id="rId9" Type="http://schemas.openxmlformats.org/officeDocument/2006/relationships/image" Target="../media/image56.jpg"/><Relationship Id="rId14" Type="http://schemas.openxmlformats.org/officeDocument/2006/relationships/image" Target="../media/image61.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jpg"/><Relationship Id="rId18" Type="http://schemas.openxmlformats.org/officeDocument/2006/relationships/image" Target="../media/image65.jpg"/><Relationship Id="rId3" Type="http://schemas.openxmlformats.org/officeDocument/2006/relationships/image" Target="../media/image50.jpg"/><Relationship Id="rId7" Type="http://schemas.openxmlformats.org/officeDocument/2006/relationships/image" Target="../media/image54.jpg"/><Relationship Id="rId12" Type="http://schemas.openxmlformats.org/officeDocument/2006/relationships/image" Target="../media/image59.jpg"/><Relationship Id="rId17" Type="http://schemas.openxmlformats.org/officeDocument/2006/relationships/image" Target="../media/image64.jpg"/><Relationship Id="rId2" Type="http://schemas.openxmlformats.org/officeDocument/2006/relationships/image" Target="../media/image2.png"/><Relationship Id="rId16"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53.jpg"/><Relationship Id="rId11" Type="http://schemas.openxmlformats.org/officeDocument/2006/relationships/image" Target="../media/image58.jpg"/><Relationship Id="rId5" Type="http://schemas.openxmlformats.org/officeDocument/2006/relationships/image" Target="../media/image52.jpg"/><Relationship Id="rId15" Type="http://schemas.openxmlformats.org/officeDocument/2006/relationships/image" Target="../media/image62.jpg"/><Relationship Id="rId10" Type="http://schemas.openxmlformats.org/officeDocument/2006/relationships/image" Target="../media/image57.jpg"/><Relationship Id="rId19" Type="http://schemas.openxmlformats.org/officeDocument/2006/relationships/image" Target="../media/image66.svg"/><Relationship Id="rId4" Type="http://schemas.openxmlformats.org/officeDocument/2006/relationships/image" Target="../media/image51.jpg"/><Relationship Id="rId9" Type="http://schemas.openxmlformats.org/officeDocument/2006/relationships/image" Target="../media/image56.jpg"/><Relationship Id="rId14" Type="http://schemas.openxmlformats.org/officeDocument/2006/relationships/image" Target="../media/image61.jpg"/></Relationships>
</file>

<file path=ppt/slides/_rels/slide31.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jpg"/><Relationship Id="rId18" Type="http://schemas.openxmlformats.org/officeDocument/2006/relationships/image" Target="../media/image65.jpg"/><Relationship Id="rId3" Type="http://schemas.openxmlformats.org/officeDocument/2006/relationships/image" Target="../media/image50.jpg"/><Relationship Id="rId7" Type="http://schemas.openxmlformats.org/officeDocument/2006/relationships/image" Target="../media/image54.jpg"/><Relationship Id="rId12" Type="http://schemas.openxmlformats.org/officeDocument/2006/relationships/image" Target="../media/image59.jpg"/><Relationship Id="rId17" Type="http://schemas.openxmlformats.org/officeDocument/2006/relationships/image" Target="../media/image64.jpg"/><Relationship Id="rId2" Type="http://schemas.openxmlformats.org/officeDocument/2006/relationships/image" Target="../media/image2.png"/><Relationship Id="rId16"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53.jpg"/><Relationship Id="rId11" Type="http://schemas.openxmlformats.org/officeDocument/2006/relationships/image" Target="../media/image58.jpg"/><Relationship Id="rId5" Type="http://schemas.openxmlformats.org/officeDocument/2006/relationships/image" Target="../media/image52.jpg"/><Relationship Id="rId15" Type="http://schemas.openxmlformats.org/officeDocument/2006/relationships/image" Target="../media/image62.jpg"/><Relationship Id="rId10" Type="http://schemas.openxmlformats.org/officeDocument/2006/relationships/image" Target="../media/image57.jpg"/><Relationship Id="rId19" Type="http://schemas.openxmlformats.org/officeDocument/2006/relationships/image" Target="../media/image66.svg"/><Relationship Id="rId4" Type="http://schemas.openxmlformats.org/officeDocument/2006/relationships/image" Target="../media/image51.jpg"/><Relationship Id="rId9" Type="http://schemas.openxmlformats.org/officeDocument/2006/relationships/image" Target="../media/image56.jpg"/><Relationship Id="rId14" Type="http://schemas.openxmlformats.org/officeDocument/2006/relationships/image" Target="../media/image61.jpg"/></Relationships>
</file>

<file path=ppt/slides/_rels/slide32.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2.svg"/></Relationships>
</file>

<file path=ppt/slides/_rels/slide3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42.sv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6.sv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7.png"/><Relationship Id="rId1" Type="http://schemas.openxmlformats.org/officeDocument/2006/relationships/slideLayout" Target="../slideLayouts/slideLayout7.xml"/><Relationship Id="rId5" Type="http://schemas.openxmlformats.org/officeDocument/2006/relationships/hyperlink" Target="https://www.youtube.com/watch?v=-HT3JdpKUCQ" TargetMode="External"/><Relationship Id="rId4" Type="http://schemas.openxmlformats.org/officeDocument/2006/relationships/image" Target="../media/image75.svg"/></Relationships>
</file>

<file path=ppt/slides/_rels/slide41.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slideLayout" Target="../slideLayouts/slideLayout7.xml"/><Relationship Id="rId1" Type="http://schemas.openxmlformats.org/officeDocument/2006/relationships/video" Target="https://www.youtube.com/embed/EXVPDg4C7hY?feature=oembed"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3.jpg"/></Relationships>
</file>

<file path=ppt/slides/_rels/slide46.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6.svg"/></Relationships>
</file>

<file path=ppt/slides/_rels/slide47.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7.jpg"/></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sv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50.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51.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jp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2.sv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2.svg"/></Relationships>
</file>

<file path=ppt/slides/_rels/slide54.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2.svg"/><Relationship Id="rId1" Type="http://schemas.openxmlformats.org/officeDocument/2006/relationships/slideLayout" Target="../slideLayouts/slideLayout7.xml"/><Relationship Id="rId5" Type="http://schemas.openxmlformats.org/officeDocument/2006/relationships/hyperlink" Target="https://www.youtube.com/watch?v=H0UqXvYKI3w" TargetMode="External"/><Relationship Id="rId4" Type="http://schemas.openxmlformats.org/officeDocument/2006/relationships/image" Target="../media/image93.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4.sv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hyperlink" Target="https://www.youtube.com/watch?v=zVHWhLme2NQ" TargetMode="Externa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jpg"/></Relationships>
</file>

<file path=ppt/slides/_rels/slide60.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2.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6.jpg"/></Relationships>
</file>

<file path=ppt/slides/_rels/slide62.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2.sv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2.sv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67.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68.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jp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sv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70.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sv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s://youtu.be/ShHPif24Yj8"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103.sv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3.sv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3.svg"/></Relationships>
</file>

<file path=ppt/slides/_rels/slide76.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1E6"/>
        </a:solidFill>
        <a:effectLst/>
      </p:bgPr>
    </p:bg>
    <p:spTree>
      <p:nvGrpSpPr>
        <p:cNvPr id="1" name=""/>
        <p:cNvGrpSpPr/>
        <p:nvPr/>
      </p:nvGrpSpPr>
      <p:grpSpPr>
        <a:xfrm>
          <a:off x="0" y="0"/>
          <a:ext cx="0" cy="0"/>
          <a:chOff x="0" y="0"/>
          <a:chExt cx="0" cy="0"/>
        </a:xfrm>
      </p:grpSpPr>
      <p:sp>
        <p:nvSpPr>
          <p:cNvPr id="2" name="Freeform 2"/>
          <p:cNvSpPr/>
          <p:nvPr/>
        </p:nvSpPr>
        <p:spPr>
          <a:xfrm>
            <a:off x="0" y="9029598"/>
            <a:ext cx="18288000" cy="1257402"/>
          </a:xfrm>
          <a:custGeom>
            <a:avLst/>
            <a:gdLst/>
            <a:ahLst/>
            <a:cxnLst/>
            <a:rect l="l" t="t" r="r" b="b"/>
            <a:pathLst>
              <a:path w="18288000" h="1257402">
                <a:moveTo>
                  <a:pt x="0" y="0"/>
                </a:moveTo>
                <a:lnTo>
                  <a:pt x="18288000" y="0"/>
                </a:lnTo>
                <a:lnTo>
                  <a:pt x="18288000" y="1257402"/>
                </a:lnTo>
                <a:lnTo>
                  <a:pt x="0" y="125740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900213" y="-532535"/>
            <a:ext cx="2387787" cy="2387787"/>
            <a:chOff x="0" y="0"/>
            <a:chExt cx="3183716" cy="3183716"/>
          </a:xfrm>
        </p:grpSpPr>
        <p:sp>
          <p:nvSpPr>
            <p:cNvPr id="4" name="Freeform 4"/>
            <p:cNvSpPr/>
            <p:nvPr/>
          </p:nvSpPr>
          <p:spPr>
            <a:xfrm>
              <a:off x="0" y="0"/>
              <a:ext cx="3183763" cy="3183763"/>
            </a:xfrm>
            <a:custGeom>
              <a:avLst/>
              <a:gdLst/>
              <a:ahLst/>
              <a:cxnLst/>
              <a:rect l="l" t="t" r="r" b="b"/>
              <a:pathLst>
                <a:path w="3183763" h="3183763">
                  <a:moveTo>
                    <a:pt x="0" y="0"/>
                  </a:moveTo>
                  <a:lnTo>
                    <a:pt x="3183763" y="0"/>
                  </a:lnTo>
                  <a:lnTo>
                    <a:pt x="3183763" y="3183763"/>
                  </a:lnTo>
                  <a:lnTo>
                    <a:pt x="0" y="3183763"/>
                  </a:lnTo>
                  <a:lnTo>
                    <a:pt x="0" y="0"/>
                  </a:lnTo>
                  <a:close/>
                </a:path>
              </a:pathLst>
            </a:custGeom>
            <a:blipFill>
              <a:blip r:embed="rId4"/>
              <a:stretch>
                <a:fillRect r="1" b="1"/>
              </a:stretch>
            </a:blipFill>
          </p:spPr>
          <p:txBody>
            <a:bodyPr/>
            <a:lstStyle/>
            <a:p>
              <a:endParaRPr lang="en-US"/>
            </a:p>
          </p:txBody>
        </p:sp>
      </p:grpSp>
      <p:grpSp>
        <p:nvGrpSpPr>
          <p:cNvPr id="5" name="Group 5"/>
          <p:cNvGrpSpPr/>
          <p:nvPr/>
        </p:nvGrpSpPr>
        <p:grpSpPr>
          <a:xfrm>
            <a:off x="11826411" y="6739846"/>
            <a:ext cx="6461589" cy="2346054"/>
            <a:chOff x="0" y="0"/>
            <a:chExt cx="8615452" cy="3128072"/>
          </a:xfrm>
        </p:grpSpPr>
        <p:sp>
          <p:nvSpPr>
            <p:cNvPr id="6" name="Freeform 6"/>
            <p:cNvSpPr/>
            <p:nvPr/>
          </p:nvSpPr>
          <p:spPr>
            <a:xfrm>
              <a:off x="0" y="0"/>
              <a:ext cx="8615426" cy="3128010"/>
            </a:xfrm>
            <a:custGeom>
              <a:avLst/>
              <a:gdLst/>
              <a:ahLst/>
              <a:cxnLst/>
              <a:rect l="l" t="t" r="r" b="b"/>
              <a:pathLst>
                <a:path w="8615426" h="3128010">
                  <a:moveTo>
                    <a:pt x="0" y="0"/>
                  </a:moveTo>
                  <a:lnTo>
                    <a:pt x="8615426" y="0"/>
                  </a:lnTo>
                  <a:lnTo>
                    <a:pt x="8615426" y="3128010"/>
                  </a:lnTo>
                  <a:lnTo>
                    <a:pt x="0" y="3128010"/>
                  </a:lnTo>
                  <a:lnTo>
                    <a:pt x="0" y="0"/>
                  </a:lnTo>
                  <a:close/>
                </a:path>
              </a:pathLst>
            </a:custGeom>
            <a:blipFill>
              <a:blip r:embed="rId5"/>
              <a:stretch>
                <a:fillRect t="-141" b="-143"/>
              </a:stretch>
            </a:blipFill>
          </p:spPr>
          <p:txBody>
            <a:bodyPr/>
            <a:lstStyle/>
            <a:p>
              <a:endParaRPr lang="en-US"/>
            </a:p>
          </p:txBody>
        </p:sp>
      </p:grpSp>
      <p:grpSp>
        <p:nvGrpSpPr>
          <p:cNvPr id="7" name="Group 7"/>
          <p:cNvGrpSpPr/>
          <p:nvPr/>
        </p:nvGrpSpPr>
        <p:grpSpPr>
          <a:xfrm>
            <a:off x="0" y="345738"/>
            <a:ext cx="11993799" cy="8740162"/>
            <a:chOff x="0" y="0"/>
            <a:chExt cx="15991732" cy="11653549"/>
          </a:xfrm>
        </p:grpSpPr>
        <p:sp>
          <p:nvSpPr>
            <p:cNvPr id="8" name="Freeform 8"/>
            <p:cNvSpPr/>
            <p:nvPr/>
          </p:nvSpPr>
          <p:spPr>
            <a:xfrm>
              <a:off x="0" y="0"/>
              <a:ext cx="15991712" cy="11653520"/>
            </a:xfrm>
            <a:custGeom>
              <a:avLst/>
              <a:gdLst/>
              <a:ahLst/>
              <a:cxnLst/>
              <a:rect l="l" t="t" r="r" b="b"/>
              <a:pathLst>
                <a:path w="15991712" h="11653520">
                  <a:moveTo>
                    <a:pt x="0" y="0"/>
                  </a:moveTo>
                  <a:lnTo>
                    <a:pt x="15991712" y="0"/>
                  </a:lnTo>
                  <a:lnTo>
                    <a:pt x="15991712" y="11653520"/>
                  </a:lnTo>
                  <a:lnTo>
                    <a:pt x="0" y="11653520"/>
                  </a:lnTo>
                  <a:lnTo>
                    <a:pt x="0" y="0"/>
                  </a:lnTo>
                  <a:close/>
                </a:path>
              </a:pathLst>
            </a:custGeom>
            <a:blipFill>
              <a:blip r:embed="rId6"/>
              <a:stretch>
                <a:fillRect/>
              </a:stretch>
            </a:blipFill>
          </p:spPr>
          <p:txBody>
            <a:bodyPr/>
            <a:lstStyle/>
            <a:p>
              <a:endParaRPr lang="en-US"/>
            </a:p>
          </p:txBody>
        </p:sp>
      </p:grpSp>
      <p:grpSp>
        <p:nvGrpSpPr>
          <p:cNvPr id="9" name="Group 9"/>
          <p:cNvGrpSpPr/>
          <p:nvPr/>
        </p:nvGrpSpPr>
        <p:grpSpPr>
          <a:xfrm>
            <a:off x="14916511" y="9085900"/>
            <a:ext cx="3371489" cy="1072941"/>
            <a:chOff x="0" y="0"/>
            <a:chExt cx="4495319" cy="1430588"/>
          </a:xfrm>
        </p:grpSpPr>
        <p:sp>
          <p:nvSpPr>
            <p:cNvPr id="10" name="Freeform 10"/>
            <p:cNvSpPr/>
            <p:nvPr/>
          </p:nvSpPr>
          <p:spPr>
            <a:xfrm>
              <a:off x="0" y="0"/>
              <a:ext cx="4495292" cy="1430528"/>
            </a:xfrm>
            <a:custGeom>
              <a:avLst/>
              <a:gdLst/>
              <a:ahLst/>
              <a:cxnLst/>
              <a:rect l="l" t="t" r="r" b="b"/>
              <a:pathLst>
                <a:path w="4495292" h="1430528">
                  <a:moveTo>
                    <a:pt x="0" y="0"/>
                  </a:moveTo>
                  <a:lnTo>
                    <a:pt x="4495292" y="0"/>
                  </a:lnTo>
                  <a:lnTo>
                    <a:pt x="4495292" y="1430528"/>
                  </a:lnTo>
                  <a:lnTo>
                    <a:pt x="0" y="1430528"/>
                  </a:lnTo>
                  <a:lnTo>
                    <a:pt x="0" y="0"/>
                  </a:lnTo>
                  <a:close/>
                </a:path>
              </a:pathLst>
            </a:custGeom>
            <a:blipFill>
              <a:blip r:embed="rId7"/>
              <a:stretch>
                <a:fillRect l="-7838" r="-7839" b="-4"/>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12700"/>
            <a:ext cx="18288046" cy="9005059"/>
            <a:chOff x="0" y="0"/>
            <a:chExt cx="24384061" cy="12006745"/>
          </a:xfrm>
        </p:grpSpPr>
        <p:sp>
          <p:nvSpPr>
            <p:cNvPr id="3" name="Freeform 3"/>
            <p:cNvSpPr/>
            <p:nvPr/>
          </p:nvSpPr>
          <p:spPr>
            <a:xfrm>
              <a:off x="0" y="0"/>
              <a:ext cx="24384000" cy="12006707"/>
            </a:xfrm>
            <a:custGeom>
              <a:avLst/>
              <a:gdLst/>
              <a:ahLst/>
              <a:cxnLst/>
              <a:rect l="l" t="t" r="r" b="b"/>
              <a:pathLst>
                <a:path w="24384000" h="12006707">
                  <a:moveTo>
                    <a:pt x="0" y="0"/>
                  </a:moveTo>
                  <a:lnTo>
                    <a:pt x="24384000" y="0"/>
                  </a:lnTo>
                  <a:lnTo>
                    <a:pt x="24384000" y="12006707"/>
                  </a:lnTo>
                  <a:lnTo>
                    <a:pt x="0" y="12006707"/>
                  </a:lnTo>
                  <a:lnTo>
                    <a:pt x="0" y="0"/>
                  </a:lnTo>
                  <a:close/>
                </a:path>
              </a:pathLst>
            </a:custGeom>
            <a:blipFill>
              <a:blip r:embed="rId2"/>
              <a:stretch>
                <a:fillRect t="-18794" b="-18795"/>
              </a:stretch>
            </a:blipFill>
          </p:spPr>
          <p:txBody>
            <a:bodyPr/>
            <a:lstStyle/>
            <a:p>
              <a:endParaRPr lang="en-US"/>
            </a:p>
          </p:txBody>
        </p:sp>
      </p:grpSp>
      <p:grpSp>
        <p:nvGrpSpPr>
          <p:cNvPr id="4" name="Group 4"/>
          <p:cNvGrpSpPr/>
          <p:nvPr/>
        </p:nvGrpSpPr>
        <p:grpSpPr>
          <a:xfrm>
            <a:off x="16061247" y="-373375"/>
            <a:ext cx="2226754" cy="2226755"/>
            <a:chOff x="0" y="0"/>
            <a:chExt cx="2969006" cy="2969006"/>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Freeform 6"/>
          <p:cNvSpPr/>
          <p:nvPr/>
        </p:nvSpPr>
        <p:spPr>
          <a:xfrm>
            <a:off x="0" y="8880009"/>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4"/>
                </a:ext>
              </a:extLst>
            </a:blip>
            <a:stretch>
              <a:fillRect t="-96" b="-96"/>
            </a:stretch>
          </a:blipFill>
        </p:spPr>
        <p:txBody>
          <a:bodyPr/>
          <a:lstStyle/>
          <a:p>
            <a:endParaRPr lang="en-US"/>
          </a:p>
        </p:txBody>
      </p:sp>
      <p:sp>
        <p:nvSpPr>
          <p:cNvPr id="7" name="Freeform 7"/>
          <p:cNvSpPr/>
          <p:nvPr/>
        </p:nvSpPr>
        <p:spPr>
          <a:xfrm>
            <a:off x="0" y="-216991"/>
            <a:ext cx="18288000" cy="9168784"/>
          </a:xfrm>
          <a:custGeom>
            <a:avLst/>
            <a:gdLst/>
            <a:ahLst/>
            <a:cxnLst/>
            <a:rect l="l" t="t" r="r" b="b"/>
            <a:pathLst>
              <a:path w="18288000" h="9168784">
                <a:moveTo>
                  <a:pt x="0" y="0"/>
                </a:moveTo>
                <a:lnTo>
                  <a:pt x="18288000" y="0"/>
                </a:lnTo>
                <a:lnTo>
                  <a:pt x="18288000" y="9168784"/>
                </a:lnTo>
                <a:lnTo>
                  <a:pt x="0" y="916878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3070492" y="-8777"/>
            <a:ext cx="12147011" cy="1203147"/>
          </a:xfrm>
          <a:prstGeom prst="rect">
            <a:avLst/>
          </a:prstGeom>
        </p:spPr>
        <p:txBody>
          <a:bodyPr lIns="0" tIns="0" rIns="0" bIns="0" rtlCol="0" anchor="t">
            <a:spAutoFit/>
          </a:bodyPr>
          <a:lstStyle/>
          <a:p>
            <a:pPr algn="ctr">
              <a:lnSpc>
                <a:spcPts val="9799"/>
              </a:lnSpc>
            </a:pPr>
            <a:r>
              <a:rPr lang="en-US" sz="6998">
                <a:solidFill>
                  <a:srgbClr val="F9F8F2"/>
                </a:solidFill>
                <a:latin typeface="Gazpacho Bold"/>
                <a:ea typeface="Gazpacho Bold"/>
                <a:cs typeface="Gazpacho Bold"/>
                <a:sym typeface="Gazpacho Bold"/>
              </a:rPr>
              <a:t>What is a mindset?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26539" y="-189261"/>
            <a:ext cx="9478292" cy="1675892"/>
          </a:xfrm>
          <a:prstGeom prst="rect">
            <a:avLst/>
          </a:prstGeom>
        </p:spPr>
        <p:txBody>
          <a:bodyPr lIns="0" tIns="0" rIns="0" bIns="0" rtlCol="0" anchor="t">
            <a:spAutoFit/>
          </a:bodyPr>
          <a:lstStyle/>
          <a:p>
            <a:pPr algn="l">
              <a:lnSpc>
                <a:spcPts val="13677"/>
              </a:lnSpc>
            </a:pPr>
            <a:r>
              <a:rPr lang="en-US" sz="9769" spc="273">
                <a:solidFill>
                  <a:srgbClr val="133959"/>
                </a:solidFill>
                <a:latin typeface="Gazpacho Bold"/>
                <a:ea typeface="Gazpacho Bold"/>
                <a:cs typeface="Gazpacho Bold"/>
                <a:sym typeface="Gazpacho Bold"/>
              </a:rPr>
              <a:t>Mindset</a:t>
            </a:r>
          </a:p>
        </p:txBody>
      </p:sp>
      <p:sp>
        <p:nvSpPr>
          <p:cNvPr id="3" name="TextBox 3"/>
          <p:cNvSpPr txBox="1"/>
          <p:nvPr/>
        </p:nvSpPr>
        <p:spPr>
          <a:xfrm>
            <a:off x="1028700" y="1591405"/>
            <a:ext cx="16942286" cy="631444"/>
          </a:xfrm>
          <a:prstGeom prst="rect">
            <a:avLst/>
          </a:prstGeom>
        </p:spPr>
        <p:txBody>
          <a:bodyPr lIns="0" tIns="0" rIns="0" bIns="0" rtlCol="0" anchor="t">
            <a:spAutoFit/>
          </a:bodyPr>
          <a:lstStyle/>
          <a:p>
            <a:pPr algn="just">
              <a:lnSpc>
                <a:spcPts val="5123"/>
              </a:lnSpc>
            </a:pPr>
            <a:r>
              <a:rPr lang="en-US" sz="3600">
                <a:solidFill>
                  <a:srgbClr val="83CFAC"/>
                </a:solidFill>
                <a:latin typeface="Rubik"/>
                <a:ea typeface="Rubik"/>
                <a:cs typeface="Rubik"/>
                <a:sym typeface="Rubik"/>
              </a:rPr>
              <a:t>a set of beliefs that shape how you make sense of the world and yourself</a:t>
            </a:r>
          </a:p>
        </p:txBody>
      </p:sp>
      <p:sp>
        <p:nvSpPr>
          <p:cNvPr id="4" name="TextBox 4"/>
          <p:cNvSpPr txBox="1"/>
          <p:nvPr/>
        </p:nvSpPr>
        <p:spPr>
          <a:xfrm>
            <a:off x="1167321" y="3505931"/>
            <a:ext cx="16942286" cy="4729859"/>
          </a:xfrm>
          <a:prstGeom prst="rect">
            <a:avLst/>
          </a:prstGeom>
        </p:spPr>
        <p:txBody>
          <a:bodyPr lIns="0" tIns="0" rIns="0" bIns="0" rtlCol="0" anchor="t">
            <a:spAutoFit/>
          </a:bodyPr>
          <a:lstStyle/>
          <a:p>
            <a:pPr algn="l">
              <a:lnSpc>
                <a:spcPts val="7278"/>
              </a:lnSpc>
            </a:pPr>
            <a:r>
              <a:rPr lang="en-US" sz="5198" b="1">
                <a:solidFill>
                  <a:srgbClr val="133959"/>
                </a:solidFill>
                <a:latin typeface="Rubik Bold"/>
                <a:ea typeface="Rubik Bold"/>
                <a:cs typeface="Rubik Bold"/>
                <a:sym typeface="Rubik Bold"/>
              </a:rPr>
              <a:t>The mind:</a:t>
            </a:r>
          </a:p>
          <a:p>
            <a:pPr marL="1188598" lvl="2" indent="-396199" algn="l">
              <a:lnSpc>
                <a:spcPts val="7278"/>
              </a:lnSpc>
              <a:buFont typeface="Arial"/>
              <a:buChar char="⚬"/>
            </a:pPr>
            <a:r>
              <a:rPr lang="en-US" sz="5198">
                <a:solidFill>
                  <a:srgbClr val="133959"/>
                </a:solidFill>
                <a:latin typeface="Rubik"/>
                <a:ea typeface="Rubik"/>
                <a:cs typeface="Rubik"/>
                <a:sym typeface="Rubik"/>
              </a:rPr>
              <a:t>can change the way you look, move and think about the world around you</a:t>
            </a:r>
          </a:p>
          <a:p>
            <a:pPr marL="1188598" lvl="2" indent="-396199" algn="l">
              <a:lnSpc>
                <a:spcPts val="7278"/>
              </a:lnSpc>
            </a:pPr>
            <a:endParaRPr lang="en-US" sz="5198">
              <a:solidFill>
                <a:srgbClr val="133959"/>
              </a:solidFill>
              <a:latin typeface="Rubik"/>
              <a:ea typeface="Rubik"/>
              <a:cs typeface="Rubik"/>
              <a:sym typeface="Rubik"/>
            </a:endParaRPr>
          </a:p>
          <a:p>
            <a:pPr marL="1188598" lvl="2" indent="-396199" algn="l">
              <a:lnSpc>
                <a:spcPts val="7278"/>
              </a:lnSpc>
              <a:buFont typeface="Arial"/>
              <a:buChar char="⚬"/>
            </a:pPr>
            <a:r>
              <a:rPr lang="en-US" sz="5198">
                <a:solidFill>
                  <a:srgbClr val="133959"/>
                </a:solidFill>
                <a:latin typeface="Rubik"/>
                <a:ea typeface="Rubik"/>
                <a:cs typeface="Rubik"/>
                <a:sym typeface="Rubik"/>
              </a:rPr>
              <a:t>influences how you think, feel and behave</a:t>
            </a:r>
          </a:p>
        </p:txBody>
      </p:sp>
      <p:grpSp>
        <p:nvGrpSpPr>
          <p:cNvPr id="5" name="Group 5"/>
          <p:cNvGrpSpPr/>
          <p:nvPr/>
        </p:nvGrpSpPr>
        <p:grpSpPr>
          <a:xfrm>
            <a:off x="16061247" y="-373375"/>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7" name="Freeform 7"/>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9172954" cy="10287000"/>
            <a:chOff x="0" y="0"/>
            <a:chExt cx="12230605" cy="13716000"/>
          </a:xfrm>
        </p:grpSpPr>
        <p:sp>
          <p:nvSpPr>
            <p:cNvPr id="5" name="Freeform 5"/>
            <p:cNvSpPr/>
            <p:nvPr/>
          </p:nvSpPr>
          <p:spPr>
            <a:xfrm>
              <a:off x="0" y="0"/>
              <a:ext cx="12230608" cy="13716000"/>
            </a:xfrm>
            <a:custGeom>
              <a:avLst/>
              <a:gdLst/>
              <a:ahLst/>
              <a:cxnLst/>
              <a:rect l="l" t="t" r="r" b="b"/>
              <a:pathLst>
                <a:path w="12230608" h="13716000">
                  <a:moveTo>
                    <a:pt x="0" y="0"/>
                  </a:moveTo>
                  <a:lnTo>
                    <a:pt x="12230608" y="0"/>
                  </a:lnTo>
                  <a:lnTo>
                    <a:pt x="12230608" y="13716000"/>
                  </a:lnTo>
                  <a:lnTo>
                    <a:pt x="0" y="13716000"/>
                  </a:lnTo>
                  <a:lnTo>
                    <a:pt x="0" y="0"/>
                  </a:lnTo>
                  <a:close/>
                </a:path>
              </a:pathLst>
            </a:custGeom>
            <a:blipFill>
              <a:blip r:embed="rId3"/>
              <a:stretch>
                <a:fillRect l="-18787" r="-10072"/>
              </a:stretch>
            </a:blipFill>
          </p:spPr>
          <p:txBody>
            <a:bodyPr/>
            <a:lstStyle/>
            <a:p>
              <a:endParaRPr lang="en-US"/>
            </a:p>
          </p:txBody>
        </p:sp>
      </p:grpSp>
      <p:grpSp>
        <p:nvGrpSpPr>
          <p:cNvPr id="6" name="Group 6"/>
          <p:cNvGrpSpPr>
            <a:grpSpLocks noChangeAspect="1"/>
          </p:cNvGrpSpPr>
          <p:nvPr/>
        </p:nvGrpSpPr>
        <p:grpSpPr>
          <a:xfrm>
            <a:off x="7689130" y="-241980"/>
            <a:ext cx="2967648" cy="2778591"/>
            <a:chOff x="0" y="0"/>
            <a:chExt cx="3956864" cy="3704788"/>
          </a:xfrm>
        </p:grpSpPr>
        <p:sp>
          <p:nvSpPr>
            <p:cNvPr id="7" name="Freeform 7" descr="A black background with a black square  Description automatically generated with medium confidence"/>
            <p:cNvSpPr/>
            <p:nvPr/>
          </p:nvSpPr>
          <p:spPr>
            <a:xfrm>
              <a:off x="0" y="0"/>
              <a:ext cx="3956812" cy="3704844"/>
            </a:xfrm>
            <a:custGeom>
              <a:avLst/>
              <a:gdLst/>
              <a:ahLst/>
              <a:cxnLst/>
              <a:rect l="l" t="t" r="r" b="b"/>
              <a:pathLst>
                <a:path w="3956812" h="3704844">
                  <a:moveTo>
                    <a:pt x="0" y="0"/>
                  </a:moveTo>
                  <a:lnTo>
                    <a:pt x="3956812" y="0"/>
                  </a:lnTo>
                  <a:lnTo>
                    <a:pt x="3956812" y="3704844"/>
                  </a:lnTo>
                  <a:lnTo>
                    <a:pt x="0" y="3704844"/>
                  </a:lnTo>
                  <a:lnTo>
                    <a:pt x="0" y="0"/>
                  </a:lnTo>
                  <a:close/>
                </a:path>
              </a:pathLst>
            </a:custGeom>
            <a:blipFill>
              <a:blip r:embed="rId4"/>
              <a:stretch>
                <a:fillRect t="-36" r="-1" b="-34"/>
              </a:stretch>
            </a:blipFill>
          </p:spPr>
          <p:txBody>
            <a:bodyPr/>
            <a:lstStyle/>
            <a:p>
              <a:endParaRPr lang="en-US"/>
            </a:p>
          </p:txBody>
        </p:sp>
      </p:grpSp>
      <p:sp>
        <p:nvSpPr>
          <p:cNvPr id="8" name="TextBox 8"/>
          <p:cNvSpPr txBox="1"/>
          <p:nvPr/>
        </p:nvSpPr>
        <p:spPr>
          <a:xfrm>
            <a:off x="9346950" y="1324668"/>
            <a:ext cx="9258284" cy="7267575"/>
          </a:xfrm>
          <a:prstGeom prst="rect">
            <a:avLst/>
          </a:prstGeom>
        </p:spPr>
        <p:txBody>
          <a:bodyPr lIns="0" tIns="0" rIns="0" bIns="0" rtlCol="0" anchor="t">
            <a:spAutoFit/>
          </a:bodyPr>
          <a:lstStyle/>
          <a:p>
            <a:pPr algn="l">
              <a:lnSpc>
                <a:spcPts val="9564"/>
              </a:lnSpc>
            </a:pPr>
            <a:r>
              <a:rPr lang="en-US" sz="7970" spc="773">
                <a:solidFill>
                  <a:srgbClr val="133959"/>
                </a:solidFill>
                <a:latin typeface="Gazpacho Bold"/>
                <a:ea typeface="Gazpacho Bold"/>
                <a:cs typeface="Gazpacho Bold"/>
                <a:sym typeface="Gazpacho Bold"/>
              </a:rPr>
              <a:t>What you believe about yourself impacts your success and failure.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9789085" y="2142397"/>
            <a:ext cx="4805218" cy="6533013"/>
            <a:chOff x="0" y="0"/>
            <a:chExt cx="6406957" cy="8710684"/>
          </a:xfrm>
        </p:grpSpPr>
        <p:sp>
          <p:nvSpPr>
            <p:cNvPr id="3" name="Freeform 3"/>
            <p:cNvSpPr/>
            <p:nvPr/>
          </p:nvSpPr>
          <p:spPr>
            <a:xfrm>
              <a:off x="16891" y="16891"/>
              <a:ext cx="6373114" cy="8676894"/>
            </a:xfrm>
            <a:custGeom>
              <a:avLst/>
              <a:gdLst/>
              <a:ahLst/>
              <a:cxnLst/>
              <a:rect l="l" t="t" r="r" b="b"/>
              <a:pathLst>
                <a:path w="6373114" h="8676894">
                  <a:moveTo>
                    <a:pt x="0" y="0"/>
                  </a:moveTo>
                  <a:lnTo>
                    <a:pt x="6373114" y="0"/>
                  </a:lnTo>
                  <a:lnTo>
                    <a:pt x="6373114" y="8676894"/>
                  </a:lnTo>
                  <a:lnTo>
                    <a:pt x="0" y="8676894"/>
                  </a:lnTo>
                  <a:close/>
                </a:path>
              </a:pathLst>
            </a:custGeom>
            <a:solidFill>
              <a:srgbClr val="FFFFFF"/>
            </a:solidFill>
            <a:ln w="12700">
              <a:solidFill>
                <a:srgbClr val="000000"/>
              </a:solidFill>
            </a:ln>
          </p:spPr>
          <p:txBody>
            <a:bodyPr/>
            <a:lstStyle/>
            <a:p>
              <a:endParaRPr lang="en-US"/>
            </a:p>
          </p:txBody>
        </p:sp>
        <p:sp>
          <p:nvSpPr>
            <p:cNvPr id="4" name="Freeform 4"/>
            <p:cNvSpPr/>
            <p:nvPr/>
          </p:nvSpPr>
          <p:spPr>
            <a:xfrm>
              <a:off x="0" y="0"/>
              <a:ext cx="6406896" cy="8710676"/>
            </a:xfrm>
            <a:custGeom>
              <a:avLst/>
              <a:gdLst/>
              <a:ahLst/>
              <a:cxnLst/>
              <a:rect l="l" t="t" r="r" b="b"/>
              <a:pathLst>
                <a:path w="6406896" h="8710676">
                  <a:moveTo>
                    <a:pt x="16891" y="0"/>
                  </a:moveTo>
                  <a:lnTo>
                    <a:pt x="6390005" y="0"/>
                  </a:lnTo>
                  <a:cubicBezTo>
                    <a:pt x="6399403" y="0"/>
                    <a:pt x="6406896" y="7620"/>
                    <a:pt x="6406896" y="16891"/>
                  </a:cubicBezTo>
                  <a:lnTo>
                    <a:pt x="6406896" y="8693785"/>
                  </a:lnTo>
                  <a:cubicBezTo>
                    <a:pt x="6406896" y="8703183"/>
                    <a:pt x="6399276" y="8710676"/>
                    <a:pt x="6390005" y="8710676"/>
                  </a:cubicBezTo>
                  <a:lnTo>
                    <a:pt x="16891" y="8710676"/>
                  </a:lnTo>
                  <a:cubicBezTo>
                    <a:pt x="7493" y="8710676"/>
                    <a:pt x="0" y="8703056"/>
                    <a:pt x="0" y="8693785"/>
                  </a:cubicBezTo>
                  <a:lnTo>
                    <a:pt x="0" y="16891"/>
                  </a:lnTo>
                  <a:cubicBezTo>
                    <a:pt x="0" y="7620"/>
                    <a:pt x="7620" y="0"/>
                    <a:pt x="16891" y="0"/>
                  </a:cubicBezTo>
                  <a:moveTo>
                    <a:pt x="16891" y="33909"/>
                  </a:moveTo>
                  <a:lnTo>
                    <a:pt x="16891" y="16891"/>
                  </a:lnTo>
                  <a:lnTo>
                    <a:pt x="33909" y="16891"/>
                  </a:lnTo>
                  <a:lnTo>
                    <a:pt x="33909" y="8693785"/>
                  </a:lnTo>
                  <a:lnTo>
                    <a:pt x="16891" y="8693785"/>
                  </a:lnTo>
                  <a:lnTo>
                    <a:pt x="16891" y="8676894"/>
                  </a:lnTo>
                  <a:lnTo>
                    <a:pt x="6390005" y="8676894"/>
                  </a:lnTo>
                  <a:lnTo>
                    <a:pt x="6390005" y="8693785"/>
                  </a:lnTo>
                  <a:lnTo>
                    <a:pt x="6373114" y="8693785"/>
                  </a:lnTo>
                  <a:lnTo>
                    <a:pt x="6373114" y="16891"/>
                  </a:lnTo>
                  <a:lnTo>
                    <a:pt x="6390005" y="16891"/>
                  </a:lnTo>
                  <a:lnTo>
                    <a:pt x="6390005" y="33909"/>
                  </a:lnTo>
                  <a:lnTo>
                    <a:pt x="16891" y="33909"/>
                  </a:lnTo>
                  <a:close/>
                </a:path>
              </a:pathLst>
            </a:custGeom>
            <a:solidFill>
              <a:srgbClr val="DCA8CD"/>
            </a:solidFill>
            <a:ln w="12700">
              <a:solidFill>
                <a:srgbClr val="000000"/>
              </a:solidFill>
            </a:ln>
          </p:spPr>
          <p:txBody>
            <a:bodyPr/>
            <a:lstStyle/>
            <a:p>
              <a:endParaRPr lang="en-US"/>
            </a:p>
          </p:txBody>
        </p:sp>
      </p:grpSp>
      <p:grpSp>
        <p:nvGrpSpPr>
          <p:cNvPr id="5" name="Group 5"/>
          <p:cNvGrpSpPr/>
          <p:nvPr/>
        </p:nvGrpSpPr>
        <p:grpSpPr>
          <a:xfrm>
            <a:off x="3243118" y="2142397"/>
            <a:ext cx="4805218" cy="6533013"/>
            <a:chOff x="0" y="0"/>
            <a:chExt cx="6406957" cy="8710684"/>
          </a:xfrm>
        </p:grpSpPr>
        <p:sp>
          <p:nvSpPr>
            <p:cNvPr id="6" name="Freeform 6"/>
            <p:cNvSpPr/>
            <p:nvPr/>
          </p:nvSpPr>
          <p:spPr>
            <a:xfrm>
              <a:off x="16891" y="16891"/>
              <a:ext cx="6373114" cy="8676894"/>
            </a:xfrm>
            <a:custGeom>
              <a:avLst/>
              <a:gdLst/>
              <a:ahLst/>
              <a:cxnLst/>
              <a:rect l="l" t="t" r="r" b="b"/>
              <a:pathLst>
                <a:path w="6373114" h="8676894">
                  <a:moveTo>
                    <a:pt x="0" y="0"/>
                  </a:moveTo>
                  <a:lnTo>
                    <a:pt x="6373114" y="0"/>
                  </a:lnTo>
                  <a:lnTo>
                    <a:pt x="6373114" y="8676894"/>
                  </a:lnTo>
                  <a:lnTo>
                    <a:pt x="0" y="8676894"/>
                  </a:lnTo>
                  <a:close/>
                </a:path>
              </a:pathLst>
            </a:custGeom>
            <a:solidFill>
              <a:srgbClr val="FFFFFF"/>
            </a:solidFill>
            <a:ln w="12700">
              <a:solidFill>
                <a:srgbClr val="000000"/>
              </a:solidFill>
            </a:ln>
          </p:spPr>
          <p:txBody>
            <a:bodyPr/>
            <a:lstStyle/>
            <a:p>
              <a:endParaRPr lang="en-US"/>
            </a:p>
          </p:txBody>
        </p:sp>
        <p:sp>
          <p:nvSpPr>
            <p:cNvPr id="7" name="Freeform 7"/>
            <p:cNvSpPr/>
            <p:nvPr/>
          </p:nvSpPr>
          <p:spPr>
            <a:xfrm>
              <a:off x="0" y="0"/>
              <a:ext cx="6406896" cy="8710676"/>
            </a:xfrm>
            <a:custGeom>
              <a:avLst/>
              <a:gdLst/>
              <a:ahLst/>
              <a:cxnLst/>
              <a:rect l="l" t="t" r="r" b="b"/>
              <a:pathLst>
                <a:path w="6406896" h="8710676">
                  <a:moveTo>
                    <a:pt x="16891" y="0"/>
                  </a:moveTo>
                  <a:lnTo>
                    <a:pt x="6390005" y="0"/>
                  </a:lnTo>
                  <a:cubicBezTo>
                    <a:pt x="6399403" y="0"/>
                    <a:pt x="6406896" y="7620"/>
                    <a:pt x="6406896" y="16891"/>
                  </a:cubicBezTo>
                  <a:lnTo>
                    <a:pt x="6406896" y="8693785"/>
                  </a:lnTo>
                  <a:cubicBezTo>
                    <a:pt x="6406896" y="8703183"/>
                    <a:pt x="6399276" y="8710676"/>
                    <a:pt x="6390005" y="8710676"/>
                  </a:cubicBezTo>
                  <a:lnTo>
                    <a:pt x="16891" y="8710676"/>
                  </a:lnTo>
                  <a:cubicBezTo>
                    <a:pt x="7493" y="8710676"/>
                    <a:pt x="0" y="8703056"/>
                    <a:pt x="0" y="8693785"/>
                  </a:cubicBezTo>
                  <a:lnTo>
                    <a:pt x="0" y="16891"/>
                  </a:lnTo>
                  <a:cubicBezTo>
                    <a:pt x="0" y="7620"/>
                    <a:pt x="7620" y="0"/>
                    <a:pt x="16891" y="0"/>
                  </a:cubicBezTo>
                  <a:moveTo>
                    <a:pt x="16891" y="33909"/>
                  </a:moveTo>
                  <a:lnTo>
                    <a:pt x="16891" y="16891"/>
                  </a:lnTo>
                  <a:lnTo>
                    <a:pt x="33909" y="16891"/>
                  </a:lnTo>
                  <a:lnTo>
                    <a:pt x="33909" y="8693785"/>
                  </a:lnTo>
                  <a:lnTo>
                    <a:pt x="16891" y="8693785"/>
                  </a:lnTo>
                  <a:lnTo>
                    <a:pt x="16891" y="8676894"/>
                  </a:lnTo>
                  <a:lnTo>
                    <a:pt x="6390005" y="8676894"/>
                  </a:lnTo>
                  <a:lnTo>
                    <a:pt x="6390005" y="8693785"/>
                  </a:lnTo>
                  <a:lnTo>
                    <a:pt x="6373114" y="8693785"/>
                  </a:lnTo>
                  <a:lnTo>
                    <a:pt x="6373114" y="16891"/>
                  </a:lnTo>
                  <a:lnTo>
                    <a:pt x="6390005" y="16891"/>
                  </a:lnTo>
                  <a:lnTo>
                    <a:pt x="6390005" y="33909"/>
                  </a:lnTo>
                  <a:lnTo>
                    <a:pt x="16891" y="33909"/>
                  </a:lnTo>
                  <a:close/>
                </a:path>
              </a:pathLst>
            </a:custGeom>
            <a:solidFill>
              <a:srgbClr val="DCA8CD"/>
            </a:solidFill>
            <a:ln w="12700">
              <a:solidFill>
                <a:srgbClr val="000000"/>
              </a:solidFill>
            </a:ln>
          </p:spPr>
          <p:txBody>
            <a:bodyPr/>
            <a:lstStyle/>
            <a:p>
              <a:endParaRPr lang="en-US"/>
            </a:p>
          </p:txBody>
        </p:sp>
      </p:grpSp>
      <p:grpSp>
        <p:nvGrpSpPr>
          <p:cNvPr id="8" name="Group 8"/>
          <p:cNvGrpSpPr/>
          <p:nvPr/>
        </p:nvGrpSpPr>
        <p:grpSpPr>
          <a:xfrm>
            <a:off x="16061247" y="-373375"/>
            <a:ext cx="2226753" cy="2226753"/>
            <a:chOff x="0" y="0"/>
            <a:chExt cx="2969004" cy="2969004"/>
          </a:xfrm>
        </p:grpSpPr>
        <p:sp>
          <p:nvSpPr>
            <p:cNvPr id="9" name="Freeform 9"/>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10" name="TextBox 10"/>
          <p:cNvSpPr txBox="1"/>
          <p:nvPr/>
        </p:nvSpPr>
        <p:spPr>
          <a:xfrm>
            <a:off x="4232259" y="2075222"/>
            <a:ext cx="3595557" cy="628904"/>
          </a:xfrm>
          <a:prstGeom prst="rect">
            <a:avLst/>
          </a:prstGeom>
        </p:spPr>
        <p:txBody>
          <a:bodyPr lIns="0" tIns="0" rIns="0" bIns="0" rtlCol="0" anchor="t">
            <a:spAutoFit/>
          </a:bodyPr>
          <a:lstStyle/>
          <a:p>
            <a:pPr algn="l">
              <a:lnSpc>
                <a:spcPts val="5263"/>
              </a:lnSpc>
            </a:pPr>
            <a:r>
              <a:rPr lang="en-US" sz="3200">
                <a:solidFill>
                  <a:srgbClr val="133959"/>
                </a:solidFill>
                <a:latin typeface="Rubik"/>
                <a:ea typeface="Rubik"/>
                <a:cs typeface="Rubik"/>
                <a:sym typeface="Rubik"/>
              </a:rPr>
              <a:t>Fixed Mindset</a:t>
            </a:r>
          </a:p>
        </p:txBody>
      </p:sp>
      <p:sp>
        <p:nvSpPr>
          <p:cNvPr id="11" name="TextBox 11"/>
          <p:cNvSpPr txBox="1"/>
          <p:nvPr/>
        </p:nvSpPr>
        <p:spPr>
          <a:xfrm>
            <a:off x="10553217" y="2075222"/>
            <a:ext cx="3915706" cy="628904"/>
          </a:xfrm>
          <a:prstGeom prst="rect">
            <a:avLst/>
          </a:prstGeom>
        </p:spPr>
        <p:txBody>
          <a:bodyPr lIns="0" tIns="0" rIns="0" bIns="0" rtlCol="0" anchor="t">
            <a:spAutoFit/>
          </a:bodyPr>
          <a:lstStyle/>
          <a:p>
            <a:pPr algn="l">
              <a:lnSpc>
                <a:spcPts val="5263"/>
              </a:lnSpc>
            </a:pPr>
            <a:r>
              <a:rPr lang="en-US" sz="3200">
                <a:solidFill>
                  <a:srgbClr val="133959"/>
                </a:solidFill>
                <a:latin typeface="Rubik"/>
                <a:ea typeface="Rubik"/>
                <a:cs typeface="Rubik"/>
                <a:sym typeface="Rubik"/>
              </a:rPr>
              <a:t>Growth Mindset</a:t>
            </a:r>
          </a:p>
        </p:txBody>
      </p:sp>
      <p:sp>
        <p:nvSpPr>
          <p:cNvPr id="12" name="TextBox 12"/>
          <p:cNvSpPr txBox="1"/>
          <p:nvPr/>
        </p:nvSpPr>
        <p:spPr>
          <a:xfrm>
            <a:off x="1178734" y="70298"/>
            <a:ext cx="15275686" cy="1678305"/>
          </a:xfrm>
          <a:prstGeom prst="rect">
            <a:avLst/>
          </a:prstGeom>
        </p:spPr>
        <p:txBody>
          <a:bodyPr lIns="0" tIns="0" rIns="0" bIns="0" rtlCol="0" anchor="t">
            <a:spAutoFit/>
          </a:bodyPr>
          <a:lstStyle/>
          <a:p>
            <a:pPr algn="ctr">
              <a:lnSpc>
                <a:spcPts val="6719"/>
              </a:lnSpc>
            </a:pPr>
            <a:r>
              <a:rPr lang="en-US" sz="4800">
                <a:solidFill>
                  <a:srgbClr val="133959"/>
                </a:solidFill>
                <a:latin typeface="Rubik"/>
                <a:ea typeface="Rubik"/>
                <a:cs typeface="Rubik"/>
                <a:sym typeface="Rubik"/>
              </a:rPr>
              <a:t>Write one or two sentences describing each word on a sticky note and put it on the poster.</a:t>
            </a:r>
          </a:p>
        </p:txBody>
      </p:sp>
      <p:sp>
        <p:nvSpPr>
          <p:cNvPr id="13" name="Freeform 13"/>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281838" y="129342"/>
            <a:ext cx="18288000" cy="870077"/>
          </a:xfrm>
          <a:prstGeom prst="rect">
            <a:avLst/>
          </a:prstGeom>
        </p:spPr>
        <p:txBody>
          <a:bodyPr lIns="0" tIns="0" rIns="0" bIns="0" rtlCol="0" anchor="t">
            <a:spAutoFit/>
          </a:bodyPr>
          <a:lstStyle/>
          <a:p>
            <a:pPr algn="l">
              <a:lnSpc>
                <a:spcPts val="7278"/>
              </a:lnSpc>
            </a:pPr>
            <a:r>
              <a:rPr lang="en-US" sz="4400" b="1">
                <a:solidFill>
                  <a:srgbClr val="000000"/>
                </a:solidFill>
                <a:latin typeface="Rubik Bold"/>
                <a:ea typeface="Rubik Bold"/>
                <a:cs typeface="Rubik Bold"/>
                <a:sym typeface="Rubik Bold"/>
              </a:rPr>
              <a:t>Think about these questions as you watch the following video:</a:t>
            </a:r>
          </a:p>
        </p:txBody>
      </p:sp>
      <p:sp>
        <p:nvSpPr>
          <p:cNvPr id="3" name="TextBox 3"/>
          <p:cNvSpPr txBox="1"/>
          <p:nvPr/>
        </p:nvSpPr>
        <p:spPr>
          <a:xfrm>
            <a:off x="564226" y="1482649"/>
            <a:ext cx="20909096" cy="7197877"/>
          </a:xfrm>
          <a:prstGeom prst="rect">
            <a:avLst/>
          </a:prstGeom>
        </p:spPr>
        <p:txBody>
          <a:bodyPr lIns="0" tIns="0" rIns="0" bIns="0" rtlCol="0" anchor="t">
            <a:spAutoFit/>
          </a:bodyPr>
          <a:lstStyle/>
          <a:p>
            <a:pPr marL="866139" lvl="2" indent="-288713" algn="l">
              <a:lnSpc>
                <a:spcPts val="5598"/>
              </a:lnSpc>
              <a:buFont typeface="Arial"/>
              <a:buChar char="⚬"/>
            </a:pPr>
            <a:r>
              <a:rPr lang="en-US" sz="3600">
                <a:solidFill>
                  <a:srgbClr val="000000"/>
                </a:solidFill>
                <a:latin typeface="Rubik"/>
                <a:ea typeface="Rubik"/>
                <a:cs typeface="Rubik"/>
                <a:sym typeface="Rubik"/>
              </a:rPr>
              <a:t>How do you change your mindset from fixed to growth?</a:t>
            </a:r>
          </a:p>
          <a:p>
            <a:pPr marL="866139" lvl="2" indent="-288713" algn="l">
              <a:lnSpc>
                <a:spcPts val="5598"/>
              </a:lnSpc>
            </a:pPr>
            <a:endParaRPr lang="en-US" sz="3600">
              <a:solidFill>
                <a:srgbClr val="000000"/>
              </a:solidFill>
              <a:latin typeface="Rubik"/>
              <a:ea typeface="Rubik"/>
              <a:cs typeface="Rubik"/>
              <a:sym typeface="Rubik"/>
            </a:endParaRPr>
          </a:p>
          <a:p>
            <a:pPr marL="866139" lvl="2" indent="-288713" algn="l">
              <a:lnSpc>
                <a:spcPts val="5598"/>
              </a:lnSpc>
              <a:buFont typeface="Arial"/>
              <a:buChar char="⚬"/>
            </a:pPr>
            <a:r>
              <a:rPr lang="en-US" sz="3600">
                <a:solidFill>
                  <a:srgbClr val="000000"/>
                </a:solidFill>
                <a:latin typeface="Rubik"/>
                <a:ea typeface="Rubik"/>
                <a:cs typeface="Rubik"/>
                <a:sym typeface="Rubik"/>
              </a:rPr>
              <a:t>How does having a growth mindset allow for continual development?</a:t>
            </a:r>
          </a:p>
          <a:p>
            <a:pPr marL="866139" lvl="2" indent="-288713" algn="l">
              <a:lnSpc>
                <a:spcPts val="5598"/>
              </a:lnSpc>
            </a:pPr>
            <a:endParaRPr lang="en-US" sz="3600">
              <a:solidFill>
                <a:srgbClr val="000000"/>
              </a:solidFill>
              <a:latin typeface="Rubik"/>
              <a:ea typeface="Rubik"/>
              <a:cs typeface="Rubik"/>
              <a:sym typeface="Rubik"/>
            </a:endParaRPr>
          </a:p>
          <a:p>
            <a:pPr marL="866139" lvl="2" indent="-288713" algn="l">
              <a:lnSpc>
                <a:spcPts val="5598"/>
              </a:lnSpc>
              <a:buFont typeface="Arial"/>
              <a:buChar char="⚬"/>
            </a:pPr>
            <a:r>
              <a:rPr lang="en-US" sz="3600">
                <a:solidFill>
                  <a:srgbClr val="000000"/>
                </a:solidFill>
                <a:latin typeface="Rubik"/>
                <a:ea typeface="Rubik"/>
                <a:cs typeface="Rubik"/>
                <a:sym typeface="Rubik"/>
              </a:rPr>
              <a:t>How does embracing challenges enable learning?</a:t>
            </a:r>
          </a:p>
          <a:p>
            <a:pPr marL="866139" lvl="2" indent="-288713" algn="l">
              <a:lnSpc>
                <a:spcPts val="5598"/>
              </a:lnSpc>
            </a:pPr>
            <a:endParaRPr lang="en-US" sz="3600">
              <a:solidFill>
                <a:srgbClr val="000000"/>
              </a:solidFill>
              <a:latin typeface="Rubik"/>
              <a:ea typeface="Rubik"/>
              <a:cs typeface="Rubik"/>
              <a:sym typeface="Rubik"/>
            </a:endParaRPr>
          </a:p>
          <a:p>
            <a:pPr marL="866139" lvl="2" indent="-288713" algn="l">
              <a:lnSpc>
                <a:spcPts val="5598"/>
              </a:lnSpc>
              <a:buFont typeface="Arial"/>
              <a:buChar char="⚬"/>
            </a:pPr>
            <a:r>
              <a:rPr lang="en-US" sz="3600">
                <a:solidFill>
                  <a:srgbClr val="000000"/>
                </a:solidFill>
                <a:latin typeface="Rubik"/>
                <a:ea typeface="Rubik"/>
                <a:cs typeface="Rubik"/>
                <a:sym typeface="Rubik"/>
              </a:rPr>
              <a:t>Is failure important?</a:t>
            </a:r>
          </a:p>
          <a:p>
            <a:pPr marL="866139" lvl="2" indent="-288713" algn="l">
              <a:lnSpc>
                <a:spcPts val="5598"/>
              </a:lnSpc>
            </a:pPr>
            <a:endParaRPr lang="en-US" sz="3600">
              <a:solidFill>
                <a:srgbClr val="000000"/>
              </a:solidFill>
              <a:latin typeface="Rubik"/>
              <a:ea typeface="Rubik"/>
              <a:cs typeface="Rubik"/>
              <a:sym typeface="Rubik"/>
            </a:endParaRPr>
          </a:p>
          <a:p>
            <a:pPr marL="866139" lvl="2" indent="-288713" algn="l">
              <a:lnSpc>
                <a:spcPts val="5598"/>
              </a:lnSpc>
              <a:buFont typeface="Arial"/>
              <a:buChar char="⚬"/>
            </a:pPr>
            <a:r>
              <a:rPr lang="en-US" sz="3600">
                <a:solidFill>
                  <a:srgbClr val="000000"/>
                </a:solidFill>
                <a:latin typeface="Rubik"/>
                <a:ea typeface="Rubik"/>
                <a:cs typeface="Rubik"/>
                <a:sym typeface="Rubik"/>
              </a:rPr>
              <a:t>How does failure lead to learning?</a:t>
            </a:r>
          </a:p>
          <a:p>
            <a:pPr marL="866139" lvl="2" indent="-288713" algn="l">
              <a:lnSpc>
                <a:spcPts val="5040"/>
              </a:lnSpc>
            </a:pPr>
            <a:endParaRPr lang="en-US" sz="3600">
              <a:solidFill>
                <a:srgbClr val="000000"/>
              </a:solidFill>
              <a:latin typeface="Rubik"/>
              <a:ea typeface="Rubik"/>
              <a:cs typeface="Rubik"/>
              <a:sym typeface="Rubik"/>
            </a:endParaRPr>
          </a:p>
        </p:txBody>
      </p:sp>
      <p:sp>
        <p:nvSpPr>
          <p:cNvPr id="4" name="Freeform 4"/>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5" name="Group 5"/>
          <p:cNvGrpSpPr>
            <a:grpSpLocks noChangeAspect="1"/>
          </p:cNvGrpSpPr>
          <p:nvPr/>
        </p:nvGrpSpPr>
        <p:grpSpPr>
          <a:xfrm>
            <a:off x="16975279" y="7630287"/>
            <a:ext cx="1312721" cy="2625441"/>
            <a:chOff x="0" y="0"/>
            <a:chExt cx="1750295" cy="3500588"/>
          </a:xfrm>
        </p:grpSpPr>
        <p:sp>
          <p:nvSpPr>
            <p:cNvPr id="6" name="Freeform 6" descr="A red starburst with black background  Description automatically generated"/>
            <p:cNvSpPr/>
            <p:nvPr/>
          </p:nvSpPr>
          <p:spPr>
            <a:xfrm>
              <a:off x="0" y="0"/>
              <a:ext cx="1750314" cy="3500628"/>
            </a:xfrm>
            <a:custGeom>
              <a:avLst/>
              <a:gdLst/>
              <a:ahLst/>
              <a:cxnLst/>
              <a:rect l="l" t="t" r="r" b="b"/>
              <a:pathLst>
                <a:path w="1750314" h="3500628">
                  <a:moveTo>
                    <a:pt x="0" y="0"/>
                  </a:moveTo>
                  <a:lnTo>
                    <a:pt x="1750314" y="0"/>
                  </a:lnTo>
                  <a:lnTo>
                    <a:pt x="1750314" y="3500628"/>
                  </a:lnTo>
                  <a:lnTo>
                    <a:pt x="0" y="3500628"/>
                  </a:lnTo>
                  <a:lnTo>
                    <a:pt x="0" y="0"/>
                  </a:lnTo>
                  <a:close/>
                </a:path>
              </a:pathLst>
            </a:custGeom>
            <a:blipFill>
              <a:blip r:embed="rId3"/>
              <a:stretch>
                <a:fillRect r="-99997" b="1"/>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Freeform 6"/>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4" name="Online Media 3" title="Growth Mindset vs. Fixed Mindset">
            <a:hlinkClick r:id="" action="ppaction://media"/>
            <a:extLst>
              <a:ext uri="{FF2B5EF4-FFF2-40B4-BE49-F238E27FC236}">
                <a16:creationId xmlns:a16="http://schemas.microsoft.com/office/drawing/2014/main" id="{0DAFB4C1-EB1D-132F-1CFC-067EC7580173}"/>
              </a:ext>
            </a:extLst>
          </p:cNvPr>
          <p:cNvPicPr>
            <a:picLocks noRot="1" noChangeAspect="1"/>
          </p:cNvPicPr>
          <p:nvPr>
            <a:videoFile r:link="rId1"/>
          </p:nvPr>
        </p:nvPicPr>
        <p:blipFill>
          <a:blip r:embed="rId5"/>
          <a:stretch>
            <a:fillRect/>
          </a:stretch>
        </p:blipFill>
        <p:spPr>
          <a:xfrm>
            <a:off x="2870200" y="1181100"/>
            <a:ext cx="12547600" cy="70893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723234" y="635226"/>
            <a:ext cx="15269574" cy="814070"/>
          </a:xfrm>
          <a:prstGeom prst="rect">
            <a:avLst/>
          </a:prstGeom>
        </p:spPr>
        <p:txBody>
          <a:bodyPr lIns="0" tIns="0" rIns="0" bIns="0" rtlCol="0" anchor="t">
            <a:spAutoFit/>
          </a:bodyPr>
          <a:lstStyle/>
          <a:p>
            <a:pPr algn="l">
              <a:lnSpc>
                <a:spcPts val="6580"/>
              </a:lnSpc>
            </a:pPr>
            <a:r>
              <a:rPr lang="en-US" sz="4700">
                <a:solidFill>
                  <a:srgbClr val="133959"/>
                </a:solidFill>
                <a:latin typeface="Rubik"/>
                <a:ea typeface="Rubik"/>
                <a:cs typeface="Rubik"/>
                <a:sym typeface="Rubik"/>
              </a:rPr>
              <a:t>Together, let’s come up with a definition for each.</a:t>
            </a:r>
          </a:p>
        </p:txBody>
      </p:sp>
      <p:sp>
        <p:nvSpPr>
          <p:cNvPr id="5" name="Freeform 5"/>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9789085" y="2142397"/>
            <a:ext cx="4805218" cy="6533013"/>
            <a:chOff x="0" y="0"/>
            <a:chExt cx="6406957" cy="8710684"/>
          </a:xfrm>
        </p:grpSpPr>
        <p:sp>
          <p:nvSpPr>
            <p:cNvPr id="7" name="Freeform 7"/>
            <p:cNvSpPr/>
            <p:nvPr/>
          </p:nvSpPr>
          <p:spPr>
            <a:xfrm>
              <a:off x="16891" y="16891"/>
              <a:ext cx="6373114" cy="8676894"/>
            </a:xfrm>
            <a:custGeom>
              <a:avLst/>
              <a:gdLst/>
              <a:ahLst/>
              <a:cxnLst/>
              <a:rect l="l" t="t" r="r" b="b"/>
              <a:pathLst>
                <a:path w="6373114" h="8676894">
                  <a:moveTo>
                    <a:pt x="0" y="0"/>
                  </a:moveTo>
                  <a:lnTo>
                    <a:pt x="6373114" y="0"/>
                  </a:lnTo>
                  <a:lnTo>
                    <a:pt x="6373114" y="8676894"/>
                  </a:lnTo>
                  <a:lnTo>
                    <a:pt x="0" y="8676894"/>
                  </a:lnTo>
                  <a:close/>
                </a:path>
              </a:pathLst>
            </a:custGeom>
            <a:solidFill>
              <a:srgbClr val="FFFFFF"/>
            </a:solidFill>
            <a:ln w="12700">
              <a:solidFill>
                <a:srgbClr val="000000"/>
              </a:solidFill>
            </a:ln>
          </p:spPr>
          <p:txBody>
            <a:bodyPr/>
            <a:lstStyle/>
            <a:p>
              <a:endParaRPr lang="en-US"/>
            </a:p>
          </p:txBody>
        </p:sp>
        <p:sp>
          <p:nvSpPr>
            <p:cNvPr id="8" name="Freeform 8"/>
            <p:cNvSpPr/>
            <p:nvPr/>
          </p:nvSpPr>
          <p:spPr>
            <a:xfrm>
              <a:off x="0" y="0"/>
              <a:ext cx="6406896" cy="8710676"/>
            </a:xfrm>
            <a:custGeom>
              <a:avLst/>
              <a:gdLst/>
              <a:ahLst/>
              <a:cxnLst/>
              <a:rect l="l" t="t" r="r" b="b"/>
              <a:pathLst>
                <a:path w="6406896" h="8710676">
                  <a:moveTo>
                    <a:pt x="16891" y="0"/>
                  </a:moveTo>
                  <a:lnTo>
                    <a:pt x="6390005" y="0"/>
                  </a:lnTo>
                  <a:cubicBezTo>
                    <a:pt x="6399403" y="0"/>
                    <a:pt x="6406896" y="7620"/>
                    <a:pt x="6406896" y="16891"/>
                  </a:cubicBezTo>
                  <a:lnTo>
                    <a:pt x="6406896" y="8693785"/>
                  </a:lnTo>
                  <a:cubicBezTo>
                    <a:pt x="6406896" y="8703183"/>
                    <a:pt x="6399276" y="8710676"/>
                    <a:pt x="6390005" y="8710676"/>
                  </a:cubicBezTo>
                  <a:lnTo>
                    <a:pt x="16891" y="8710676"/>
                  </a:lnTo>
                  <a:cubicBezTo>
                    <a:pt x="7493" y="8710676"/>
                    <a:pt x="0" y="8703056"/>
                    <a:pt x="0" y="8693785"/>
                  </a:cubicBezTo>
                  <a:lnTo>
                    <a:pt x="0" y="16891"/>
                  </a:lnTo>
                  <a:cubicBezTo>
                    <a:pt x="0" y="7620"/>
                    <a:pt x="7620" y="0"/>
                    <a:pt x="16891" y="0"/>
                  </a:cubicBezTo>
                  <a:moveTo>
                    <a:pt x="16891" y="33909"/>
                  </a:moveTo>
                  <a:lnTo>
                    <a:pt x="16891" y="16891"/>
                  </a:lnTo>
                  <a:lnTo>
                    <a:pt x="33909" y="16891"/>
                  </a:lnTo>
                  <a:lnTo>
                    <a:pt x="33909" y="8693785"/>
                  </a:lnTo>
                  <a:lnTo>
                    <a:pt x="16891" y="8693785"/>
                  </a:lnTo>
                  <a:lnTo>
                    <a:pt x="16891" y="8676894"/>
                  </a:lnTo>
                  <a:lnTo>
                    <a:pt x="6390005" y="8676894"/>
                  </a:lnTo>
                  <a:lnTo>
                    <a:pt x="6390005" y="8693785"/>
                  </a:lnTo>
                  <a:lnTo>
                    <a:pt x="6373114" y="8693785"/>
                  </a:lnTo>
                  <a:lnTo>
                    <a:pt x="6373114" y="16891"/>
                  </a:lnTo>
                  <a:lnTo>
                    <a:pt x="6390005" y="16891"/>
                  </a:lnTo>
                  <a:lnTo>
                    <a:pt x="6390005" y="33909"/>
                  </a:lnTo>
                  <a:lnTo>
                    <a:pt x="16891" y="33909"/>
                  </a:lnTo>
                  <a:close/>
                </a:path>
              </a:pathLst>
            </a:custGeom>
            <a:solidFill>
              <a:srgbClr val="DCA8CD"/>
            </a:solidFill>
            <a:ln w="12700">
              <a:solidFill>
                <a:srgbClr val="000000"/>
              </a:solidFill>
            </a:ln>
          </p:spPr>
          <p:txBody>
            <a:bodyPr/>
            <a:lstStyle/>
            <a:p>
              <a:endParaRPr lang="en-US"/>
            </a:p>
          </p:txBody>
        </p:sp>
      </p:grpSp>
      <p:grpSp>
        <p:nvGrpSpPr>
          <p:cNvPr id="9" name="Group 9"/>
          <p:cNvGrpSpPr/>
          <p:nvPr/>
        </p:nvGrpSpPr>
        <p:grpSpPr>
          <a:xfrm>
            <a:off x="3243118" y="2142397"/>
            <a:ext cx="4805218" cy="6533013"/>
            <a:chOff x="0" y="0"/>
            <a:chExt cx="6406957" cy="8710684"/>
          </a:xfrm>
        </p:grpSpPr>
        <p:sp>
          <p:nvSpPr>
            <p:cNvPr id="10" name="Freeform 10"/>
            <p:cNvSpPr/>
            <p:nvPr/>
          </p:nvSpPr>
          <p:spPr>
            <a:xfrm>
              <a:off x="16891" y="16891"/>
              <a:ext cx="6373114" cy="8676894"/>
            </a:xfrm>
            <a:custGeom>
              <a:avLst/>
              <a:gdLst/>
              <a:ahLst/>
              <a:cxnLst/>
              <a:rect l="l" t="t" r="r" b="b"/>
              <a:pathLst>
                <a:path w="6373114" h="8676894">
                  <a:moveTo>
                    <a:pt x="0" y="0"/>
                  </a:moveTo>
                  <a:lnTo>
                    <a:pt x="6373114" y="0"/>
                  </a:lnTo>
                  <a:lnTo>
                    <a:pt x="6373114" y="8676894"/>
                  </a:lnTo>
                  <a:lnTo>
                    <a:pt x="0" y="8676894"/>
                  </a:lnTo>
                  <a:close/>
                </a:path>
              </a:pathLst>
            </a:custGeom>
            <a:solidFill>
              <a:srgbClr val="FFFFFF"/>
            </a:solidFill>
            <a:ln w="12700">
              <a:solidFill>
                <a:srgbClr val="000000"/>
              </a:solidFill>
            </a:ln>
          </p:spPr>
          <p:txBody>
            <a:bodyPr/>
            <a:lstStyle/>
            <a:p>
              <a:endParaRPr lang="en-US"/>
            </a:p>
          </p:txBody>
        </p:sp>
        <p:sp>
          <p:nvSpPr>
            <p:cNvPr id="11" name="Freeform 11"/>
            <p:cNvSpPr/>
            <p:nvPr/>
          </p:nvSpPr>
          <p:spPr>
            <a:xfrm>
              <a:off x="0" y="0"/>
              <a:ext cx="6406896" cy="8710676"/>
            </a:xfrm>
            <a:custGeom>
              <a:avLst/>
              <a:gdLst/>
              <a:ahLst/>
              <a:cxnLst/>
              <a:rect l="l" t="t" r="r" b="b"/>
              <a:pathLst>
                <a:path w="6406896" h="8710676">
                  <a:moveTo>
                    <a:pt x="16891" y="0"/>
                  </a:moveTo>
                  <a:lnTo>
                    <a:pt x="6390005" y="0"/>
                  </a:lnTo>
                  <a:cubicBezTo>
                    <a:pt x="6399403" y="0"/>
                    <a:pt x="6406896" y="7620"/>
                    <a:pt x="6406896" y="16891"/>
                  </a:cubicBezTo>
                  <a:lnTo>
                    <a:pt x="6406896" y="8693785"/>
                  </a:lnTo>
                  <a:cubicBezTo>
                    <a:pt x="6406896" y="8703183"/>
                    <a:pt x="6399276" y="8710676"/>
                    <a:pt x="6390005" y="8710676"/>
                  </a:cubicBezTo>
                  <a:lnTo>
                    <a:pt x="16891" y="8710676"/>
                  </a:lnTo>
                  <a:cubicBezTo>
                    <a:pt x="7493" y="8710676"/>
                    <a:pt x="0" y="8703056"/>
                    <a:pt x="0" y="8693785"/>
                  </a:cubicBezTo>
                  <a:lnTo>
                    <a:pt x="0" y="16891"/>
                  </a:lnTo>
                  <a:cubicBezTo>
                    <a:pt x="0" y="7620"/>
                    <a:pt x="7620" y="0"/>
                    <a:pt x="16891" y="0"/>
                  </a:cubicBezTo>
                  <a:moveTo>
                    <a:pt x="16891" y="33909"/>
                  </a:moveTo>
                  <a:lnTo>
                    <a:pt x="16891" y="16891"/>
                  </a:lnTo>
                  <a:lnTo>
                    <a:pt x="33909" y="16891"/>
                  </a:lnTo>
                  <a:lnTo>
                    <a:pt x="33909" y="8693785"/>
                  </a:lnTo>
                  <a:lnTo>
                    <a:pt x="16891" y="8693785"/>
                  </a:lnTo>
                  <a:lnTo>
                    <a:pt x="16891" y="8676894"/>
                  </a:lnTo>
                  <a:lnTo>
                    <a:pt x="6390005" y="8676894"/>
                  </a:lnTo>
                  <a:lnTo>
                    <a:pt x="6390005" y="8693785"/>
                  </a:lnTo>
                  <a:lnTo>
                    <a:pt x="6373114" y="8693785"/>
                  </a:lnTo>
                  <a:lnTo>
                    <a:pt x="6373114" y="16891"/>
                  </a:lnTo>
                  <a:lnTo>
                    <a:pt x="6390005" y="16891"/>
                  </a:lnTo>
                  <a:lnTo>
                    <a:pt x="6390005" y="33909"/>
                  </a:lnTo>
                  <a:lnTo>
                    <a:pt x="16891" y="33909"/>
                  </a:lnTo>
                  <a:close/>
                </a:path>
              </a:pathLst>
            </a:custGeom>
            <a:solidFill>
              <a:srgbClr val="DCA8CD"/>
            </a:solidFill>
            <a:ln w="12700">
              <a:solidFill>
                <a:srgbClr val="000000"/>
              </a:solidFill>
            </a:ln>
          </p:spPr>
          <p:txBody>
            <a:bodyPr/>
            <a:lstStyle/>
            <a:p>
              <a:endParaRPr lang="en-US"/>
            </a:p>
          </p:txBody>
        </p:sp>
      </p:grpSp>
      <p:sp>
        <p:nvSpPr>
          <p:cNvPr id="12" name="TextBox 12"/>
          <p:cNvSpPr txBox="1"/>
          <p:nvPr/>
        </p:nvSpPr>
        <p:spPr>
          <a:xfrm>
            <a:off x="4232259" y="2075222"/>
            <a:ext cx="3595557" cy="628904"/>
          </a:xfrm>
          <a:prstGeom prst="rect">
            <a:avLst/>
          </a:prstGeom>
        </p:spPr>
        <p:txBody>
          <a:bodyPr lIns="0" tIns="0" rIns="0" bIns="0" rtlCol="0" anchor="t">
            <a:spAutoFit/>
          </a:bodyPr>
          <a:lstStyle/>
          <a:p>
            <a:pPr algn="l">
              <a:lnSpc>
                <a:spcPts val="5263"/>
              </a:lnSpc>
            </a:pPr>
            <a:r>
              <a:rPr lang="en-US" sz="3200">
                <a:solidFill>
                  <a:srgbClr val="133959"/>
                </a:solidFill>
                <a:latin typeface="Rubik"/>
                <a:ea typeface="Rubik"/>
                <a:cs typeface="Rubik"/>
                <a:sym typeface="Rubik"/>
              </a:rPr>
              <a:t>Fixed Mindset</a:t>
            </a:r>
          </a:p>
        </p:txBody>
      </p:sp>
      <p:sp>
        <p:nvSpPr>
          <p:cNvPr id="13" name="TextBox 13"/>
          <p:cNvSpPr txBox="1"/>
          <p:nvPr/>
        </p:nvSpPr>
        <p:spPr>
          <a:xfrm>
            <a:off x="10553217" y="2075222"/>
            <a:ext cx="3915706" cy="628904"/>
          </a:xfrm>
          <a:prstGeom prst="rect">
            <a:avLst/>
          </a:prstGeom>
        </p:spPr>
        <p:txBody>
          <a:bodyPr lIns="0" tIns="0" rIns="0" bIns="0" rtlCol="0" anchor="t">
            <a:spAutoFit/>
          </a:bodyPr>
          <a:lstStyle/>
          <a:p>
            <a:pPr algn="l">
              <a:lnSpc>
                <a:spcPts val="5263"/>
              </a:lnSpc>
            </a:pPr>
            <a:r>
              <a:rPr lang="en-US" sz="3200">
                <a:solidFill>
                  <a:srgbClr val="133959"/>
                </a:solidFill>
                <a:latin typeface="Rubik"/>
                <a:ea typeface="Rubik"/>
                <a:cs typeface="Rubik"/>
                <a:sym typeface="Rubik"/>
              </a:rPr>
              <a:t>Growth Mindset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879526" y="1524058"/>
            <a:ext cx="16815536" cy="5539104"/>
          </a:xfrm>
          <a:prstGeom prst="rect">
            <a:avLst/>
          </a:prstGeom>
        </p:spPr>
        <p:txBody>
          <a:bodyPr lIns="0" tIns="0" rIns="0" bIns="0" rtlCol="0" anchor="t">
            <a:spAutoFit/>
          </a:bodyPr>
          <a:lstStyle/>
          <a:p>
            <a:pPr marL="850267" lvl="2" indent="-283422" algn="l">
              <a:lnSpc>
                <a:spcPts val="6020"/>
              </a:lnSpc>
              <a:buFont typeface="Arial"/>
              <a:buChar char="⚬"/>
            </a:pPr>
            <a:r>
              <a:rPr lang="en-US" sz="3200">
                <a:solidFill>
                  <a:srgbClr val="000000"/>
                </a:solidFill>
                <a:latin typeface="Rubik"/>
                <a:ea typeface="Rubik"/>
                <a:cs typeface="Rubik"/>
                <a:sym typeface="Rubik"/>
              </a:rPr>
              <a:t>Why is ‘not yet’ significant for growth?</a:t>
            </a:r>
          </a:p>
          <a:p>
            <a:pPr marL="850267" lvl="2" indent="-283422" algn="l">
              <a:lnSpc>
                <a:spcPts val="6020"/>
              </a:lnSpc>
            </a:pPr>
            <a:endParaRPr lang="en-US" sz="3200">
              <a:solidFill>
                <a:srgbClr val="000000"/>
              </a:solidFill>
              <a:latin typeface="Rubik"/>
              <a:ea typeface="Rubik"/>
              <a:cs typeface="Rubik"/>
              <a:sym typeface="Rubik"/>
            </a:endParaRPr>
          </a:p>
          <a:p>
            <a:pPr marL="850267" lvl="2" indent="-283422" algn="l">
              <a:lnSpc>
                <a:spcPts val="6020"/>
              </a:lnSpc>
              <a:buFont typeface="Arial"/>
              <a:buChar char="⚬"/>
            </a:pPr>
            <a:r>
              <a:rPr lang="en-US" sz="3200">
                <a:solidFill>
                  <a:srgbClr val="000000"/>
                </a:solidFill>
                <a:latin typeface="Rubik"/>
                <a:ea typeface="Rubik"/>
                <a:cs typeface="Rubik"/>
                <a:sym typeface="Rubik"/>
              </a:rPr>
              <a:t>How is a growth mindset and fixed mindset described?</a:t>
            </a:r>
          </a:p>
          <a:p>
            <a:pPr marL="850267" lvl="2" indent="-283422" algn="l">
              <a:lnSpc>
                <a:spcPts val="6020"/>
              </a:lnSpc>
            </a:pPr>
            <a:endParaRPr lang="en-US" sz="3200">
              <a:solidFill>
                <a:srgbClr val="000000"/>
              </a:solidFill>
              <a:latin typeface="Rubik"/>
              <a:ea typeface="Rubik"/>
              <a:cs typeface="Rubik"/>
              <a:sym typeface="Rubik"/>
            </a:endParaRPr>
          </a:p>
          <a:p>
            <a:pPr marL="850267" lvl="2" indent="-283422" algn="l">
              <a:lnSpc>
                <a:spcPts val="6020"/>
              </a:lnSpc>
              <a:buFont typeface="Arial"/>
              <a:buChar char="⚬"/>
            </a:pPr>
            <a:r>
              <a:rPr lang="en-US" sz="3200">
                <a:solidFill>
                  <a:srgbClr val="000000"/>
                </a:solidFill>
                <a:latin typeface="Rubik"/>
                <a:ea typeface="Rubik"/>
                <a:cs typeface="Rubik"/>
                <a:sym typeface="Rubik"/>
              </a:rPr>
              <a:t>How does one engage with error?</a:t>
            </a:r>
          </a:p>
          <a:p>
            <a:pPr marL="850267" lvl="2" indent="-283422" algn="l">
              <a:lnSpc>
                <a:spcPts val="6020"/>
              </a:lnSpc>
            </a:pPr>
            <a:endParaRPr lang="en-US" sz="3200">
              <a:solidFill>
                <a:srgbClr val="000000"/>
              </a:solidFill>
              <a:latin typeface="Rubik"/>
              <a:ea typeface="Rubik"/>
              <a:cs typeface="Rubik"/>
              <a:sym typeface="Rubik"/>
            </a:endParaRPr>
          </a:p>
          <a:p>
            <a:pPr marL="850267" lvl="2" indent="-283422" algn="l">
              <a:lnSpc>
                <a:spcPts val="6020"/>
              </a:lnSpc>
              <a:buFont typeface="Arial"/>
              <a:buChar char="⚬"/>
            </a:pPr>
            <a:r>
              <a:rPr lang="en-US" sz="3200">
                <a:solidFill>
                  <a:srgbClr val="000000"/>
                </a:solidFill>
                <a:latin typeface="Rubik"/>
                <a:ea typeface="Rubik"/>
                <a:cs typeface="Rubik"/>
                <a:sym typeface="Rubik"/>
              </a:rPr>
              <a:t>How can you use words of praise to change your mindset?</a:t>
            </a:r>
          </a:p>
        </p:txBody>
      </p:sp>
      <p:sp>
        <p:nvSpPr>
          <p:cNvPr id="3" name="Freeform 3"/>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43294" y="200079"/>
            <a:ext cx="18288000" cy="870077"/>
          </a:xfrm>
          <a:prstGeom prst="rect">
            <a:avLst/>
          </a:prstGeom>
        </p:spPr>
        <p:txBody>
          <a:bodyPr lIns="0" tIns="0" rIns="0" bIns="0" rtlCol="0" anchor="t">
            <a:spAutoFit/>
          </a:bodyPr>
          <a:lstStyle/>
          <a:p>
            <a:pPr algn="l">
              <a:lnSpc>
                <a:spcPts val="7278"/>
              </a:lnSpc>
            </a:pPr>
            <a:r>
              <a:rPr lang="en-US" sz="4400" b="1">
                <a:solidFill>
                  <a:srgbClr val="000000"/>
                </a:solidFill>
                <a:latin typeface="Rubik Bold"/>
                <a:ea typeface="Rubik Bold"/>
                <a:cs typeface="Rubik Bold"/>
                <a:sym typeface="Rubik Bold"/>
              </a:rPr>
              <a:t>Think about these questions as you watch the following video:</a:t>
            </a:r>
          </a:p>
        </p:txBody>
      </p:sp>
      <p:grpSp>
        <p:nvGrpSpPr>
          <p:cNvPr id="5" name="Group 5"/>
          <p:cNvGrpSpPr>
            <a:grpSpLocks noChangeAspect="1"/>
          </p:cNvGrpSpPr>
          <p:nvPr/>
        </p:nvGrpSpPr>
        <p:grpSpPr>
          <a:xfrm>
            <a:off x="0" y="6775073"/>
            <a:ext cx="1905004" cy="3810008"/>
            <a:chOff x="0" y="0"/>
            <a:chExt cx="2540005" cy="5080011"/>
          </a:xfrm>
        </p:grpSpPr>
        <p:sp>
          <p:nvSpPr>
            <p:cNvPr id="6" name="Freeform 6"/>
            <p:cNvSpPr/>
            <p:nvPr/>
          </p:nvSpPr>
          <p:spPr>
            <a:xfrm>
              <a:off x="0" y="0"/>
              <a:ext cx="2540000" cy="5080000"/>
            </a:xfrm>
            <a:custGeom>
              <a:avLst/>
              <a:gdLst/>
              <a:ahLst/>
              <a:cxnLst/>
              <a:rect l="l" t="t" r="r" b="b"/>
              <a:pathLst>
                <a:path w="2540000" h="5080000">
                  <a:moveTo>
                    <a:pt x="0" y="0"/>
                  </a:moveTo>
                  <a:lnTo>
                    <a:pt x="2540000" y="0"/>
                  </a:lnTo>
                  <a:lnTo>
                    <a:pt x="2540000" y="5080000"/>
                  </a:lnTo>
                  <a:lnTo>
                    <a:pt x="0" y="5080000"/>
                  </a:lnTo>
                  <a:lnTo>
                    <a:pt x="0" y="0"/>
                  </a:lnTo>
                  <a:close/>
                </a:path>
              </a:pathLst>
            </a:custGeom>
            <a:blipFill>
              <a:blip r:embed="rId3"/>
              <a:stretch>
                <a:fillRect l="-100000"/>
              </a:stretch>
            </a:blipFill>
          </p:spPr>
          <p:txBody>
            <a:bodyP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5" name="Online Media 4" title="The power of believing that you can improve | Carol Dweck | TED">
            <a:hlinkClick r:id="" action="ppaction://media"/>
            <a:extLst>
              <a:ext uri="{FF2B5EF4-FFF2-40B4-BE49-F238E27FC236}">
                <a16:creationId xmlns:a16="http://schemas.microsoft.com/office/drawing/2014/main" id="{1BAC6123-1B74-1151-6AC4-D5CFEAE7C866}"/>
              </a:ext>
            </a:extLst>
          </p:cNvPr>
          <p:cNvPicPr>
            <a:picLocks noRot="1" noChangeAspect="1"/>
          </p:cNvPicPr>
          <p:nvPr>
            <a:videoFile r:link="rId1"/>
          </p:nvPr>
        </p:nvPicPr>
        <p:blipFill>
          <a:blip r:embed="rId4"/>
          <a:stretch>
            <a:fillRect/>
          </a:stretch>
        </p:blipFill>
        <p:spPr>
          <a:xfrm>
            <a:off x="3124200" y="1028700"/>
            <a:ext cx="12471400" cy="70463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6017902"/>
            <a:ext cx="1109382" cy="1109382"/>
            <a:chOff x="0" y="0"/>
            <a:chExt cx="1479176" cy="1479176"/>
          </a:xfrm>
        </p:grpSpPr>
        <p:sp>
          <p:nvSpPr>
            <p:cNvPr id="3" name="Freeform 3" descr="A green and black circular object  Description automatically generated"/>
            <p:cNvSpPr/>
            <p:nvPr/>
          </p:nvSpPr>
          <p:spPr>
            <a:xfrm>
              <a:off x="0" y="0"/>
              <a:ext cx="1479169" cy="1479169"/>
            </a:xfrm>
            <a:custGeom>
              <a:avLst/>
              <a:gdLst/>
              <a:ahLst/>
              <a:cxnLst/>
              <a:rect l="l" t="t" r="r" b="b"/>
              <a:pathLst>
                <a:path w="1479169" h="1479169">
                  <a:moveTo>
                    <a:pt x="0" y="0"/>
                  </a:moveTo>
                  <a:lnTo>
                    <a:pt x="1479169" y="0"/>
                  </a:lnTo>
                  <a:lnTo>
                    <a:pt x="1479169" y="1479169"/>
                  </a:lnTo>
                  <a:lnTo>
                    <a:pt x="0" y="1479169"/>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0347095" y="-12700"/>
            <a:ext cx="7940905" cy="10286999"/>
            <a:chOff x="0" y="0"/>
            <a:chExt cx="10587873" cy="13715999"/>
          </a:xfrm>
        </p:grpSpPr>
        <p:sp>
          <p:nvSpPr>
            <p:cNvPr id="6" name="Freeform 6"/>
            <p:cNvSpPr/>
            <p:nvPr/>
          </p:nvSpPr>
          <p:spPr>
            <a:xfrm>
              <a:off x="0" y="0"/>
              <a:ext cx="10587863" cy="13716000"/>
            </a:xfrm>
            <a:custGeom>
              <a:avLst/>
              <a:gdLst/>
              <a:ahLst/>
              <a:cxnLst/>
              <a:rect l="l" t="t" r="r" b="b"/>
              <a:pathLst>
                <a:path w="10587863" h="13716000">
                  <a:moveTo>
                    <a:pt x="0" y="0"/>
                  </a:moveTo>
                  <a:lnTo>
                    <a:pt x="10587863" y="0"/>
                  </a:lnTo>
                  <a:lnTo>
                    <a:pt x="10587863" y="13716000"/>
                  </a:lnTo>
                  <a:lnTo>
                    <a:pt x="0" y="13716000"/>
                  </a:lnTo>
                  <a:lnTo>
                    <a:pt x="0" y="0"/>
                  </a:lnTo>
                  <a:close/>
                </a:path>
              </a:pathLst>
            </a:custGeom>
            <a:blipFill>
              <a:blip r:embed="rId4"/>
              <a:stretch>
                <a:fillRect t="-664" b="-664"/>
              </a:stretch>
            </a:blipFill>
          </p:spPr>
          <p:txBody>
            <a:bodyPr/>
            <a:lstStyle/>
            <a:p>
              <a:endParaRPr lang="en-US"/>
            </a:p>
          </p:txBody>
        </p:sp>
      </p:grpSp>
      <p:sp>
        <p:nvSpPr>
          <p:cNvPr id="7" name="TextBox 7"/>
          <p:cNvSpPr txBox="1"/>
          <p:nvPr/>
        </p:nvSpPr>
        <p:spPr>
          <a:xfrm>
            <a:off x="140777" y="6410595"/>
            <a:ext cx="5123330" cy="733425"/>
          </a:xfrm>
          <a:prstGeom prst="rect">
            <a:avLst/>
          </a:prstGeom>
        </p:spPr>
        <p:txBody>
          <a:bodyPr lIns="0" tIns="0" rIns="0" bIns="0" rtlCol="0" anchor="t">
            <a:spAutoFit/>
          </a:bodyPr>
          <a:lstStyle/>
          <a:p>
            <a:pPr algn="ctr">
              <a:lnSpc>
                <a:spcPts val="2879"/>
              </a:lnSpc>
            </a:pPr>
            <a:r>
              <a:rPr lang="en-US" sz="2400">
                <a:solidFill>
                  <a:srgbClr val="133959"/>
                </a:solidFill>
                <a:latin typeface="Rubik"/>
                <a:ea typeface="Rubik"/>
                <a:cs typeface="Rubik"/>
                <a:sym typeface="Rubik"/>
              </a:rPr>
              <a:t>Use your errors to continue to grow and learn!</a:t>
            </a:r>
          </a:p>
        </p:txBody>
      </p:sp>
      <p:sp>
        <p:nvSpPr>
          <p:cNvPr id="8" name="TextBox 8"/>
          <p:cNvSpPr txBox="1"/>
          <p:nvPr/>
        </p:nvSpPr>
        <p:spPr>
          <a:xfrm>
            <a:off x="203085" y="939493"/>
            <a:ext cx="7582345" cy="551942"/>
          </a:xfrm>
          <a:prstGeom prst="rect">
            <a:avLst/>
          </a:prstGeom>
        </p:spPr>
        <p:txBody>
          <a:bodyPr lIns="0" tIns="0" rIns="0" bIns="0" rtlCol="0" anchor="t">
            <a:spAutoFit/>
          </a:bodyPr>
          <a:lstStyle/>
          <a:p>
            <a:pPr algn="l">
              <a:lnSpc>
                <a:spcPts val="4759"/>
              </a:lnSpc>
            </a:pPr>
            <a:r>
              <a:rPr lang="en-US" sz="2400">
                <a:solidFill>
                  <a:srgbClr val="133959"/>
                </a:solidFill>
                <a:latin typeface="Rubik"/>
                <a:ea typeface="Rubik"/>
                <a:cs typeface="Rubik"/>
                <a:sym typeface="Rubik"/>
              </a:rPr>
              <a:t>Failure is an opportunity to grow</a:t>
            </a:r>
          </a:p>
        </p:txBody>
      </p:sp>
      <p:sp>
        <p:nvSpPr>
          <p:cNvPr id="9" name="TextBox 9"/>
          <p:cNvSpPr txBox="1"/>
          <p:nvPr/>
        </p:nvSpPr>
        <p:spPr>
          <a:xfrm>
            <a:off x="91440" y="110223"/>
            <a:ext cx="10065544" cy="1228725"/>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Shift your thinking!</a:t>
            </a:r>
          </a:p>
        </p:txBody>
      </p:sp>
      <p:grpSp>
        <p:nvGrpSpPr>
          <p:cNvPr id="10" name="Group 10"/>
          <p:cNvGrpSpPr>
            <a:grpSpLocks noChangeAspect="1"/>
          </p:cNvGrpSpPr>
          <p:nvPr/>
        </p:nvGrpSpPr>
        <p:grpSpPr>
          <a:xfrm rot="6129655">
            <a:off x="1688967" y="1369430"/>
            <a:ext cx="8063597" cy="2745518"/>
            <a:chOff x="0" y="0"/>
            <a:chExt cx="10751463" cy="3660691"/>
          </a:xfrm>
        </p:grpSpPr>
        <p:sp>
          <p:nvSpPr>
            <p:cNvPr id="11" name="Freeform 11" descr="A red arrow pointing to a black background  Description automatically generated"/>
            <p:cNvSpPr/>
            <p:nvPr/>
          </p:nvSpPr>
          <p:spPr>
            <a:xfrm>
              <a:off x="0" y="0"/>
              <a:ext cx="10751439" cy="3660648"/>
            </a:xfrm>
            <a:custGeom>
              <a:avLst/>
              <a:gdLst/>
              <a:ahLst/>
              <a:cxnLst/>
              <a:rect l="l" t="t" r="r" b="b"/>
              <a:pathLst>
                <a:path w="10751439" h="3660648">
                  <a:moveTo>
                    <a:pt x="0" y="0"/>
                  </a:moveTo>
                  <a:lnTo>
                    <a:pt x="10751439" y="0"/>
                  </a:lnTo>
                  <a:lnTo>
                    <a:pt x="10751439" y="3660648"/>
                  </a:lnTo>
                  <a:lnTo>
                    <a:pt x="0" y="3660648"/>
                  </a:lnTo>
                  <a:lnTo>
                    <a:pt x="0" y="0"/>
                  </a:lnTo>
                  <a:close/>
                </a:path>
              </a:pathLst>
            </a:custGeom>
            <a:blipFill>
              <a:blip r:embed="rId5"/>
              <a:stretch>
                <a:fillRect t="-156969" r="-27709" b="-118116"/>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E8F1"/>
        </a:solidFill>
        <a:effectLst/>
      </p:bgPr>
    </p:bg>
    <p:spTree>
      <p:nvGrpSpPr>
        <p:cNvPr id="1" name=""/>
        <p:cNvGrpSpPr/>
        <p:nvPr/>
      </p:nvGrpSpPr>
      <p:grpSpPr>
        <a:xfrm>
          <a:off x="0" y="0"/>
          <a:ext cx="0" cy="0"/>
          <a:chOff x="0" y="0"/>
          <a:chExt cx="0" cy="0"/>
        </a:xfrm>
      </p:grpSpPr>
      <p:grpSp>
        <p:nvGrpSpPr>
          <p:cNvPr id="2" name="Group 2"/>
          <p:cNvGrpSpPr/>
          <p:nvPr/>
        </p:nvGrpSpPr>
        <p:grpSpPr>
          <a:xfrm>
            <a:off x="0" y="1274941"/>
            <a:ext cx="13606838" cy="8790708"/>
            <a:chOff x="0" y="0"/>
            <a:chExt cx="18142451" cy="11720944"/>
          </a:xfrm>
        </p:grpSpPr>
        <p:sp>
          <p:nvSpPr>
            <p:cNvPr id="3" name="Freeform 3"/>
            <p:cNvSpPr/>
            <p:nvPr/>
          </p:nvSpPr>
          <p:spPr>
            <a:xfrm>
              <a:off x="0" y="0"/>
              <a:ext cx="18142458" cy="11720957"/>
            </a:xfrm>
            <a:custGeom>
              <a:avLst/>
              <a:gdLst/>
              <a:ahLst/>
              <a:cxnLst/>
              <a:rect l="l" t="t" r="r" b="b"/>
              <a:pathLst>
                <a:path w="18142458" h="11720957">
                  <a:moveTo>
                    <a:pt x="0" y="0"/>
                  </a:moveTo>
                  <a:lnTo>
                    <a:pt x="18142458" y="0"/>
                  </a:lnTo>
                  <a:lnTo>
                    <a:pt x="18142458" y="11720957"/>
                  </a:lnTo>
                  <a:lnTo>
                    <a:pt x="0" y="11720957"/>
                  </a:lnTo>
                  <a:lnTo>
                    <a:pt x="0" y="0"/>
                  </a:lnTo>
                  <a:close/>
                </a:path>
              </a:pathLst>
            </a:custGeom>
            <a:blipFill>
              <a:blip r:embed="rId2"/>
              <a:stretch>
                <a:fillRect t="-265" b="-265"/>
              </a:stretch>
            </a:blipFill>
          </p:spPr>
          <p:txBody>
            <a:bodyPr/>
            <a:lstStyle/>
            <a:p>
              <a:endParaRPr lang="en-US"/>
            </a:p>
          </p:txBody>
        </p:sp>
      </p:grpSp>
      <p:grpSp>
        <p:nvGrpSpPr>
          <p:cNvPr id="4" name="Group 4"/>
          <p:cNvGrpSpPr/>
          <p:nvPr/>
        </p:nvGrpSpPr>
        <p:grpSpPr>
          <a:xfrm>
            <a:off x="-12700" y="0"/>
            <a:ext cx="15704457" cy="1111109"/>
            <a:chOff x="0" y="0"/>
            <a:chExt cx="20939276" cy="1481479"/>
          </a:xfrm>
        </p:grpSpPr>
        <p:sp>
          <p:nvSpPr>
            <p:cNvPr id="5" name="Freeform 5"/>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6" name="Group 6"/>
          <p:cNvGrpSpPr/>
          <p:nvPr/>
        </p:nvGrpSpPr>
        <p:grpSpPr>
          <a:xfrm>
            <a:off x="13018673" y="6471844"/>
            <a:ext cx="5269327" cy="3593805"/>
            <a:chOff x="0" y="0"/>
            <a:chExt cx="7025769" cy="4791740"/>
          </a:xfrm>
        </p:grpSpPr>
        <p:sp>
          <p:nvSpPr>
            <p:cNvPr id="7" name="Freeform 7"/>
            <p:cNvSpPr/>
            <p:nvPr/>
          </p:nvSpPr>
          <p:spPr>
            <a:xfrm>
              <a:off x="0" y="0"/>
              <a:ext cx="7025767" cy="4791710"/>
            </a:xfrm>
            <a:custGeom>
              <a:avLst/>
              <a:gdLst/>
              <a:ahLst/>
              <a:cxnLst/>
              <a:rect l="l" t="t" r="r" b="b"/>
              <a:pathLst>
                <a:path w="7025767" h="4791710">
                  <a:moveTo>
                    <a:pt x="0" y="0"/>
                  </a:moveTo>
                  <a:lnTo>
                    <a:pt x="7025767" y="0"/>
                  </a:lnTo>
                  <a:lnTo>
                    <a:pt x="7025767" y="4791710"/>
                  </a:lnTo>
                  <a:lnTo>
                    <a:pt x="0" y="4791710"/>
                  </a:lnTo>
                  <a:lnTo>
                    <a:pt x="0" y="0"/>
                  </a:lnTo>
                  <a:close/>
                </a:path>
              </a:pathLst>
            </a:custGeom>
            <a:blipFill>
              <a:blip r:embed="rId3"/>
              <a:stretch>
                <a:fillRect l="-10558" r="-10559"/>
              </a:stretch>
            </a:blipFill>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98278" y="502328"/>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410972" y="19304"/>
            <a:ext cx="15786416" cy="1161542"/>
          </a:xfrm>
          <a:prstGeom prst="rect">
            <a:avLst/>
          </a:prstGeom>
        </p:spPr>
        <p:txBody>
          <a:bodyPr lIns="0" tIns="0" rIns="0" bIns="0" rtlCol="0" anchor="t">
            <a:spAutoFit/>
          </a:bodyPr>
          <a:lstStyle/>
          <a:p>
            <a:pPr algn="l">
              <a:lnSpc>
                <a:spcPts val="9478"/>
              </a:lnSpc>
            </a:pPr>
            <a:r>
              <a:rPr lang="en-US" sz="6770" spc="189">
                <a:solidFill>
                  <a:srgbClr val="133959"/>
                </a:solidFill>
                <a:latin typeface="Gazpacho Bold"/>
                <a:ea typeface="Gazpacho Bold"/>
                <a:cs typeface="Gazpacho Bold"/>
                <a:sym typeface="Gazpacho Bold"/>
              </a:rPr>
              <a:t>Thinking About a Growth Mindset</a:t>
            </a:r>
          </a:p>
        </p:txBody>
      </p:sp>
      <p:sp>
        <p:nvSpPr>
          <p:cNvPr id="3" name="TextBox 3"/>
          <p:cNvSpPr txBox="1"/>
          <p:nvPr/>
        </p:nvSpPr>
        <p:spPr>
          <a:xfrm>
            <a:off x="1383908" y="2274632"/>
            <a:ext cx="16245186" cy="4277712"/>
          </a:xfrm>
          <a:prstGeom prst="rect">
            <a:avLst/>
          </a:prstGeom>
        </p:spPr>
        <p:txBody>
          <a:bodyPr lIns="0" tIns="0" rIns="0" bIns="0" rtlCol="0" anchor="t">
            <a:spAutoFit/>
          </a:bodyPr>
          <a:lstStyle/>
          <a:p>
            <a:pPr marL="1074421" lvl="2" indent="-358140" algn="l">
              <a:lnSpc>
                <a:spcPts val="6580"/>
              </a:lnSpc>
              <a:buFont typeface="Arial"/>
              <a:buChar char="⚬"/>
            </a:pPr>
            <a:r>
              <a:rPr lang="en-US" sz="4700">
                <a:solidFill>
                  <a:srgbClr val="000000"/>
                </a:solidFill>
                <a:latin typeface="Rubik"/>
                <a:ea typeface="Rubik"/>
                <a:cs typeface="Rubik"/>
                <a:sym typeface="Rubik"/>
              </a:rPr>
              <a:t>Why is a growth mindset a valuable skill set?</a:t>
            </a:r>
          </a:p>
          <a:p>
            <a:pPr marL="1074421" lvl="2" indent="-358140" algn="l">
              <a:lnSpc>
                <a:spcPts val="6580"/>
              </a:lnSpc>
            </a:pPr>
            <a:endParaRPr lang="en-US" sz="4700">
              <a:solidFill>
                <a:srgbClr val="000000"/>
              </a:solidFill>
              <a:latin typeface="Rubik"/>
              <a:ea typeface="Rubik"/>
              <a:cs typeface="Rubik"/>
              <a:sym typeface="Rubik"/>
            </a:endParaRPr>
          </a:p>
          <a:p>
            <a:pPr marL="1074421" lvl="2" indent="-358140" algn="l">
              <a:lnSpc>
                <a:spcPts val="6580"/>
              </a:lnSpc>
              <a:buFont typeface="Arial"/>
              <a:buChar char="⚬"/>
            </a:pPr>
            <a:r>
              <a:rPr lang="en-US" sz="4700">
                <a:solidFill>
                  <a:srgbClr val="000000"/>
                </a:solidFill>
                <a:latin typeface="Rubik"/>
                <a:ea typeface="Rubik"/>
                <a:cs typeface="Rubik"/>
                <a:sym typeface="Rubik"/>
              </a:rPr>
              <a:t>How can having a fixed mindset hinder a person’s success?</a:t>
            </a:r>
          </a:p>
          <a:p>
            <a:pPr marL="1074421" lvl="2" indent="-358140" algn="l">
              <a:lnSpc>
                <a:spcPts val="6580"/>
              </a:lnSpc>
            </a:pPr>
            <a:endParaRPr lang="en-US" sz="4700">
              <a:solidFill>
                <a:srgbClr val="000000"/>
              </a:solidFill>
              <a:latin typeface="Rubik"/>
              <a:ea typeface="Rubik"/>
              <a:cs typeface="Rubik"/>
              <a:sym typeface="Rubik"/>
            </a:endParaRP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410972" y="-75946"/>
            <a:ext cx="15786416" cy="1543812"/>
          </a:xfrm>
          <a:prstGeom prst="rect">
            <a:avLst/>
          </a:prstGeom>
        </p:spPr>
        <p:txBody>
          <a:bodyPr lIns="0" tIns="0" rIns="0" bIns="0" rtlCol="0" anchor="t">
            <a:spAutoFit/>
          </a:bodyPr>
          <a:lstStyle/>
          <a:p>
            <a:pPr algn="l">
              <a:lnSpc>
                <a:spcPts val="12557"/>
              </a:lnSpc>
            </a:pPr>
            <a:r>
              <a:rPr lang="en-US" sz="8969"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6961603" y="1570534"/>
            <a:ext cx="10204999" cy="6612953"/>
          </a:xfrm>
          <a:prstGeom prst="rect">
            <a:avLst/>
          </a:prstGeom>
        </p:spPr>
        <p:txBody>
          <a:bodyPr lIns="0" tIns="0" rIns="0" bIns="0" rtlCol="0" anchor="t">
            <a:spAutoFit/>
          </a:bodyPr>
          <a:lstStyle/>
          <a:p>
            <a:pPr algn="ctr">
              <a:lnSpc>
                <a:spcPts val="5760"/>
              </a:lnSpc>
            </a:pPr>
            <a:r>
              <a:rPr lang="en-US" sz="3200">
                <a:solidFill>
                  <a:srgbClr val="000000"/>
                </a:solidFill>
                <a:latin typeface="Calibri (MS)"/>
                <a:ea typeface="Calibri (MS)"/>
                <a:cs typeface="Calibri (MS)"/>
                <a:sym typeface="Calibri (MS)"/>
              </a:rPr>
              <a:t>Connor Bedard, one of Canada’s youngest hockey superstars, faced enormous pressure and high expectations long before joining the NHL. Despite being told he was too small and not ready, he stayed focused, worked tirelessly, and turned every setback into motivation to improve. </a:t>
            </a:r>
          </a:p>
          <a:p>
            <a:pPr algn="ctr">
              <a:lnSpc>
                <a:spcPts val="5760"/>
              </a:lnSpc>
            </a:pPr>
            <a:r>
              <a:rPr lang="en-US" sz="3200">
                <a:solidFill>
                  <a:srgbClr val="000000"/>
                </a:solidFill>
                <a:latin typeface="Calibri (MS)"/>
                <a:ea typeface="Calibri (MS)"/>
                <a:cs typeface="Calibri (MS)"/>
                <a:sym typeface="Calibri (MS)"/>
              </a:rPr>
              <a:t>Now a leader for the Chicago Blackhawks and a role model for young athletes, he shows that perseverance and self-belief matter as much as talent.</a:t>
            </a:r>
          </a:p>
          <a:p>
            <a:pPr algn="ctr">
              <a:lnSpc>
                <a:spcPts val="7279"/>
              </a:lnSpc>
            </a:pPr>
            <a:r>
              <a:rPr lang="en-US" sz="3200">
                <a:solidFill>
                  <a:srgbClr val="133959"/>
                </a:solidFill>
                <a:latin typeface="Rubik"/>
                <a:ea typeface="Rubik"/>
                <a:cs typeface="Rubik"/>
                <a:sym typeface="Rubik"/>
              </a:rPr>
              <a:t>“You learn more from a bad game than a perfect one.”</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2029360"/>
            <a:ext cx="5960408" cy="5288264"/>
            <a:chOff x="0" y="0"/>
            <a:chExt cx="7947211" cy="7051019"/>
          </a:xfrm>
        </p:grpSpPr>
        <p:sp>
          <p:nvSpPr>
            <p:cNvPr id="9" name="Freeform 9"/>
            <p:cNvSpPr/>
            <p:nvPr/>
          </p:nvSpPr>
          <p:spPr>
            <a:xfrm>
              <a:off x="0" y="0"/>
              <a:ext cx="7947152" cy="7051040"/>
            </a:xfrm>
            <a:custGeom>
              <a:avLst/>
              <a:gdLst/>
              <a:ahLst/>
              <a:cxnLst/>
              <a:rect l="l" t="t" r="r" b="b"/>
              <a:pathLst>
                <a:path w="7947152" h="7051040">
                  <a:moveTo>
                    <a:pt x="0" y="0"/>
                  </a:moveTo>
                  <a:lnTo>
                    <a:pt x="7947152" y="0"/>
                  </a:lnTo>
                  <a:lnTo>
                    <a:pt x="7947152" y="7051040"/>
                  </a:lnTo>
                  <a:lnTo>
                    <a:pt x="0" y="7051040"/>
                  </a:lnTo>
                  <a:lnTo>
                    <a:pt x="0" y="0"/>
                  </a:lnTo>
                  <a:close/>
                </a:path>
              </a:pathLst>
            </a:custGeom>
            <a:blipFill>
              <a:blip r:embed="rId3"/>
              <a:stretch>
                <a:fillRect l="-16568" r="-16569"/>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183557" y="0"/>
            <a:ext cx="9055335" cy="10287000"/>
            <a:chOff x="0" y="0"/>
            <a:chExt cx="12073780" cy="13716000"/>
          </a:xfrm>
        </p:grpSpPr>
        <p:sp>
          <p:nvSpPr>
            <p:cNvPr id="5" name="Freeform 5"/>
            <p:cNvSpPr/>
            <p:nvPr/>
          </p:nvSpPr>
          <p:spPr>
            <a:xfrm>
              <a:off x="0" y="0"/>
              <a:ext cx="12073763" cy="13716000"/>
            </a:xfrm>
            <a:custGeom>
              <a:avLst/>
              <a:gdLst/>
              <a:ahLst/>
              <a:cxnLst/>
              <a:rect l="l" t="t" r="r" b="b"/>
              <a:pathLst>
                <a:path w="12073763" h="13716000">
                  <a:moveTo>
                    <a:pt x="0" y="0"/>
                  </a:moveTo>
                  <a:lnTo>
                    <a:pt x="12073763" y="0"/>
                  </a:lnTo>
                  <a:lnTo>
                    <a:pt x="12073763" y="13716000"/>
                  </a:lnTo>
                  <a:lnTo>
                    <a:pt x="0" y="13716000"/>
                  </a:lnTo>
                  <a:lnTo>
                    <a:pt x="0" y="0"/>
                  </a:lnTo>
                  <a:close/>
                </a:path>
              </a:pathLst>
            </a:custGeom>
            <a:blipFill>
              <a:blip r:embed="rId3"/>
              <a:stretch>
                <a:fillRect l="1262" r="-8011"/>
              </a:stretch>
            </a:blipFill>
          </p:spPr>
          <p:txBody>
            <a:bodyPr/>
            <a:lstStyle/>
            <a:p>
              <a:endParaRPr lang="en-US"/>
            </a:p>
          </p:txBody>
        </p:sp>
      </p:grpSp>
      <p:grpSp>
        <p:nvGrpSpPr>
          <p:cNvPr id="6" name="Group 6"/>
          <p:cNvGrpSpPr>
            <a:grpSpLocks noChangeAspect="1"/>
          </p:cNvGrpSpPr>
          <p:nvPr/>
        </p:nvGrpSpPr>
        <p:grpSpPr>
          <a:xfrm>
            <a:off x="8060389" y="263560"/>
            <a:ext cx="2167222" cy="2167222"/>
            <a:chOff x="0" y="0"/>
            <a:chExt cx="2889629" cy="2889629"/>
          </a:xfrm>
        </p:grpSpPr>
        <p:sp>
          <p:nvSpPr>
            <p:cNvPr id="7" name="Freeform 7" descr="A yellow star with black background  Description automatically generated"/>
            <p:cNvSpPr/>
            <p:nvPr/>
          </p:nvSpPr>
          <p:spPr>
            <a:xfrm>
              <a:off x="0" y="0"/>
              <a:ext cx="2889631" cy="2889631"/>
            </a:xfrm>
            <a:custGeom>
              <a:avLst/>
              <a:gdLst/>
              <a:ahLst/>
              <a:cxnLst/>
              <a:rect l="l" t="t" r="r" b="b"/>
              <a:pathLst>
                <a:path w="2889631" h="2889631">
                  <a:moveTo>
                    <a:pt x="0" y="0"/>
                  </a:moveTo>
                  <a:lnTo>
                    <a:pt x="2889631" y="0"/>
                  </a:lnTo>
                  <a:lnTo>
                    <a:pt x="2889631" y="2889631"/>
                  </a:lnTo>
                  <a:lnTo>
                    <a:pt x="0" y="2889631"/>
                  </a:lnTo>
                  <a:lnTo>
                    <a:pt x="0" y="0"/>
                  </a:lnTo>
                  <a:close/>
                </a:path>
              </a:pathLst>
            </a:custGeom>
            <a:blipFill>
              <a:blip r:embed="rId4"/>
              <a:stretch>
                <a:fillRect/>
              </a:stretch>
            </a:blipFill>
          </p:spPr>
          <p:txBody>
            <a:bodyPr/>
            <a:lstStyle/>
            <a:p>
              <a:endParaRPr lang="en-US"/>
            </a:p>
          </p:txBody>
        </p:sp>
      </p:grpSp>
      <p:sp>
        <p:nvSpPr>
          <p:cNvPr id="8" name="TextBox 8"/>
          <p:cNvSpPr txBox="1"/>
          <p:nvPr/>
        </p:nvSpPr>
        <p:spPr>
          <a:xfrm>
            <a:off x="9235440" y="995086"/>
            <a:ext cx="8131624" cy="7277100"/>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“We learn most through trial, error, and the courage to keep trying.”- David Suzuki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6A9D3"/>
        </a:solidFill>
        <a:effectLst/>
      </p:bgPr>
    </p:bg>
    <p:spTree>
      <p:nvGrpSpPr>
        <p:cNvPr id="1" name=""/>
        <p:cNvGrpSpPr/>
        <p:nvPr/>
      </p:nvGrpSpPr>
      <p:grpSpPr>
        <a:xfrm>
          <a:off x="0" y="0"/>
          <a:ext cx="0" cy="0"/>
          <a:chOff x="0" y="0"/>
          <a:chExt cx="0" cy="0"/>
        </a:xfrm>
      </p:grpSpPr>
      <p:grpSp>
        <p:nvGrpSpPr>
          <p:cNvPr id="2" name="Group 2"/>
          <p:cNvGrpSpPr/>
          <p:nvPr/>
        </p:nvGrpSpPr>
        <p:grpSpPr>
          <a:xfrm>
            <a:off x="0" y="1521692"/>
            <a:ext cx="13733814" cy="8765308"/>
            <a:chOff x="0" y="0"/>
            <a:chExt cx="18311752" cy="11687077"/>
          </a:xfrm>
        </p:grpSpPr>
        <p:sp>
          <p:nvSpPr>
            <p:cNvPr id="3" name="Freeform 3"/>
            <p:cNvSpPr/>
            <p:nvPr/>
          </p:nvSpPr>
          <p:spPr>
            <a:xfrm>
              <a:off x="0" y="0"/>
              <a:ext cx="18311749" cy="11687048"/>
            </a:xfrm>
            <a:custGeom>
              <a:avLst/>
              <a:gdLst/>
              <a:ahLst/>
              <a:cxnLst/>
              <a:rect l="l" t="t" r="r" b="b"/>
              <a:pathLst>
                <a:path w="18311749" h="11687048">
                  <a:moveTo>
                    <a:pt x="0" y="0"/>
                  </a:moveTo>
                  <a:lnTo>
                    <a:pt x="18311749" y="0"/>
                  </a:lnTo>
                  <a:lnTo>
                    <a:pt x="18311749" y="11687048"/>
                  </a:lnTo>
                  <a:lnTo>
                    <a:pt x="0" y="11687048"/>
                  </a:lnTo>
                  <a:lnTo>
                    <a:pt x="0" y="0"/>
                  </a:lnTo>
                  <a:close/>
                </a:path>
              </a:pathLst>
            </a:custGeom>
            <a:blipFill>
              <a:blip r:embed="rId2"/>
              <a:stretch>
                <a:fillRect l="-9057" r="-9057"/>
              </a:stretch>
            </a:blipFill>
          </p:spPr>
          <p:txBody>
            <a:bodyPr/>
            <a:lstStyle/>
            <a:p>
              <a:endParaRPr lang="en-US"/>
            </a:p>
          </p:txBody>
        </p:sp>
      </p:grpSp>
      <p:grpSp>
        <p:nvGrpSpPr>
          <p:cNvPr id="4" name="Group 4"/>
          <p:cNvGrpSpPr/>
          <p:nvPr/>
        </p:nvGrpSpPr>
        <p:grpSpPr>
          <a:xfrm>
            <a:off x="11757271" y="7155939"/>
            <a:ext cx="6287454" cy="2887786"/>
            <a:chOff x="0" y="0"/>
            <a:chExt cx="8383272" cy="3850381"/>
          </a:xfrm>
        </p:grpSpPr>
        <p:sp>
          <p:nvSpPr>
            <p:cNvPr id="5" name="Freeform 5"/>
            <p:cNvSpPr/>
            <p:nvPr/>
          </p:nvSpPr>
          <p:spPr>
            <a:xfrm>
              <a:off x="0" y="0"/>
              <a:ext cx="8383270" cy="3850386"/>
            </a:xfrm>
            <a:custGeom>
              <a:avLst/>
              <a:gdLst/>
              <a:ahLst/>
              <a:cxnLst/>
              <a:rect l="l" t="t" r="r" b="b"/>
              <a:pathLst>
                <a:path w="8383270" h="3850386">
                  <a:moveTo>
                    <a:pt x="0" y="0"/>
                  </a:moveTo>
                  <a:lnTo>
                    <a:pt x="8383270" y="0"/>
                  </a:lnTo>
                  <a:lnTo>
                    <a:pt x="8383270" y="3850386"/>
                  </a:lnTo>
                  <a:lnTo>
                    <a:pt x="0" y="3850386"/>
                  </a:lnTo>
                  <a:lnTo>
                    <a:pt x="0" y="0"/>
                  </a:lnTo>
                  <a:close/>
                </a:path>
              </a:pathLst>
            </a:custGeom>
            <a:blipFill>
              <a:blip r:embed="rId3"/>
              <a:stretch>
                <a:fillRect t="-14" b="-14"/>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69249" y="534461"/>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TWO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725001" y="1686805"/>
            <a:ext cx="14837998" cy="7571495"/>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that failure is not a negative, but an opportunity to learn and grow.</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Explore famous personalities whose failures have led to successes and see that their failure was an opportunity to learn.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your own failures and evaluate how</a:t>
            </a:r>
          </a:p>
          <a:p>
            <a:pPr marL="973676" lvl="2" indent="-324559" algn="l">
              <a:lnSpc>
                <a:spcPts val="5963"/>
              </a:lnSpc>
            </a:pPr>
            <a:r>
              <a:rPr lang="en-US" sz="4259">
                <a:solidFill>
                  <a:srgbClr val="133959"/>
                </a:solidFill>
                <a:latin typeface="Rubik"/>
                <a:ea typeface="Rubik"/>
                <a:cs typeface="Rubik"/>
                <a:sym typeface="Rubik"/>
              </a:rPr>
              <a:t>       those can be created into growth opportunities.</a:t>
            </a:r>
          </a:p>
          <a:p>
            <a:pPr marL="973676" lvl="2" indent="-324559" algn="l">
              <a:lnSpc>
                <a:spcPts val="5683"/>
              </a:lnSpc>
            </a:pPr>
            <a:endParaRPr lang="en-US" sz="4259">
              <a:solidFill>
                <a:srgbClr val="133959"/>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298398" y="1238130"/>
            <a:ext cx="11636802" cy="888705"/>
          </a:xfrm>
          <a:prstGeom prst="rect">
            <a:avLst/>
          </a:prstGeom>
        </p:spPr>
        <p:txBody>
          <a:bodyPr wrap="square" lIns="0" tIns="0" rIns="0" bIns="0" rtlCol="0" anchor="t">
            <a:spAutoFit/>
          </a:bodyPr>
          <a:lstStyle/>
          <a:p>
            <a:pPr algn="l">
              <a:lnSpc>
                <a:spcPts val="6231"/>
              </a:lnSpc>
            </a:pPr>
            <a:r>
              <a:rPr lang="en-US" sz="7600" dirty="0">
                <a:solidFill>
                  <a:srgbClr val="000000"/>
                </a:solidFill>
                <a:latin typeface="Gazpacho Bold"/>
                <a:ea typeface="Gazpacho Bold"/>
                <a:cs typeface="Gazpacho Bold"/>
                <a:sym typeface="Gazpacho Bold"/>
              </a:rPr>
              <a:t>Things I Have Failed At</a:t>
            </a:r>
          </a:p>
        </p:txBody>
      </p:sp>
      <p:sp>
        <p:nvSpPr>
          <p:cNvPr id="5" name="TextBox 5"/>
          <p:cNvSpPr txBox="1"/>
          <p:nvPr/>
        </p:nvSpPr>
        <p:spPr>
          <a:xfrm>
            <a:off x="1210236" y="3256766"/>
            <a:ext cx="15867528" cy="2789039"/>
          </a:xfrm>
          <a:prstGeom prst="rect">
            <a:avLst/>
          </a:prstGeom>
        </p:spPr>
        <p:txBody>
          <a:bodyPr lIns="0" tIns="0" rIns="0" bIns="0" rtlCol="0" anchor="t">
            <a:spAutoFit/>
          </a:bodyPr>
          <a:lstStyle/>
          <a:p>
            <a:pPr algn="ctr">
              <a:lnSpc>
                <a:spcPts val="7200"/>
              </a:lnSpc>
            </a:pPr>
            <a:r>
              <a:rPr lang="en-US" sz="6000">
                <a:solidFill>
                  <a:srgbClr val="000000"/>
                </a:solidFill>
                <a:latin typeface="Rubik"/>
                <a:ea typeface="Rubik"/>
                <a:cs typeface="Rubik"/>
                <a:sym typeface="Rubik"/>
              </a:rPr>
              <a:t>Write down tasks or goals</a:t>
            </a:r>
          </a:p>
          <a:p>
            <a:pPr algn="ctr">
              <a:lnSpc>
                <a:spcPts val="7200"/>
              </a:lnSpc>
            </a:pPr>
            <a:r>
              <a:rPr lang="en-US" sz="6000">
                <a:solidFill>
                  <a:srgbClr val="000000"/>
                </a:solidFill>
                <a:latin typeface="Rubik"/>
                <a:ea typeface="Rubik"/>
                <a:cs typeface="Rubik"/>
                <a:sym typeface="Rubik"/>
              </a:rPr>
              <a:t>that you set for yourself over the past year, </a:t>
            </a:r>
          </a:p>
          <a:p>
            <a:pPr algn="ctr">
              <a:lnSpc>
                <a:spcPts val="7200"/>
              </a:lnSpc>
            </a:pPr>
            <a:r>
              <a:rPr lang="en-US" sz="6000">
                <a:solidFill>
                  <a:srgbClr val="000000"/>
                </a:solidFill>
                <a:latin typeface="Rubik"/>
                <a:ea typeface="Rubik"/>
                <a:cs typeface="Rubik"/>
                <a:sym typeface="Rubik"/>
              </a:rPr>
              <a:t>but have failed at.</a:t>
            </a:r>
          </a:p>
        </p:txBody>
      </p:sp>
      <p:sp>
        <p:nvSpPr>
          <p:cNvPr id="6" name="Freeform 6"/>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312258" y="115595"/>
            <a:ext cx="14275607" cy="913105"/>
          </a:xfrm>
          <a:prstGeom prst="rect">
            <a:avLst/>
          </a:prstGeom>
        </p:spPr>
        <p:txBody>
          <a:bodyPr lIns="0" tIns="0" rIns="0" bIns="0" rtlCol="0" anchor="t">
            <a:spAutoFit/>
          </a:bodyPr>
          <a:lstStyle/>
          <a:p>
            <a:pPr algn="just">
              <a:lnSpc>
                <a:spcPts val="7419"/>
              </a:lnSpc>
            </a:pPr>
            <a:r>
              <a:rPr lang="en-US" sz="5299" spc="158">
                <a:solidFill>
                  <a:srgbClr val="000000"/>
                </a:solidFill>
                <a:latin typeface="Gazpacho Bold"/>
                <a:ea typeface="Gazpacho Bold"/>
                <a:cs typeface="Gazpacho Bold"/>
                <a:sym typeface="Gazpacho Bold"/>
              </a:rPr>
              <a:t>Failure may be tied to:</a:t>
            </a:r>
          </a:p>
        </p:txBody>
      </p:sp>
      <p:sp>
        <p:nvSpPr>
          <p:cNvPr id="6" name="Freeform 6"/>
          <p:cNvSpPr/>
          <p:nvPr/>
        </p:nvSpPr>
        <p:spPr>
          <a:xfrm>
            <a:off x="12176403" y="1809727"/>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588905" y="1847368"/>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1271058" y="2153253"/>
            <a:ext cx="3854146" cy="666242"/>
          </a:xfrm>
          <a:prstGeom prst="rect">
            <a:avLst/>
          </a:prstGeom>
        </p:spPr>
        <p:txBody>
          <a:bodyPr lIns="0" tIns="0" rIns="0" bIns="0" rtlCol="0" anchor="t">
            <a:spAutoFit/>
          </a:bodyPr>
          <a:lstStyle/>
          <a:p>
            <a:pPr algn="ctr">
              <a:lnSpc>
                <a:spcPts val="5598"/>
              </a:lnSpc>
            </a:pPr>
            <a:r>
              <a:rPr lang="en-US" sz="3600">
                <a:solidFill>
                  <a:srgbClr val="B9AAF7"/>
                </a:solidFill>
                <a:latin typeface="Rubik"/>
                <a:ea typeface="Rubik"/>
                <a:cs typeface="Rubik"/>
                <a:sym typeface="Rubik"/>
              </a:rPr>
              <a:t>Self-worth</a:t>
            </a:r>
          </a:p>
        </p:txBody>
      </p:sp>
      <p:sp>
        <p:nvSpPr>
          <p:cNvPr id="9" name="Freeform 9"/>
          <p:cNvSpPr/>
          <p:nvPr/>
        </p:nvSpPr>
        <p:spPr>
          <a:xfrm>
            <a:off x="6411071" y="1847368"/>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7450061" y="2136370"/>
            <a:ext cx="3440981" cy="666242"/>
          </a:xfrm>
          <a:prstGeom prst="rect">
            <a:avLst/>
          </a:prstGeom>
        </p:spPr>
        <p:txBody>
          <a:bodyPr lIns="0" tIns="0" rIns="0" bIns="0" rtlCol="0" anchor="t">
            <a:spAutoFit/>
          </a:bodyPr>
          <a:lstStyle/>
          <a:p>
            <a:pPr algn="ctr">
              <a:lnSpc>
                <a:spcPts val="5598"/>
              </a:lnSpc>
            </a:pPr>
            <a:r>
              <a:rPr lang="en-US" sz="3600">
                <a:solidFill>
                  <a:srgbClr val="B9AAF7"/>
                </a:solidFill>
                <a:latin typeface="Rubik"/>
                <a:ea typeface="Rubik"/>
                <a:cs typeface="Rubik"/>
                <a:sym typeface="Rubik"/>
              </a:rPr>
              <a:t>Self-esteem</a:t>
            </a:r>
          </a:p>
        </p:txBody>
      </p:sp>
      <p:sp>
        <p:nvSpPr>
          <p:cNvPr id="11" name="TextBox 11"/>
          <p:cNvSpPr txBox="1"/>
          <p:nvPr/>
        </p:nvSpPr>
        <p:spPr>
          <a:xfrm>
            <a:off x="12843415" y="2153253"/>
            <a:ext cx="4290867" cy="666242"/>
          </a:xfrm>
          <a:prstGeom prst="rect">
            <a:avLst/>
          </a:prstGeom>
        </p:spPr>
        <p:txBody>
          <a:bodyPr lIns="0" tIns="0" rIns="0" bIns="0" rtlCol="0" anchor="t">
            <a:spAutoFit/>
          </a:bodyPr>
          <a:lstStyle/>
          <a:p>
            <a:pPr algn="ctr">
              <a:lnSpc>
                <a:spcPts val="5598"/>
              </a:lnSpc>
            </a:pPr>
            <a:r>
              <a:rPr lang="en-US" sz="3600" spc="119">
                <a:solidFill>
                  <a:srgbClr val="B9AAF7"/>
                </a:solidFill>
                <a:latin typeface="Rubik"/>
                <a:ea typeface="Rubik"/>
                <a:cs typeface="Rubik"/>
                <a:sym typeface="Rubik"/>
              </a:rPr>
              <a:t>Self-acceptance</a:t>
            </a:r>
          </a:p>
        </p:txBody>
      </p:sp>
      <p:sp>
        <p:nvSpPr>
          <p:cNvPr id="12" name="TextBox 12"/>
          <p:cNvSpPr txBox="1"/>
          <p:nvPr/>
        </p:nvSpPr>
        <p:spPr>
          <a:xfrm>
            <a:off x="786553" y="3199823"/>
            <a:ext cx="5041116" cy="2741931"/>
          </a:xfrm>
          <a:prstGeom prst="rect">
            <a:avLst/>
          </a:prstGeom>
        </p:spPr>
        <p:txBody>
          <a:bodyPr lIns="0" tIns="0" rIns="0" bIns="0" rtlCol="0" anchor="t">
            <a:spAutoFit/>
          </a:bodyPr>
          <a:lstStyle/>
          <a:p>
            <a:pPr algn="ctr">
              <a:lnSpc>
                <a:spcPts val="5319"/>
              </a:lnSpc>
            </a:pPr>
            <a:r>
              <a:rPr lang="en-US" sz="3799">
                <a:solidFill>
                  <a:srgbClr val="000000"/>
                </a:solidFill>
                <a:latin typeface="Rubik Light"/>
                <a:ea typeface="Rubik Light"/>
                <a:cs typeface="Rubik Light"/>
                <a:sym typeface="Rubik Light"/>
              </a:rPr>
              <a:t>internal sense of </a:t>
            </a:r>
          </a:p>
          <a:p>
            <a:pPr algn="ctr">
              <a:lnSpc>
                <a:spcPts val="5319"/>
              </a:lnSpc>
            </a:pPr>
            <a:r>
              <a:rPr lang="en-US" sz="3799">
                <a:solidFill>
                  <a:srgbClr val="000000"/>
                </a:solidFill>
                <a:latin typeface="Rubik Light"/>
                <a:ea typeface="Rubik Light"/>
                <a:cs typeface="Rubik Light"/>
                <a:sym typeface="Rubik Light"/>
              </a:rPr>
              <a:t>being good enough and worthy of loving and belonging </a:t>
            </a:r>
          </a:p>
        </p:txBody>
      </p:sp>
      <p:sp>
        <p:nvSpPr>
          <p:cNvPr id="13" name="TextBox 13"/>
          <p:cNvSpPr txBox="1"/>
          <p:nvPr/>
        </p:nvSpPr>
        <p:spPr>
          <a:xfrm>
            <a:off x="408077" y="7595692"/>
            <a:ext cx="17453595" cy="615950"/>
          </a:xfrm>
          <a:prstGeom prst="rect">
            <a:avLst/>
          </a:prstGeom>
        </p:spPr>
        <p:txBody>
          <a:bodyPr lIns="0" tIns="0" rIns="0" bIns="0" rtlCol="0" anchor="t">
            <a:spAutoFit/>
          </a:bodyPr>
          <a:lstStyle/>
          <a:p>
            <a:pPr algn="ctr">
              <a:lnSpc>
                <a:spcPts val="4900"/>
              </a:lnSpc>
            </a:pPr>
            <a:r>
              <a:rPr lang="en-US" sz="3500" b="1">
                <a:solidFill>
                  <a:srgbClr val="000000"/>
                </a:solidFill>
                <a:latin typeface="Rubik Bold"/>
                <a:ea typeface="Rubik Bold"/>
                <a:cs typeface="Rubik Bold"/>
                <a:sym typeface="Rubik Bold"/>
              </a:rPr>
              <a:t>The expectation we fail to meet may be the one we created in our own mind. </a:t>
            </a:r>
          </a:p>
        </p:txBody>
      </p:sp>
      <p:sp>
        <p:nvSpPr>
          <p:cNvPr id="14" name="TextBox 14"/>
          <p:cNvSpPr txBox="1"/>
          <p:nvPr/>
        </p:nvSpPr>
        <p:spPr>
          <a:xfrm>
            <a:off x="6933517" y="3243916"/>
            <a:ext cx="4227982" cy="2540001"/>
          </a:xfrm>
          <a:prstGeom prst="rect">
            <a:avLst/>
          </a:prstGeom>
        </p:spPr>
        <p:txBody>
          <a:bodyPr lIns="0" tIns="0" rIns="0" bIns="0" rtlCol="0" anchor="t">
            <a:spAutoFit/>
          </a:bodyPr>
          <a:lstStyle/>
          <a:p>
            <a:pPr algn="ctr">
              <a:lnSpc>
                <a:spcPts val="4898"/>
              </a:lnSpc>
            </a:pPr>
            <a:r>
              <a:rPr lang="en-US" sz="3499">
                <a:solidFill>
                  <a:srgbClr val="000000"/>
                </a:solidFill>
                <a:latin typeface="Rubik Light"/>
                <a:ea typeface="Rubik Light"/>
                <a:cs typeface="Rubik Light"/>
                <a:sym typeface="Rubik Light"/>
              </a:rPr>
              <a:t>confidence in one’s own worth, abilities or morals - </a:t>
            </a:r>
          </a:p>
          <a:p>
            <a:pPr algn="ctr">
              <a:lnSpc>
                <a:spcPts val="4898"/>
              </a:lnSpc>
            </a:pPr>
            <a:r>
              <a:rPr lang="en-US" sz="3499">
                <a:solidFill>
                  <a:srgbClr val="000000"/>
                </a:solidFill>
                <a:latin typeface="Rubik Light"/>
                <a:ea typeface="Rubik Light"/>
                <a:cs typeface="Rubik Light"/>
                <a:sym typeface="Rubik Light"/>
              </a:rPr>
              <a:t>beliefs about oneself</a:t>
            </a:r>
          </a:p>
        </p:txBody>
      </p:sp>
      <p:sp>
        <p:nvSpPr>
          <p:cNvPr id="15" name="TextBox 15"/>
          <p:cNvSpPr txBox="1"/>
          <p:nvPr/>
        </p:nvSpPr>
        <p:spPr>
          <a:xfrm>
            <a:off x="12666132" y="3235012"/>
            <a:ext cx="4468150" cy="2540001"/>
          </a:xfrm>
          <a:prstGeom prst="rect">
            <a:avLst/>
          </a:prstGeom>
        </p:spPr>
        <p:txBody>
          <a:bodyPr lIns="0" tIns="0" rIns="0" bIns="0" rtlCol="0" anchor="t">
            <a:spAutoFit/>
          </a:bodyPr>
          <a:lstStyle/>
          <a:p>
            <a:pPr algn="ctr">
              <a:lnSpc>
                <a:spcPts val="4898"/>
              </a:lnSpc>
            </a:pPr>
            <a:r>
              <a:rPr lang="en-US" sz="3499">
                <a:solidFill>
                  <a:srgbClr val="000000"/>
                </a:solidFill>
                <a:latin typeface="Rubik Light"/>
                <a:ea typeface="Rubik Light"/>
                <a:cs typeface="Rubik Light"/>
                <a:sym typeface="Rubik Light"/>
              </a:rPr>
              <a:t>embracing every part of yourself - all your attributes positive </a:t>
            </a:r>
          </a:p>
          <a:p>
            <a:pPr algn="ctr">
              <a:lnSpc>
                <a:spcPts val="4898"/>
              </a:lnSpc>
            </a:pPr>
            <a:r>
              <a:rPr lang="en-US" sz="3499">
                <a:solidFill>
                  <a:srgbClr val="000000"/>
                </a:solidFill>
                <a:latin typeface="Rubik Light"/>
                <a:ea typeface="Rubik Light"/>
                <a:cs typeface="Rubik Light"/>
                <a:sym typeface="Rubik Light"/>
              </a:rPr>
              <a:t>or negative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897035" y="-25451"/>
            <a:ext cx="8390965" cy="10312451"/>
            <a:chOff x="0" y="0"/>
            <a:chExt cx="11187953" cy="13749935"/>
          </a:xfrm>
        </p:grpSpPr>
        <p:sp>
          <p:nvSpPr>
            <p:cNvPr id="4" name="Freeform 4"/>
            <p:cNvSpPr/>
            <p:nvPr/>
          </p:nvSpPr>
          <p:spPr>
            <a:xfrm>
              <a:off x="0" y="0"/>
              <a:ext cx="11187938" cy="13749910"/>
            </a:xfrm>
            <a:custGeom>
              <a:avLst/>
              <a:gdLst/>
              <a:ahLst/>
              <a:cxnLst/>
              <a:rect l="l" t="t" r="r" b="b"/>
              <a:pathLst>
                <a:path w="11187938" h="13749910">
                  <a:moveTo>
                    <a:pt x="0" y="0"/>
                  </a:moveTo>
                  <a:lnTo>
                    <a:pt x="11187938" y="0"/>
                  </a:lnTo>
                  <a:lnTo>
                    <a:pt x="11187938" y="13749910"/>
                  </a:lnTo>
                  <a:lnTo>
                    <a:pt x="0" y="13749910"/>
                  </a:lnTo>
                  <a:lnTo>
                    <a:pt x="0" y="0"/>
                  </a:lnTo>
                  <a:close/>
                </a:path>
              </a:pathLst>
            </a:custGeom>
            <a:blipFill>
              <a:blip r:embed="rId3"/>
              <a:stretch>
                <a:fillRect l="-2504" r="-2505"/>
              </a:stretch>
            </a:blipFill>
          </p:spPr>
          <p:txBody>
            <a:bodyPr/>
            <a:lstStyle/>
            <a:p>
              <a:endParaRPr lang="en-US"/>
            </a:p>
          </p:txBody>
        </p:sp>
      </p:grpSp>
      <p:sp>
        <p:nvSpPr>
          <p:cNvPr id="5" name="TextBox 5"/>
          <p:cNvSpPr txBox="1"/>
          <p:nvPr/>
        </p:nvSpPr>
        <p:spPr>
          <a:xfrm>
            <a:off x="201425" y="642495"/>
            <a:ext cx="9443900" cy="1447800"/>
          </a:xfrm>
          <a:prstGeom prst="rect">
            <a:avLst/>
          </a:prstGeom>
        </p:spPr>
        <p:txBody>
          <a:bodyPr lIns="0" tIns="0" rIns="0" bIns="0" rtlCol="0" anchor="t">
            <a:spAutoFit/>
          </a:bodyPr>
          <a:lstStyle/>
          <a:p>
            <a:pPr algn="l">
              <a:lnSpc>
                <a:spcPts val="5759"/>
              </a:lnSpc>
            </a:pPr>
            <a:r>
              <a:rPr lang="en-US" sz="4800" spc="185">
                <a:solidFill>
                  <a:srgbClr val="133959"/>
                </a:solidFill>
                <a:latin typeface="Gazpacho Bold"/>
                <a:ea typeface="Gazpacho Bold"/>
                <a:cs typeface="Gazpacho Bold"/>
                <a:sym typeface="Gazpacho Bold"/>
              </a:rPr>
              <a:t>What is Failure and How Can We Make the Most of It?</a:t>
            </a:r>
          </a:p>
        </p:txBody>
      </p:sp>
      <p:sp>
        <p:nvSpPr>
          <p:cNvPr id="6" name="TextBox 6"/>
          <p:cNvSpPr txBox="1"/>
          <p:nvPr/>
        </p:nvSpPr>
        <p:spPr>
          <a:xfrm>
            <a:off x="3805518" y="2575598"/>
            <a:ext cx="5442148" cy="1263833"/>
          </a:xfrm>
          <a:prstGeom prst="rect">
            <a:avLst/>
          </a:prstGeom>
        </p:spPr>
        <p:txBody>
          <a:bodyPr lIns="0" tIns="0" rIns="0" bIns="0" rtlCol="0" anchor="t">
            <a:spAutoFit/>
          </a:bodyPr>
          <a:lstStyle/>
          <a:p>
            <a:pPr algn="ctr">
              <a:lnSpc>
                <a:spcPts val="4759"/>
              </a:lnSpc>
            </a:pPr>
            <a:r>
              <a:rPr lang="en-US" sz="3399" u="sng">
                <a:solidFill>
                  <a:srgbClr val="0000FF"/>
                </a:solidFill>
                <a:latin typeface="Rubik"/>
                <a:ea typeface="Rubik"/>
                <a:cs typeface="Rubik"/>
                <a:sym typeface="Rubik"/>
                <a:hlinkClick r:id="rId4" tooltip="https://www.betterup.com/blog/what-is-failure"/>
              </a:rPr>
              <a:t>Read this article </a:t>
            </a:r>
            <a:r>
              <a:rPr lang="en-US" sz="3399">
                <a:solidFill>
                  <a:srgbClr val="133959"/>
                </a:solidFill>
                <a:latin typeface="Rubik"/>
                <a:ea typeface="Rubik"/>
                <a:cs typeface="Rubik"/>
                <a:sym typeface="Rubik"/>
              </a:rPr>
              <a:t>and then summarize it on the sheet.</a:t>
            </a:r>
          </a:p>
        </p:txBody>
      </p:sp>
      <p:grpSp>
        <p:nvGrpSpPr>
          <p:cNvPr id="7" name="Group 7"/>
          <p:cNvGrpSpPr>
            <a:grpSpLocks noChangeAspect="1"/>
          </p:cNvGrpSpPr>
          <p:nvPr/>
        </p:nvGrpSpPr>
        <p:grpSpPr>
          <a:xfrm>
            <a:off x="201425" y="4768163"/>
            <a:ext cx="4333473" cy="3853013"/>
            <a:chOff x="0" y="0"/>
            <a:chExt cx="5777964" cy="5137351"/>
          </a:xfrm>
        </p:grpSpPr>
        <p:sp>
          <p:nvSpPr>
            <p:cNvPr id="8" name="Freeform 8"/>
            <p:cNvSpPr/>
            <p:nvPr/>
          </p:nvSpPr>
          <p:spPr>
            <a:xfrm>
              <a:off x="0" y="0"/>
              <a:ext cx="5777992" cy="5137404"/>
            </a:xfrm>
            <a:custGeom>
              <a:avLst/>
              <a:gdLst/>
              <a:ahLst/>
              <a:cxnLst/>
              <a:rect l="l" t="t" r="r" b="b"/>
              <a:pathLst>
                <a:path w="5777992" h="5137404">
                  <a:moveTo>
                    <a:pt x="0" y="0"/>
                  </a:moveTo>
                  <a:lnTo>
                    <a:pt x="5777992" y="0"/>
                  </a:lnTo>
                  <a:lnTo>
                    <a:pt x="5777992" y="5137404"/>
                  </a:lnTo>
                  <a:lnTo>
                    <a:pt x="0" y="5137404"/>
                  </a:lnTo>
                  <a:lnTo>
                    <a:pt x="0" y="0"/>
                  </a:lnTo>
                  <a:close/>
                </a:path>
              </a:pathLst>
            </a:custGeom>
            <a:blipFill>
              <a:blip r:embed="rId5"/>
              <a:stretch>
                <a:fillRect b="1"/>
              </a:stretch>
            </a:blipFill>
          </p:spPr>
          <p:txBody>
            <a:bodyPr/>
            <a:lstStyle/>
            <a:p>
              <a:endParaRPr lang="en-US"/>
            </a:p>
          </p:txBody>
        </p:sp>
      </p:grpSp>
      <p:grpSp>
        <p:nvGrpSpPr>
          <p:cNvPr id="9" name="Group 9"/>
          <p:cNvGrpSpPr>
            <a:grpSpLocks noChangeAspect="1"/>
          </p:cNvGrpSpPr>
          <p:nvPr/>
        </p:nvGrpSpPr>
        <p:grpSpPr>
          <a:xfrm rot="8178281">
            <a:off x="3516428" y="3051009"/>
            <a:ext cx="3446028" cy="3446028"/>
            <a:chOff x="0" y="0"/>
            <a:chExt cx="4594704" cy="4594704"/>
          </a:xfrm>
        </p:grpSpPr>
        <p:sp>
          <p:nvSpPr>
            <p:cNvPr id="10" name="Freeform 10" descr="A red arrow pointing to a black background  Description automatically generated"/>
            <p:cNvSpPr/>
            <p:nvPr/>
          </p:nvSpPr>
          <p:spPr>
            <a:xfrm>
              <a:off x="0" y="0"/>
              <a:ext cx="4594733" cy="4594733"/>
            </a:xfrm>
            <a:custGeom>
              <a:avLst/>
              <a:gdLst/>
              <a:ahLst/>
              <a:cxnLst/>
              <a:rect l="l" t="t" r="r" b="b"/>
              <a:pathLst>
                <a:path w="4594733" h="4594733">
                  <a:moveTo>
                    <a:pt x="0" y="0"/>
                  </a:moveTo>
                  <a:lnTo>
                    <a:pt x="4594733" y="0"/>
                  </a:lnTo>
                  <a:lnTo>
                    <a:pt x="4594733" y="4594733"/>
                  </a:lnTo>
                  <a:lnTo>
                    <a:pt x="0" y="4594733"/>
                  </a:lnTo>
                  <a:lnTo>
                    <a:pt x="0" y="0"/>
                  </a:lnTo>
                  <a:close/>
                </a:path>
              </a:pathLst>
            </a:custGeom>
            <a:blipFill>
              <a:blip r:embed="rId6"/>
              <a:stretch>
                <a:fillRect/>
              </a:stretch>
            </a:blipFill>
          </p:spPr>
          <p:txBody>
            <a:bodyPr/>
            <a:lstStyle/>
            <a:p>
              <a:endParaRPr lang="en-US"/>
            </a:p>
          </p:txBody>
        </p:sp>
      </p:grpSp>
      <p:grpSp>
        <p:nvGrpSpPr>
          <p:cNvPr id="11" name="Group 11"/>
          <p:cNvGrpSpPr>
            <a:grpSpLocks noChangeAspect="1"/>
          </p:cNvGrpSpPr>
          <p:nvPr/>
        </p:nvGrpSpPr>
        <p:grpSpPr>
          <a:xfrm rot="-847090">
            <a:off x="6820523" y="2327887"/>
            <a:ext cx="4333471" cy="4880551"/>
            <a:chOff x="0" y="0"/>
            <a:chExt cx="5777961" cy="6507401"/>
          </a:xfrm>
        </p:grpSpPr>
        <p:sp>
          <p:nvSpPr>
            <p:cNvPr id="12" name="Freeform 12" descr="A red arrow pointing to a black background  Description automatically generated"/>
            <p:cNvSpPr/>
            <p:nvPr/>
          </p:nvSpPr>
          <p:spPr>
            <a:xfrm flipH="1">
              <a:off x="0" y="0"/>
              <a:ext cx="5777992" cy="6507353"/>
            </a:xfrm>
            <a:custGeom>
              <a:avLst/>
              <a:gdLst/>
              <a:ahLst/>
              <a:cxnLst/>
              <a:rect l="l" t="t" r="r" b="b"/>
              <a:pathLst>
                <a:path w="5777992" h="6507353">
                  <a:moveTo>
                    <a:pt x="5777992" y="0"/>
                  </a:moveTo>
                  <a:lnTo>
                    <a:pt x="0" y="0"/>
                  </a:lnTo>
                  <a:lnTo>
                    <a:pt x="0" y="6507353"/>
                  </a:lnTo>
                  <a:lnTo>
                    <a:pt x="5777992" y="6507353"/>
                  </a:lnTo>
                  <a:lnTo>
                    <a:pt x="5777992" y="0"/>
                  </a:lnTo>
                  <a:close/>
                </a:path>
              </a:pathLst>
            </a:custGeom>
            <a:blipFill>
              <a:blip r:embed="rId7"/>
              <a:stretch>
                <a:fillRect l="-6312" r="-6311"/>
              </a:stretch>
            </a:blipFill>
          </p:spPr>
          <p:txBody>
            <a:bodyPr/>
            <a:lstStyle/>
            <a:p>
              <a:endParaRPr 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1647397" y="-4380459"/>
            <a:ext cx="12872004" cy="12872004"/>
          </a:xfrm>
          <a:custGeom>
            <a:avLst/>
            <a:gdLst/>
            <a:ahLst/>
            <a:cxnLst/>
            <a:rect l="l" t="t" r="r" b="b"/>
            <a:pathLst>
              <a:path w="12872004" h="12872004">
                <a:moveTo>
                  <a:pt x="0" y="0"/>
                </a:moveTo>
                <a:lnTo>
                  <a:pt x="12872004" y="0"/>
                </a:lnTo>
                <a:lnTo>
                  <a:pt x="12872004" y="12872004"/>
                </a:lnTo>
                <a:lnTo>
                  <a:pt x="0" y="128720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2788515" y="3996002"/>
            <a:ext cx="13151709" cy="4075430"/>
          </a:xfrm>
          <a:prstGeom prst="rect">
            <a:avLst/>
          </a:prstGeom>
        </p:spPr>
        <p:txBody>
          <a:bodyPr lIns="0" tIns="0" rIns="0" bIns="0" rtlCol="0" anchor="t">
            <a:spAutoFit/>
          </a:bodyPr>
          <a:lstStyle/>
          <a:p>
            <a:pPr algn="l">
              <a:lnSpc>
                <a:spcPts val="5319"/>
              </a:lnSpc>
            </a:pPr>
            <a:r>
              <a:rPr lang="en-US" sz="3799">
                <a:solidFill>
                  <a:srgbClr val="000000"/>
                </a:solidFill>
                <a:latin typeface="Rubik"/>
                <a:ea typeface="Rubik"/>
                <a:cs typeface="Rubik"/>
                <a:sym typeface="Rubik"/>
              </a:rPr>
              <a:t>Why do we connect self-worth, self-esteem and </a:t>
            </a:r>
          </a:p>
          <a:p>
            <a:pPr algn="l">
              <a:lnSpc>
                <a:spcPts val="5319"/>
              </a:lnSpc>
            </a:pPr>
            <a:r>
              <a:rPr lang="en-US" sz="3799">
                <a:solidFill>
                  <a:srgbClr val="000000"/>
                </a:solidFill>
                <a:latin typeface="Rubik"/>
                <a:ea typeface="Rubik"/>
                <a:cs typeface="Rubik"/>
                <a:sym typeface="Rubik"/>
              </a:rPr>
              <a:t>self-acceptance to success?</a:t>
            </a: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Why does failing feel difficult?</a:t>
            </a: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How can success after failure lead to personal growth?</a:t>
            </a:r>
          </a:p>
        </p:txBody>
      </p:sp>
      <p:sp>
        <p:nvSpPr>
          <p:cNvPr id="6" name="TextBox 6"/>
          <p:cNvSpPr txBox="1"/>
          <p:nvPr/>
        </p:nvSpPr>
        <p:spPr>
          <a:xfrm>
            <a:off x="4452588" y="1297964"/>
            <a:ext cx="7261622" cy="1387475"/>
          </a:xfrm>
          <a:prstGeom prst="rect">
            <a:avLst/>
          </a:prstGeom>
        </p:spPr>
        <p:txBody>
          <a:bodyPr lIns="0" tIns="0" rIns="0" bIns="0" rtlCol="0" anchor="t">
            <a:spAutoFit/>
          </a:bodyPr>
          <a:lstStyle/>
          <a:p>
            <a:pPr algn="ctr">
              <a:lnSpc>
                <a:spcPts val="11200"/>
              </a:lnSpc>
            </a:pPr>
            <a:r>
              <a:rPr lang="en-US" sz="8000">
                <a:solidFill>
                  <a:srgbClr val="000000"/>
                </a:solidFill>
                <a:latin typeface="Gazpacho Bold"/>
                <a:ea typeface="Gazpacho Bold"/>
                <a:cs typeface="Gazpacho Bold"/>
                <a:sym typeface="Gazpacho Bold"/>
              </a:rPr>
              <a:t>Turn and Talk</a:t>
            </a:r>
          </a:p>
        </p:txBody>
      </p:sp>
      <p:sp>
        <p:nvSpPr>
          <p:cNvPr id="7" name="Freeform 7"/>
          <p:cNvSpPr/>
          <p:nvPr/>
        </p:nvSpPr>
        <p:spPr>
          <a:xfrm>
            <a:off x="1282354" y="7146845"/>
            <a:ext cx="1344700" cy="1344700"/>
          </a:xfrm>
          <a:custGeom>
            <a:avLst/>
            <a:gdLst/>
            <a:ahLst/>
            <a:cxnLst/>
            <a:rect l="l" t="t" r="r" b="b"/>
            <a:pathLst>
              <a:path w="1344700" h="1344700">
                <a:moveTo>
                  <a:pt x="0" y="0"/>
                </a:moveTo>
                <a:lnTo>
                  <a:pt x="1344700" y="0"/>
                </a:lnTo>
                <a:lnTo>
                  <a:pt x="1344700" y="1344700"/>
                </a:lnTo>
                <a:lnTo>
                  <a:pt x="0" y="13447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1282354" y="5670804"/>
            <a:ext cx="1344700" cy="1344700"/>
          </a:xfrm>
          <a:custGeom>
            <a:avLst/>
            <a:gdLst/>
            <a:ahLst/>
            <a:cxnLst/>
            <a:rect l="l" t="t" r="r" b="b"/>
            <a:pathLst>
              <a:path w="1344700" h="1344700">
                <a:moveTo>
                  <a:pt x="0" y="0"/>
                </a:moveTo>
                <a:lnTo>
                  <a:pt x="1344700" y="0"/>
                </a:lnTo>
                <a:lnTo>
                  <a:pt x="1344700" y="1344700"/>
                </a:lnTo>
                <a:lnTo>
                  <a:pt x="0" y="13447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1282354" y="3990687"/>
            <a:ext cx="1344700" cy="1344700"/>
          </a:xfrm>
          <a:custGeom>
            <a:avLst/>
            <a:gdLst/>
            <a:ahLst/>
            <a:cxnLst/>
            <a:rect l="l" t="t" r="r" b="b"/>
            <a:pathLst>
              <a:path w="1344700" h="1344700">
                <a:moveTo>
                  <a:pt x="0" y="0"/>
                </a:moveTo>
                <a:lnTo>
                  <a:pt x="1344700" y="0"/>
                </a:lnTo>
                <a:lnTo>
                  <a:pt x="1344700" y="1344700"/>
                </a:lnTo>
                <a:lnTo>
                  <a:pt x="0" y="13447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724875" y="433099"/>
            <a:ext cx="13744125" cy="1605280"/>
          </a:xfrm>
          <a:prstGeom prst="rect">
            <a:avLst/>
          </a:prstGeom>
        </p:spPr>
        <p:txBody>
          <a:bodyPr lIns="0" tIns="0" rIns="0" bIns="0" rtlCol="0" anchor="t">
            <a:spAutoFit/>
          </a:bodyPr>
          <a:lstStyle/>
          <a:p>
            <a:pPr algn="l">
              <a:lnSpc>
                <a:spcPts val="6109"/>
              </a:lnSpc>
            </a:pPr>
            <a:r>
              <a:rPr lang="en-US" sz="6500">
                <a:solidFill>
                  <a:srgbClr val="000000"/>
                </a:solidFill>
                <a:latin typeface="Gazpacho Bold"/>
                <a:ea typeface="Gazpacho Bold"/>
                <a:cs typeface="Gazpacho Bold"/>
                <a:sym typeface="Gazpacho Bold"/>
              </a:rPr>
              <a:t>What do each of these individuals have in common?</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944429" y="8332427"/>
            <a:ext cx="533462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662738" y="2149450"/>
            <a:ext cx="15511885" cy="6066545"/>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and articulate the differences between</a:t>
            </a:r>
          </a:p>
          <a:p>
            <a:pPr marL="973676" lvl="2" indent="-324559" algn="l">
              <a:lnSpc>
                <a:spcPts val="5963"/>
              </a:lnSpc>
            </a:pPr>
            <a:r>
              <a:rPr lang="en-US" sz="4259">
                <a:solidFill>
                  <a:srgbClr val="133959"/>
                </a:solidFill>
                <a:latin typeface="Rubik"/>
                <a:ea typeface="Rubik"/>
                <a:cs typeface="Rubik"/>
                <a:sym typeface="Rubik"/>
              </a:rPr>
              <a:t>       a “growth” and “fixed” mindset</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how failing is an opportunity to grow and learn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Identify times in your life where you failed and </a:t>
            </a:r>
          </a:p>
          <a:p>
            <a:pPr marL="973676" lvl="2" indent="-324559" algn="l">
              <a:lnSpc>
                <a:spcPts val="5963"/>
              </a:lnSpc>
            </a:pPr>
            <a:r>
              <a:rPr lang="en-US" sz="4259">
                <a:solidFill>
                  <a:srgbClr val="133959"/>
                </a:solidFill>
                <a:latin typeface="Rubik"/>
                <a:ea typeface="Rubik"/>
                <a:cs typeface="Rubik"/>
                <a:sym typeface="Rubik"/>
              </a:rPr>
              <a:t>       how this became an opportunity to learn</a:t>
            </a:r>
          </a:p>
          <a:p>
            <a:pPr marL="973676" lvl="2" indent="-324559" algn="l">
              <a:lnSpc>
                <a:spcPts val="5683"/>
              </a:lnSpc>
            </a:pPr>
            <a:endParaRPr lang="en-US" sz="4259">
              <a:solidFill>
                <a:srgbClr val="133959"/>
              </a:solidFill>
              <a:latin typeface="Rubik"/>
              <a:ea typeface="Rubik"/>
              <a:cs typeface="Rubik"/>
              <a:sym typeface="Rubik"/>
            </a:endParaRPr>
          </a:p>
        </p:txBody>
      </p:sp>
      <p:grpSp>
        <p:nvGrpSpPr>
          <p:cNvPr id="4" name="Group 4"/>
          <p:cNvGrpSpPr/>
          <p:nvPr/>
        </p:nvGrpSpPr>
        <p:grpSpPr>
          <a:xfrm>
            <a:off x="16061247" y="-374872"/>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607786" y="280530"/>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724875" y="433099"/>
            <a:ext cx="13744125" cy="1605280"/>
          </a:xfrm>
          <a:prstGeom prst="rect">
            <a:avLst/>
          </a:prstGeom>
        </p:spPr>
        <p:txBody>
          <a:bodyPr lIns="0" tIns="0" rIns="0" bIns="0" rtlCol="0" anchor="t">
            <a:spAutoFit/>
          </a:bodyPr>
          <a:lstStyle/>
          <a:p>
            <a:pPr algn="l">
              <a:lnSpc>
                <a:spcPts val="6109"/>
              </a:lnSpc>
            </a:pPr>
            <a:r>
              <a:rPr lang="en-US" sz="6500">
                <a:solidFill>
                  <a:srgbClr val="000000"/>
                </a:solidFill>
                <a:latin typeface="Gazpacho Bold"/>
                <a:ea typeface="Gazpacho Bold"/>
                <a:cs typeface="Gazpacho Bold"/>
                <a:sym typeface="Gazpacho Bold"/>
              </a:rPr>
              <a:t>What do each of these individuals have in common?</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944429" y="8332427"/>
            <a:ext cx="533462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33046" y="404477"/>
            <a:ext cx="17696124" cy="1249934"/>
          </a:xfrm>
          <a:prstGeom prst="rect">
            <a:avLst/>
          </a:prstGeom>
        </p:spPr>
        <p:txBody>
          <a:bodyPr lIns="0" tIns="0" rIns="0" bIns="0" rtlCol="0" anchor="t">
            <a:spAutoFit/>
          </a:bodyPr>
          <a:lstStyle/>
          <a:p>
            <a:pPr algn="l">
              <a:lnSpc>
                <a:spcPts val="4888"/>
              </a:lnSpc>
            </a:pPr>
            <a:r>
              <a:rPr lang="en-US" sz="4400">
                <a:solidFill>
                  <a:srgbClr val="000000"/>
                </a:solidFill>
                <a:latin typeface="Gazpacho Bold"/>
                <a:ea typeface="Gazpacho Bold"/>
                <a:cs typeface="Gazpacho Bold"/>
                <a:sym typeface="Gazpacho Bold"/>
              </a:rPr>
              <a:t>Each of them have had some form of failure in their lives that they have had to work to overcome.</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944429" y="8332427"/>
            <a:ext cx="533462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613112" y="1949682"/>
            <a:ext cx="17446287" cy="6594025"/>
          </a:xfrm>
          <a:prstGeom prst="rect">
            <a:avLst/>
          </a:prstGeom>
        </p:spPr>
        <p:txBody>
          <a:bodyPr lIns="0" tIns="0" rIns="0" bIns="0" rtlCol="0" anchor="t">
            <a:spAutoFit/>
          </a:bodyPr>
          <a:lstStyle/>
          <a:p>
            <a:pPr marL="800105" lvl="2" indent="-266702" algn="l">
              <a:lnSpc>
                <a:spcPts val="6300"/>
              </a:lnSpc>
              <a:buFont typeface="Arial"/>
              <a:buChar char="⚬"/>
            </a:pPr>
            <a:r>
              <a:rPr lang="en-US" sz="3500">
                <a:solidFill>
                  <a:srgbClr val="000000"/>
                </a:solidFill>
                <a:latin typeface="Rubik"/>
                <a:ea typeface="Rubik"/>
                <a:cs typeface="Rubik"/>
                <a:sym typeface="Rubik"/>
              </a:rPr>
              <a:t>What is this person famous for achieving?</a:t>
            </a:r>
          </a:p>
          <a:p>
            <a:pPr marL="800105" lvl="2" indent="-266702" algn="l">
              <a:lnSpc>
                <a:spcPts val="6300"/>
              </a:lnSpc>
              <a:buFont typeface="Arial"/>
              <a:buChar char="⚬"/>
            </a:pPr>
            <a:r>
              <a:rPr lang="en-US" sz="3500">
                <a:solidFill>
                  <a:srgbClr val="000000"/>
                </a:solidFill>
                <a:latin typeface="Rubik"/>
                <a:ea typeface="Rubik"/>
                <a:cs typeface="Rubik"/>
                <a:sym typeface="Rubik"/>
              </a:rPr>
              <a:t>What is this person’s story about achieving fame?</a:t>
            </a:r>
          </a:p>
          <a:p>
            <a:pPr marL="800105" lvl="2" indent="-266702" algn="l">
              <a:lnSpc>
                <a:spcPts val="6300"/>
              </a:lnSpc>
              <a:buFont typeface="Arial"/>
              <a:buChar char="⚬"/>
            </a:pPr>
            <a:r>
              <a:rPr lang="en-US" sz="3500">
                <a:solidFill>
                  <a:srgbClr val="000000"/>
                </a:solidFill>
                <a:latin typeface="Rubik"/>
                <a:ea typeface="Rubik"/>
                <a:cs typeface="Rubik"/>
                <a:sym typeface="Rubik"/>
              </a:rPr>
              <a:t>What failures did this person encounter in their life?</a:t>
            </a:r>
          </a:p>
          <a:p>
            <a:pPr marL="800105" lvl="2" indent="-266702" algn="l">
              <a:lnSpc>
                <a:spcPts val="6300"/>
              </a:lnSpc>
              <a:buFont typeface="Arial"/>
              <a:buChar char="⚬"/>
            </a:pPr>
            <a:r>
              <a:rPr lang="en-US" sz="3500">
                <a:solidFill>
                  <a:srgbClr val="000000"/>
                </a:solidFill>
                <a:latin typeface="Rubik"/>
                <a:ea typeface="Rubik"/>
                <a:cs typeface="Rubik"/>
                <a:sym typeface="Rubik"/>
              </a:rPr>
              <a:t>How did they overcome this failure?</a:t>
            </a:r>
          </a:p>
          <a:p>
            <a:pPr marL="800105" lvl="2" indent="-266702" algn="l">
              <a:lnSpc>
                <a:spcPts val="6300"/>
              </a:lnSpc>
              <a:buFont typeface="Arial"/>
              <a:buChar char="⚬"/>
            </a:pPr>
            <a:r>
              <a:rPr lang="en-US" sz="3500">
                <a:solidFill>
                  <a:srgbClr val="000000"/>
                </a:solidFill>
                <a:latin typeface="Rubik"/>
                <a:ea typeface="Rubik"/>
                <a:cs typeface="Rubik"/>
                <a:sym typeface="Rubik"/>
              </a:rPr>
              <a:t>Why do you think this failure led to their eventual success?</a:t>
            </a:r>
          </a:p>
          <a:p>
            <a:pPr marL="800105" lvl="2" indent="-266702" algn="l">
              <a:lnSpc>
                <a:spcPts val="6300"/>
              </a:lnSpc>
              <a:buFont typeface="Arial"/>
              <a:buChar char="⚬"/>
            </a:pPr>
            <a:r>
              <a:rPr lang="en-US" sz="3500">
                <a:solidFill>
                  <a:srgbClr val="000000"/>
                </a:solidFill>
                <a:latin typeface="Rubik"/>
                <a:ea typeface="Rubik"/>
                <a:cs typeface="Rubik"/>
                <a:sym typeface="Rubik"/>
              </a:rPr>
              <a:t>Put yourself in this person’s shoes: what would you have done when you encountered failure?</a:t>
            </a:r>
          </a:p>
          <a:p>
            <a:pPr marL="800105" lvl="2" indent="-266702" algn="l">
              <a:lnSpc>
                <a:spcPts val="6300"/>
              </a:lnSpc>
              <a:buFont typeface="Arial"/>
              <a:buChar char="⚬"/>
            </a:pPr>
            <a:r>
              <a:rPr lang="en-US" sz="3500">
                <a:solidFill>
                  <a:srgbClr val="000000"/>
                </a:solidFill>
                <a:latin typeface="Rubik"/>
                <a:ea typeface="Rubik"/>
                <a:cs typeface="Rubik"/>
                <a:sym typeface="Rubik"/>
              </a:rPr>
              <a:t>What advice would you give to this person when an inevitable failure occurred?</a:t>
            </a:r>
          </a:p>
        </p:txBody>
      </p:sp>
      <p:sp>
        <p:nvSpPr>
          <p:cNvPr id="5" name="Freeform 5"/>
          <p:cNvSpPr/>
          <p:nvPr/>
        </p:nvSpPr>
        <p:spPr>
          <a:xfrm>
            <a:off x="3283993" y="-1393505"/>
            <a:ext cx="4431325" cy="4431325"/>
          </a:xfrm>
          <a:custGeom>
            <a:avLst/>
            <a:gdLst/>
            <a:ahLst/>
            <a:cxnLst/>
            <a:rect l="l" t="t" r="r" b="b"/>
            <a:pathLst>
              <a:path w="4431325" h="4431325">
                <a:moveTo>
                  <a:pt x="0" y="0"/>
                </a:moveTo>
                <a:lnTo>
                  <a:pt x="4431325" y="0"/>
                </a:lnTo>
                <a:lnTo>
                  <a:pt x="4431325" y="4431325"/>
                </a:lnTo>
                <a:lnTo>
                  <a:pt x="0" y="44313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222498" y="337590"/>
            <a:ext cx="7492819" cy="1034542"/>
          </a:xfrm>
          <a:prstGeom prst="rect">
            <a:avLst/>
          </a:prstGeom>
        </p:spPr>
        <p:txBody>
          <a:bodyPr wrap="square" lIns="0" tIns="0" rIns="0" bIns="0" rtlCol="0" anchor="t">
            <a:spAutoFit/>
          </a:bodyPr>
          <a:lstStyle/>
          <a:p>
            <a:pPr algn="l">
              <a:lnSpc>
                <a:spcPts val="8249"/>
              </a:lnSpc>
            </a:pPr>
            <a:r>
              <a:rPr lang="en-US" sz="6600" dirty="0">
                <a:solidFill>
                  <a:srgbClr val="000000"/>
                </a:solidFill>
                <a:latin typeface="Gazpacho Bold"/>
                <a:ea typeface="Gazpacho Bold"/>
                <a:cs typeface="Gazpacho Bold"/>
                <a:sym typeface="Gazpacho Bold"/>
              </a:rPr>
              <a:t>Time to Create!!!</a:t>
            </a:r>
          </a:p>
        </p:txBody>
      </p:sp>
      <p:sp>
        <p:nvSpPr>
          <p:cNvPr id="7" name="TextBox 7"/>
          <p:cNvSpPr txBox="1"/>
          <p:nvPr/>
        </p:nvSpPr>
        <p:spPr>
          <a:xfrm>
            <a:off x="864285" y="1431830"/>
            <a:ext cx="16559430" cy="487524"/>
          </a:xfrm>
          <a:prstGeom prst="rect">
            <a:avLst/>
          </a:prstGeom>
        </p:spPr>
        <p:txBody>
          <a:bodyPr lIns="0" tIns="0" rIns="0" bIns="0" rtlCol="0" anchor="t">
            <a:spAutoFit/>
          </a:bodyPr>
          <a:lstStyle/>
          <a:p>
            <a:pPr algn="l">
              <a:lnSpc>
                <a:spcPts val="3629"/>
              </a:lnSpc>
            </a:pPr>
            <a:r>
              <a:rPr lang="en-US" sz="2592" b="1">
                <a:solidFill>
                  <a:srgbClr val="83CFAC"/>
                </a:solidFill>
                <a:latin typeface="Rubik Bold"/>
                <a:ea typeface="Rubik Bold"/>
                <a:cs typeface="Rubik Bold"/>
                <a:sym typeface="Rubik Bold"/>
              </a:rPr>
              <a:t>Create a 3-minute presentation highlighting the stories of the famous person you researched.</a:t>
            </a:r>
          </a:p>
        </p:txBody>
      </p:sp>
      <p:sp>
        <p:nvSpPr>
          <p:cNvPr id="8" name="Freeform 8"/>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202687" y="421636"/>
            <a:ext cx="9705677" cy="785495"/>
          </a:xfrm>
          <a:prstGeom prst="rect">
            <a:avLst/>
          </a:prstGeom>
        </p:spPr>
        <p:txBody>
          <a:bodyPr lIns="0" tIns="0" rIns="0" bIns="0" rtlCol="0" anchor="t">
            <a:spAutoFit/>
          </a:bodyPr>
          <a:lstStyle/>
          <a:p>
            <a:pPr algn="ctr">
              <a:lnSpc>
                <a:spcPts val="5740"/>
              </a:lnSpc>
            </a:pPr>
            <a:r>
              <a:rPr lang="en-US" sz="6000">
                <a:solidFill>
                  <a:srgbClr val="000000"/>
                </a:solidFill>
                <a:latin typeface="Gazpacho Bold"/>
                <a:ea typeface="Gazpacho Bold"/>
                <a:cs typeface="Gazpacho Bold"/>
                <a:sym typeface="Gazpacho Bold"/>
              </a:rPr>
              <a:t>During the Presentations</a:t>
            </a:r>
          </a:p>
        </p:txBody>
      </p:sp>
      <p:sp>
        <p:nvSpPr>
          <p:cNvPr id="3" name="TextBox 3"/>
          <p:cNvSpPr txBox="1"/>
          <p:nvPr/>
        </p:nvSpPr>
        <p:spPr>
          <a:xfrm>
            <a:off x="234755" y="1773232"/>
            <a:ext cx="9641541" cy="1671518"/>
          </a:xfrm>
          <a:prstGeom prst="rect">
            <a:avLst/>
          </a:prstGeom>
        </p:spPr>
        <p:txBody>
          <a:bodyPr lIns="0" tIns="0" rIns="0" bIns="0" rtlCol="0" anchor="t">
            <a:spAutoFit/>
          </a:bodyPr>
          <a:lstStyle/>
          <a:p>
            <a:pPr algn="ctr">
              <a:lnSpc>
                <a:spcPts val="4320"/>
              </a:lnSpc>
            </a:pPr>
            <a:r>
              <a:rPr lang="en-US" sz="3600">
                <a:solidFill>
                  <a:srgbClr val="000000"/>
                </a:solidFill>
                <a:latin typeface="Rubik"/>
                <a:ea typeface="Rubik"/>
                <a:cs typeface="Rubik"/>
                <a:sym typeface="Rubik"/>
              </a:rPr>
              <a:t>Take notes and fill in the table with the failure the person  encountered </a:t>
            </a:r>
          </a:p>
          <a:p>
            <a:pPr algn="ctr">
              <a:lnSpc>
                <a:spcPts val="4320"/>
              </a:lnSpc>
            </a:pPr>
            <a:r>
              <a:rPr lang="en-US" sz="3600">
                <a:solidFill>
                  <a:srgbClr val="000000"/>
                </a:solidFill>
                <a:latin typeface="Rubik"/>
                <a:ea typeface="Rubik"/>
                <a:cs typeface="Rubik"/>
                <a:sym typeface="Rubik"/>
              </a:rPr>
              <a:t>and how they overcame it.</a:t>
            </a:r>
          </a:p>
        </p:txBody>
      </p:sp>
      <p:sp>
        <p:nvSpPr>
          <p:cNvPr id="4" name="TextBox 4"/>
          <p:cNvSpPr txBox="1"/>
          <p:nvPr/>
        </p:nvSpPr>
        <p:spPr>
          <a:xfrm>
            <a:off x="890584" y="4302978"/>
            <a:ext cx="8377518" cy="1671518"/>
          </a:xfrm>
          <a:prstGeom prst="rect">
            <a:avLst/>
          </a:prstGeom>
        </p:spPr>
        <p:txBody>
          <a:bodyPr lIns="0" tIns="0" rIns="0" bIns="0" rtlCol="0" anchor="t">
            <a:spAutoFit/>
          </a:bodyPr>
          <a:lstStyle/>
          <a:p>
            <a:pPr algn="ctr">
              <a:lnSpc>
                <a:spcPts val="4320"/>
              </a:lnSpc>
            </a:pPr>
            <a:r>
              <a:rPr lang="en-US" sz="3600">
                <a:solidFill>
                  <a:srgbClr val="B9AAF7"/>
                </a:solidFill>
                <a:latin typeface="Rubik"/>
                <a:ea typeface="Rubik"/>
                <a:cs typeface="Rubik"/>
                <a:sym typeface="Rubik"/>
              </a:rPr>
              <a:t>After the presentations, add yourself to the table and reflect on your own personal failures.</a:t>
            </a:r>
          </a:p>
        </p:txBody>
      </p:sp>
      <p:sp>
        <p:nvSpPr>
          <p:cNvPr id="5" name="Freeform 5"/>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6" name="Group 6"/>
          <p:cNvGrpSpPr/>
          <p:nvPr/>
        </p:nvGrpSpPr>
        <p:grpSpPr>
          <a:xfrm>
            <a:off x="10071847" y="52158"/>
            <a:ext cx="8216153" cy="10234841"/>
            <a:chOff x="0" y="0"/>
            <a:chExt cx="10954871" cy="13646455"/>
          </a:xfrm>
        </p:grpSpPr>
        <p:sp>
          <p:nvSpPr>
            <p:cNvPr id="7" name="Freeform 7"/>
            <p:cNvSpPr/>
            <p:nvPr/>
          </p:nvSpPr>
          <p:spPr>
            <a:xfrm>
              <a:off x="0" y="0"/>
              <a:ext cx="10954893" cy="13646404"/>
            </a:xfrm>
            <a:custGeom>
              <a:avLst/>
              <a:gdLst/>
              <a:ahLst/>
              <a:cxnLst/>
              <a:rect l="l" t="t" r="r" b="b"/>
              <a:pathLst>
                <a:path w="10954893" h="13646404">
                  <a:moveTo>
                    <a:pt x="0" y="0"/>
                  </a:moveTo>
                  <a:lnTo>
                    <a:pt x="10954893" y="0"/>
                  </a:lnTo>
                  <a:lnTo>
                    <a:pt x="10954893" y="13646404"/>
                  </a:lnTo>
                  <a:lnTo>
                    <a:pt x="0" y="13646404"/>
                  </a:lnTo>
                  <a:lnTo>
                    <a:pt x="0" y="0"/>
                  </a:lnTo>
                  <a:close/>
                </a:path>
              </a:pathLst>
            </a:custGeom>
            <a:blipFill>
              <a:blip r:embed="rId3"/>
              <a:stretch>
                <a:fillRect l="-2407" r="-2406"/>
              </a:stretch>
            </a:blipFill>
          </p:spPr>
          <p:txBody>
            <a:bodyPr/>
            <a:lstStyle/>
            <a:p>
              <a:endParaRPr lang="en-US"/>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493855" y="875008"/>
            <a:ext cx="6416873" cy="823595"/>
          </a:xfrm>
          <a:prstGeom prst="rect">
            <a:avLst/>
          </a:prstGeom>
        </p:spPr>
        <p:txBody>
          <a:bodyPr lIns="0" tIns="0" rIns="0" bIns="0" rtlCol="0" anchor="t">
            <a:spAutoFit/>
          </a:bodyPr>
          <a:lstStyle/>
          <a:p>
            <a:pPr algn="ctr">
              <a:lnSpc>
                <a:spcPts val="5740"/>
              </a:lnSpc>
            </a:pPr>
            <a:r>
              <a:rPr lang="en-US" sz="7000">
                <a:solidFill>
                  <a:srgbClr val="000000"/>
                </a:solidFill>
                <a:latin typeface="Gazpacho Bold"/>
                <a:ea typeface="Gazpacho Bold"/>
                <a:cs typeface="Gazpacho Bold"/>
                <a:sym typeface="Gazpacho Bold"/>
              </a:rPr>
              <a:t>Self Reflection</a:t>
            </a:r>
          </a:p>
        </p:txBody>
      </p:sp>
      <p:sp>
        <p:nvSpPr>
          <p:cNvPr id="5" name="TextBox 5"/>
          <p:cNvSpPr txBox="1"/>
          <p:nvPr/>
        </p:nvSpPr>
        <p:spPr>
          <a:xfrm>
            <a:off x="2007963" y="1770971"/>
            <a:ext cx="14510612" cy="5559242"/>
          </a:xfrm>
          <a:prstGeom prst="rect">
            <a:avLst/>
          </a:prstGeom>
        </p:spPr>
        <p:txBody>
          <a:bodyPr lIns="0" tIns="0" rIns="0" bIns="0" rtlCol="0" anchor="t">
            <a:spAutoFit/>
          </a:bodyPr>
          <a:lstStyle/>
          <a:p>
            <a:pPr algn="ctr">
              <a:lnSpc>
                <a:spcPts val="7083"/>
              </a:lnSpc>
            </a:pPr>
            <a:endParaRPr/>
          </a:p>
          <a:p>
            <a:pPr algn="l">
              <a:lnSpc>
                <a:spcPts val="7083"/>
              </a:lnSpc>
            </a:pPr>
            <a:r>
              <a:rPr lang="en-US" sz="4399">
                <a:solidFill>
                  <a:srgbClr val="000000"/>
                </a:solidFill>
                <a:latin typeface="Rubik"/>
                <a:ea typeface="Rubik"/>
                <a:cs typeface="Rubik"/>
                <a:sym typeface="Rubik"/>
              </a:rPr>
              <a:t>How can you grow your failures into success stories?</a:t>
            </a:r>
          </a:p>
          <a:p>
            <a:pPr algn="l">
              <a:lnSpc>
                <a:spcPts val="7083"/>
              </a:lnSpc>
            </a:pPr>
            <a:endParaRPr lang="en-US" sz="4399">
              <a:solidFill>
                <a:srgbClr val="000000"/>
              </a:solidFill>
              <a:latin typeface="Rubik"/>
              <a:ea typeface="Rubik"/>
              <a:cs typeface="Rubik"/>
              <a:sym typeface="Rubik"/>
            </a:endParaRPr>
          </a:p>
          <a:p>
            <a:pPr algn="l">
              <a:lnSpc>
                <a:spcPts val="7083"/>
              </a:lnSpc>
            </a:pPr>
            <a:endParaRPr lang="en-US" sz="4399">
              <a:solidFill>
                <a:srgbClr val="000000"/>
              </a:solidFill>
              <a:latin typeface="Rubik"/>
              <a:ea typeface="Rubik"/>
              <a:cs typeface="Rubik"/>
              <a:sym typeface="Rubik"/>
            </a:endParaRPr>
          </a:p>
          <a:p>
            <a:pPr algn="l">
              <a:lnSpc>
                <a:spcPts val="7083"/>
              </a:lnSpc>
            </a:pPr>
            <a:r>
              <a:rPr lang="en-US" sz="4399">
                <a:solidFill>
                  <a:srgbClr val="000000"/>
                </a:solidFill>
                <a:latin typeface="Rubik"/>
                <a:ea typeface="Rubik"/>
                <a:cs typeface="Rubik"/>
                <a:sym typeface="Rubik"/>
              </a:rPr>
              <a:t>       </a:t>
            </a:r>
            <a:r>
              <a:rPr lang="en-US" sz="4399" b="1">
                <a:solidFill>
                  <a:srgbClr val="B9AAF7"/>
                </a:solidFill>
                <a:latin typeface="Rubik Bold"/>
                <a:ea typeface="Rubik Bold"/>
                <a:cs typeface="Rubik Bold"/>
                <a:sym typeface="Rubik Bold"/>
              </a:rPr>
              <a:t>Remember - </a:t>
            </a:r>
          </a:p>
          <a:p>
            <a:pPr algn="ctr">
              <a:lnSpc>
                <a:spcPts val="7083"/>
              </a:lnSpc>
            </a:pPr>
            <a:r>
              <a:rPr lang="en-US" sz="4399" b="1">
                <a:solidFill>
                  <a:srgbClr val="B9AAF7"/>
                </a:solidFill>
                <a:latin typeface="Rubik Bold"/>
                <a:ea typeface="Rubik Bold"/>
                <a:cs typeface="Rubik Bold"/>
                <a:sym typeface="Rubik Bold"/>
              </a:rPr>
              <a:t>                   NO FAILURE IS TOO BIG TO GROW FROM</a:t>
            </a:r>
          </a:p>
        </p:txBody>
      </p:sp>
      <p:sp>
        <p:nvSpPr>
          <p:cNvPr id="6" name="Freeform 6"/>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8689700" y="2188812"/>
            <a:ext cx="9138199" cy="6422912"/>
          </a:xfrm>
          <a:prstGeom prst="rect">
            <a:avLst/>
          </a:prstGeom>
        </p:spPr>
        <p:txBody>
          <a:bodyPr lIns="0" tIns="0" rIns="0" bIns="0" rtlCol="0" anchor="t">
            <a:spAutoFit/>
          </a:bodyPr>
          <a:lstStyle/>
          <a:p>
            <a:pPr algn="ctr">
              <a:lnSpc>
                <a:spcPts val="7278"/>
              </a:lnSpc>
            </a:pPr>
            <a:r>
              <a:rPr lang="en-US" sz="3200" dirty="0">
                <a:solidFill>
                  <a:srgbClr val="133959"/>
                </a:solidFill>
                <a:latin typeface="Rubik"/>
                <a:ea typeface="Rubik"/>
                <a:cs typeface="Rubik"/>
                <a:sym typeface="Rubik"/>
              </a:rPr>
              <a:t>Autumn Peltier, a young Indigenous water-rights advocate from </a:t>
            </a:r>
            <a:r>
              <a:rPr lang="en-US" sz="3200" dirty="0" err="1">
                <a:solidFill>
                  <a:srgbClr val="133959"/>
                </a:solidFill>
                <a:latin typeface="Rubik"/>
                <a:ea typeface="Rubik"/>
                <a:cs typeface="Rubik"/>
                <a:sym typeface="Rubik"/>
              </a:rPr>
              <a:t>Wiikwemkoong</a:t>
            </a:r>
            <a:r>
              <a:rPr lang="en-US" sz="3200" dirty="0">
                <a:solidFill>
                  <a:srgbClr val="133959"/>
                </a:solidFill>
                <a:latin typeface="Rubik"/>
                <a:ea typeface="Rubik"/>
                <a:cs typeface="Rubik"/>
                <a:sym typeface="Rubik"/>
              </a:rPr>
              <a:t> First Nation, faced criticism and doubt but used her voice to inspire global action for clean water.</a:t>
            </a:r>
          </a:p>
          <a:p>
            <a:pPr algn="ctr">
              <a:lnSpc>
                <a:spcPts val="7278"/>
              </a:lnSpc>
            </a:pPr>
            <a:r>
              <a:rPr lang="en-US" sz="3200" dirty="0">
                <a:solidFill>
                  <a:srgbClr val="133959"/>
                </a:solidFill>
                <a:latin typeface="Rubik"/>
                <a:ea typeface="Rubik"/>
                <a:cs typeface="Rubik"/>
                <a:sym typeface="Rubik"/>
              </a:rPr>
              <a:t>“One day I will be an ancestor, and I want my descendants to know I used my voice so they could have clean water.” – Autumn Peltier</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2737536"/>
            <a:ext cx="8229600" cy="6467989"/>
            <a:chOff x="0" y="0"/>
            <a:chExt cx="10972800" cy="8623985"/>
          </a:xfrm>
        </p:grpSpPr>
        <p:sp>
          <p:nvSpPr>
            <p:cNvPr id="9" name="Freeform 9"/>
            <p:cNvSpPr/>
            <p:nvPr/>
          </p:nvSpPr>
          <p:spPr>
            <a:xfrm>
              <a:off x="0" y="0"/>
              <a:ext cx="10972800" cy="8623935"/>
            </a:xfrm>
            <a:custGeom>
              <a:avLst/>
              <a:gdLst/>
              <a:ahLst/>
              <a:cxnLst/>
              <a:rect l="l" t="t" r="r" b="b"/>
              <a:pathLst>
                <a:path w="10972800" h="8623935">
                  <a:moveTo>
                    <a:pt x="0" y="0"/>
                  </a:moveTo>
                  <a:lnTo>
                    <a:pt x="10972800" y="0"/>
                  </a:lnTo>
                  <a:lnTo>
                    <a:pt x="10972800" y="8623935"/>
                  </a:lnTo>
                  <a:lnTo>
                    <a:pt x="0" y="8623935"/>
                  </a:lnTo>
                  <a:lnTo>
                    <a:pt x="0" y="0"/>
                  </a:lnTo>
                  <a:close/>
                </a:path>
              </a:pathLst>
            </a:custGeom>
            <a:blipFill>
              <a:blip r:embed="rId3"/>
              <a:stretch>
                <a:fillRect l="-37558" r="-19629"/>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8875058" cy="10287000"/>
            <a:chOff x="0" y="0"/>
            <a:chExt cx="11833411" cy="13716000"/>
          </a:xfrm>
        </p:grpSpPr>
        <p:sp>
          <p:nvSpPr>
            <p:cNvPr id="5" name="Freeform 5"/>
            <p:cNvSpPr/>
            <p:nvPr/>
          </p:nvSpPr>
          <p:spPr>
            <a:xfrm>
              <a:off x="0" y="0"/>
              <a:ext cx="11833352" cy="13716000"/>
            </a:xfrm>
            <a:custGeom>
              <a:avLst/>
              <a:gdLst/>
              <a:ahLst/>
              <a:cxnLst/>
              <a:rect l="l" t="t" r="r" b="b"/>
              <a:pathLst>
                <a:path w="11833352" h="13716000">
                  <a:moveTo>
                    <a:pt x="0" y="0"/>
                  </a:moveTo>
                  <a:lnTo>
                    <a:pt x="11833352" y="0"/>
                  </a:lnTo>
                  <a:lnTo>
                    <a:pt x="11833352" y="13716000"/>
                  </a:lnTo>
                  <a:lnTo>
                    <a:pt x="0" y="13716000"/>
                  </a:lnTo>
                  <a:lnTo>
                    <a:pt x="0" y="0"/>
                  </a:lnTo>
                  <a:close/>
                </a:path>
              </a:pathLst>
            </a:custGeom>
            <a:blipFill>
              <a:blip r:embed="rId3"/>
              <a:stretch>
                <a:fillRect l="-21997" r="-4803"/>
              </a:stretch>
            </a:blipFill>
          </p:spPr>
          <p:txBody>
            <a:bodyPr/>
            <a:lstStyle/>
            <a:p>
              <a:endParaRPr lang="en-US"/>
            </a:p>
          </p:txBody>
        </p:sp>
      </p:grpSp>
      <p:grpSp>
        <p:nvGrpSpPr>
          <p:cNvPr id="6" name="Group 6"/>
          <p:cNvGrpSpPr>
            <a:grpSpLocks noChangeAspect="1"/>
          </p:cNvGrpSpPr>
          <p:nvPr/>
        </p:nvGrpSpPr>
        <p:grpSpPr>
          <a:xfrm>
            <a:off x="8108039" y="817417"/>
            <a:ext cx="2340021" cy="2340021"/>
            <a:chOff x="0" y="0"/>
            <a:chExt cx="3120028" cy="3120028"/>
          </a:xfrm>
        </p:grpSpPr>
        <p:sp>
          <p:nvSpPr>
            <p:cNvPr id="7" name="Freeform 7" descr="A purple circle with black background  Description automatically generated"/>
            <p:cNvSpPr/>
            <p:nvPr/>
          </p:nvSpPr>
          <p:spPr>
            <a:xfrm>
              <a:off x="0" y="0"/>
              <a:ext cx="3120009" cy="3120009"/>
            </a:xfrm>
            <a:custGeom>
              <a:avLst/>
              <a:gdLst/>
              <a:ahLst/>
              <a:cxnLst/>
              <a:rect l="l" t="t" r="r" b="b"/>
              <a:pathLst>
                <a:path w="3120009" h="3120009">
                  <a:moveTo>
                    <a:pt x="0" y="0"/>
                  </a:moveTo>
                  <a:lnTo>
                    <a:pt x="3120009" y="0"/>
                  </a:lnTo>
                  <a:lnTo>
                    <a:pt x="3120009" y="3120009"/>
                  </a:lnTo>
                  <a:lnTo>
                    <a:pt x="0" y="3120009"/>
                  </a:lnTo>
                  <a:lnTo>
                    <a:pt x="0" y="0"/>
                  </a:lnTo>
                  <a:close/>
                </a:path>
              </a:pathLst>
            </a:custGeom>
            <a:blipFill>
              <a:blip r:embed="rId4"/>
              <a:stretch>
                <a:fillRect/>
              </a:stretch>
            </a:blipFill>
          </p:spPr>
          <p:txBody>
            <a:bodyPr/>
            <a:lstStyle/>
            <a:p>
              <a:endParaRPr lang="en-US"/>
            </a:p>
          </p:txBody>
        </p:sp>
      </p:grpSp>
      <p:sp>
        <p:nvSpPr>
          <p:cNvPr id="8" name="TextBox 8"/>
          <p:cNvSpPr txBox="1"/>
          <p:nvPr/>
        </p:nvSpPr>
        <p:spPr>
          <a:xfrm>
            <a:off x="9235440" y="1712074"/>
            <a:ext cx="8131624" cy="5343525"/>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“There is no failure except in no longer trying.”</a:t>
            </a:r>
          </a:p>
          <a:p>
            <a:pPr algn="r">
              <a:lnSpc>
                <a:spcPts val="3840"/>
              </a:lnSpc>
            </a:pPr>
            <a:r>
              <a:rPr lang="en-US" sz="3200">
                <a:solidFill>
                  <a:srgbClr val="133959"/>
                </a:solidFill>
                <a:latin typeface="Gazpacho Bold"/>
                <a:ea typeface="Gazpacho Bold"/>
                <a:cs typeface="Gazpacho Bold"/>
                <a:sym typeface="Gazpacho Bold"/>
              </a:rPr>
              <a:t>- Elbert Hubbard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15639"/>
        </a:solidFill>
        <a:effectLst/>
      </p:bgPr>
    </p:bg>
    <p:spTree>
      <p:nvGrpSpPr>
        <p:cNvPr id="1" name=""/>
        <p:cNvGrpSpPr/>
        <p:nvPr/>
      </p:nvGrpSpPr>
      <p:grpSpPr>
        <a:xfrm>
          <a:off x="0" y="0"/>
          <a:ext cx="0" cy="0"/>
          <a:chOff x="0" y="0"/>
          <a:chExt cx="0" cy="0"/>
        </a:xfrm>
      </p:grpSpPr>
      <p:grpSp>
        <p:nvGrpSpPr>
          <p:cNvPr id="2" name="Group 2"/>
          <p:cNvGrpSpPr/>
          <p:nvPr/>
        </p:nvGrpSpPr>
        <p:grpSpPr>
          <a:xfrm>
            <a:off x="-2" y="1445543"/>
            <a:ext cx="17983202" cy="8841457"/>
            <a:chOff x="0" y="0"/>
            <a:chExt cx="23977603" cy="11788609"/>
          </a:xfrm>
        </p:grpSpPr>
        <p:sp>
          <p:nvSpPr>
            <p:cNvPr id="3" name="Freeform 3"/>
            <p:cNvSpPr/>
            <p:nvPr/>
          </p:nvSpPr>
          <p:spPr>
            <a:xfrm>
              <a:off x="0" y="0"/>
              <a:ext cx="23977600" cy="11788648"/>
            </a:xfrm>
            <a:custGeom>
              <a:avLst/>
              <a:gdLst/>
              <a:ahLst/>
              <a:cxnLst/>
              <a:rect l="l" t="t" r="r" b="b"/>
              <a:pathLst>
                <a:path w="23977600" h="11788648">
                  <a:moveTo>
                    <a:pt x="0" y="0"/>
                  </a:moveTo>
                  <a:lnTo>
                    <a:pt x="23977600" y="0"/>
                  </a:lnTo>
                  <a:lnTo>
                    <a:pt x="23977600" y="11788648"/>
                  </a:lnTo>
                  <a:lnTo>
                    <a:pt x="0" y="11788648"/>
                  </a:lnTo>
                  <a:lnTo>
                    <a:pt x="0" y="0"/>
                  </a:lnTo>
                  <a:close/>
                </a:path>
              </a:pathLst>
            </a:custGeom>
            <a:blipFill>
              <a:blip r:embed="rId2"/>
              <a:stretch>
                <a:fillRect t="-5029" b="-5028"/>
              </a:stretch>
            </a:blipFill>
          </p:spPr>
          <p:txBody>
            <a:bodyPr/>
            <a:lstStyle/>
            <a:p>
              <a:endParaRPr lang="en-US"/>
            </a:p>
          </p:txBody>
        </p:sp>
      </p:grpSp>
      <p:grpSp>
        <p:nvGrpSpPr>
          <p:cNvPr id="4" name="Group 4"/>
          <p:cNvGrpSpPr/>
          <p:nvPr/>
        </p:nvGrpSpPr>
        <p:grpSpPr>
          <a:xfrm>
            <a:off x="13425714" y="8998857"/>
            <a:ext cx="4862285" cy="1288143"/>
            <a:chOff x="0" y="0"/>
            <a:chExt cx="6483047" cy="1717524"/>
          </a:xfrm>
        </p:grpSpPr>
        <p:sp>
          <p:nvSpPr>
            <p:cNvPr id="5" name="Freeform 5"/>
            <p:cNvSpPr/>
            <p:nvPr/>
          </p:nvSpPr>
          <p:spPr>
            <a:xfrm>
              <a:off x="0" y="0"/>
              <a:ext cx="6483096" cy="1717548"/>
            </a:xfrm>
            <a:custGeom>
              <a:avLst/>
              <a:gdLst/>
              <a:ahLst/>
              <a:cxnLst/>
              <a:rect l="l" t="t" r="r" b="b"/>
              <a:pathLst>
                <a:path w="6483096" h="1717548">
                  <a:moveTo>
                    <a:pt x="0" y="0"/>
                  </a:moveTo>
                  <a:lnTo>
                    <a:pt x="6483096" y="0"/>
                  </a:lnTo>
                  <a:lnTo>
                    <a:pt x="6483096" y="1717548"/>
                  </a:lnTo>
                  <a:lnTo>
                    <a:pt x="0" y="1717548"/>
                  </a:lnTo>
                  <a:lnTo>
                    <a:pt x="0" y="0"/>
                  </a:lnTo>
                  <a:close/>
                </a:path>
              </a:pathLst>
            </a:custGeom>
            <a:blipFill>
              <a:blip r:embed="rId3"/>
              <a:stretch>
                <a:fillRect t="-12377" b="-12376"/>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69249" y="470196"/>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THREE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1028700" y="144473"/>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
        <p:nvSpPr>
          <p:cNvPr id="5" name="TextBox 5"/>
          <p:cNvSpPr txBox="1"/>
          <p:nvPr/>
        </p:nvSpPr>
        <p:spPr>
          <a:xfrm>
            <a:off x="1876946" y="2410265"/>
            <a:ext cx="17092704" cy="5042925"/>
          </a:xfrm>
          <a:prstGeom prst="rect">
            <a:avLst/>
          </a:prstGeom>
        </p:spPr>
        <p:txBody>
          <a:bodyPr lIns="0" tIns="0" rIns="0" bIns="0" rtlCol="0" anchor="t">
            <a:spAutoFit/>
          </a:bodyPr>
          <a:lstStyle/>
          <a:p>
            <a:pPr marL="927956" lvl="2" indent="-309319" algn="l">
              <a:lnSpc>
                <a:spcPts val="5682"/>
              </a:lnSpc>
              <a:buFont typeface="Arial"/>
              <a:buChar char="⚬"/>
            </a:pPr>
            <a:r>
              <a:rPr lang="en-US" sz="4059">
                <a:solidFill>
                  <a:srgbClr val="133959"/>
                </a:solidFill>
                <a:latin typeface="Rubik"/>
                <a:ea typeface="Rubik"/>
                <a:cs typeface="Rubik"/>
                <a:sym typeface="Rubik"/>
              </a:rPr>
              <a:t>Understand the concept of innovative thinking</a:t>
            </a:r>
          </a:p>
          <a:p>
            <a:pPr marL="927956" lvl="2" indent="-309319" algn="l">
              <a:lnSpc>
                <a:spcPts val="5682"/>
              </a:lnSpc>
            </a:pPr>
            <a:endParaRPr lang="en-US" sz="4059">
              <a:solidFill>
                <a:srgbClr val="133959"/>
              </a:solidFill>
              <a:latin typeface="Rubik"/>
              <a:ea typeface="Rubik"/>
              <a:cs typeface="Rubik"/>
              <a:sym typeface="Rubik"/>
            </a:endParaRPr>
          </a:p>
          <a:p>
            <a:pPr marL="927956" lvl="2" indent="-309319" algn="l">
              <a:lnSpc>
                <a:spcPts val="5682"/>
              </a:lnSpc>
              <a:buFont typeface="Arial"/>
              <a:buChar char="⚬"/>
            </a:pPr>
            <a:r>
              <a:rPr lang="en-US" sz="4059">
                <a:solidFill>
                  <a:srgbClr val="133959"/>
                </a:solidFill>
                <a:latin typeface="Rubik"/>
                <a:ea typeface="Rubik"/>
                <a:cs typeface="Rubik"/>
                <a:sym typeface="Rubik"/>
              </a:rPr>
              <a:t>Apply the agile methodology to games to demonstrate learning</a:t>
            </a:r>
          </a:p>
          <a:p>
            <a:pPr marL="927956" lvl="2" indent="-309319" algn="l">
              <a:lnSpc>
                <a:spcPts val="5682"/>
              </a:lnSpc>
            </a:pPr>
            <a:endParaRPr lang="en-US" sz="4059">
              <a:solidFill>
                <a:srgbClr val="133959"/>
              </a:solidFill>
              <a:latin typeface="Rubik"/>
              <a:ea typeface="Rubik"/>
              <a:cs typeface="Rubik"/>
              <a:sym typeface="Rubik"/>
            </a:endParaRPr>
          </a:p>
          <a:p>
            <a:pPr marL="927956" lvl="2" indent="-309319" algn="l">
              <a:lnSpc>
                <a:spcPts val="5682"/>
              </a:lnSpc>
              <a:buFont typeface="Arial"/>
              <a:buChar char="⚬"/>
            </a:pPr>
            <a:r>
              <a:rPr lang="en-US" sz="4059">
                <a:solidFill>
                  <a:srgbClr val="133959"/>
                </a:solidFill>
                <a:latin typeface="Rubik"/>
                <a:ea typeface="Rubik"/>
                <a:cs typeface="Rubik"/>
                <a:sym typeface="Rubik"/>
              </a:rPr>
              <a:t>Recognize that failure leads to growth, which is fostered in the agile way of thinking</a:t>
            </a:r>
          </a:p>
          <a:p>
            <a:pPr marL="927956" lvl="2" indent="-309319" algn="l">
              <a:lnSpc>
                <a:spcPts val="5403"/>
              </a:lnSpc>
            </a:pPr>
            <a:endParaRPr lang="en-US" sz="4059">
              <a:solidFill>
                <a:srgbClr val="133959"/>
              </a:solidFill>
              <a:latin typeface="Rubik"/>
              <a:ea typeface="Rubik"/>
              <a:cs typeface="Rubik"/>
              <a:sym typeface="Rubik"/>
            </a:endParaRPr>
          </a:p>
        </p:txBody>
      </p:sp>
      <p:sp>
        <p:nvSpPr>
          <p:cNvPr id="6" name="Freeform 6"/>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8936529"/>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grpSp>
        <p:nvGrpSpPr>
          <p:cNvPr id="4" name="Group 4"/>
          <p:cNvGrpSpPr/>
          <p:nvPr/>
        </p:nvGrpSpPr>
        <p:grpSpPr>
          <a:xfrm>
            <a:off x="16061247" y="-58588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17087081" y="7612094"/>
            <a:ext cx="1200919" cy="2373910"/>
          </a:xfrm>
          <a:custGeom>
            <a:avLst/>
            <a:gdLst/>
            <a:ahLst/>
            <a:cxnLst/>
            <a:rect l="l" t="t" r="r" b="b"/>
            <a:pathLst>
              <a:path w="1200919" h="2373910">
                <a:moveTo>
                  <a:pt x="0" y="0"/>
                </a:moveTo>
                <a:lnTo>
                  <a:pt x="1200919" y="0"/>
                </a:lnTo>
                <a:lnTo>
                  <a:pt x="1200919" y="2373910"/>
                </a:lnTo>
                <a:lnTo>
                  <a:pt x="0" y="2373910"/>
                </a:lnTo>
                <a:lnTo>
                  <a:pt x="0" y="0"/>
                </a:lnTo>
                <a:close/>
              </a:path>
            </a:pathLst>
          </a:custGeom>
          <a:blipFill>
            <a:blip>
              <a:extLst>
                <a:ext uri="{96DAC541-7B7A-43D3-8B79-37D633B846F1}">
                  <asvg:svgBlip xmlns:asvg="http://schemas.microsoft.com/office/drawing/2016/SVG/main" r:embed="rId3"/>
                </a:ext>
              </a:extLst>
            </a:blip>
            <a:stretch>
              <a:fillRect l="-48837" r="-48837"/>
            </a:stretch>
          </a:blipFill>
        </p:spPr>
        <p:txBody>
          <a:bodyPr/>
          <a:lstStyle/>
          <a:p>
            <a:endParaRPr lang="en-US"/>
          </a:p>
        </p:txBody>
      </p:sp>
      <p:sp>
        <p:nvSpPr>
          <p:cNvPr id="7" name="TextBox 7"/>
          <p:cNvSpPr txBox="1"/>
          <p:nvPr/>
        </p:nvSpPr>
        <p:spPr>
          <a:xfrm>
            <a:off x="1456940" y="1702885"/>
            <a:ext cx="16230600" cy="3984826"/>
          </a:xfrm>
          <a:prstGeom prst="rect">
            <a:avLst/>
          </a:prstGeom>
        </p:spPr>
        <p:txBody>
          <a:bodyPr lIns="0" tIns="0" rIns="0" bIns="0" rtlCol="0" anchor="t">
            <a:spAutoFit/>
          </a:bodyPr>
          <a:lstStyle/>
          <a:p>
            <a:pPr algn="l">
              <a:lnSpc>
                <a:spcPts val="5116"/>
              </a:lnSpc>
            </a:pPr>
            <a:r>
              <a:rPr lang="en-US" sz="3411" b="1" spc="160">
                <a:solidFill>
                  <a:srgbClr val="000000"/>
                </a:solidFill>
                <a:latin typeface="Rubik Bold"/>
                <a:ea typeface="Rubik Bold"/>
                <a:cs typeface="Rubik Bold"/>
                <a:sym typeface="Rubik Bold"/>
              </a:rPr>
              <a:t>The goal of the game is to pass the ball around the table.</a:t>
            </a:r>
          </a:p>
          <a:p>
            <a:pPr algn="l">
              <a:lnSpc>
                <a:spcPts val="5116"/>
              </a:lnSpc>
            </a:pPr>
            <a:endParaRPr lang="en-US" sz="3411" b="1" spc="160">
              <a:solidFill>
                <a:srgbClr val="000000"/>
              </a:solidFill>
              <a:latin typeface="Rubik Bold"/>
              <a:ea typeface="Rubik Bold"/>
              <a:cs typeface="Rubik Bold"/>
              <a:sym typeface="Rubik Bold"/>
            </a:endParaRPr>
          </a:p>
          <a:p>
            <a:pPr algn="l">
              <a:lnSpc>
                <a:spcPts val="5116"/>
              </a:lnSpc>
            </a:pPr>
            <a:r>
              <a:rPr lang="en-US" sz="3411" b="1" spc="160">
                <a:solidFill>
                  <a:srgbClr val="000000"/>
                </a:solidFill>
                <a:latin typeface="Rubik Bold"/>
                <a:ea typeface="Rubik Bold"/>
                <a:cs typeface="Rubik Bold"/>
                <a:sym typeface="Rubik Bold"/>
              </a:rPr>
              <a:t>Each person needs to touch the ball once.</a:t>
            </a:r>
          </a:p>
          <a:p>
            <a:pPr algn="l">
              <a:lnSpc>
                <a:spcPts val="5116"/>
              </a:lnSpc>
            </a:pPr>
            <a:endParaRPr lang="en-US" sz="3411" b="1" spc="160">
              <a:solidFill>
                <a:srgbClr val="000000"/>
              </a:solidFill>
              <a:latin typeface="Rubik Bold"/>
              <a:ea typeface="Rubik Bold"/>
              <a:cs typeface="Rubik Bold"/>
              <a:sym typeface="Rubik Bold"/>
            </a:endParaRPr>
          </a:p>
          <a:p>
            <a:pPr algn="l">
              <a:lnSpc>
                <a:spcPts val="5116"/>
              </a:lnSpc>
            </a:pPr>
            <a:r>
              <a:rPr lang="en-US" sz="3411" b="1" spc="160">
                <a:solidFill>
                  <a:srgbClr val="000000"/>
                </a:solidFill>
                <a:latin typeface="Rubik Bold"/>
                <a:ea typeface="Rubik Bold"/>
                <a:cs typeface="Rubik Bold"/>
                <a:sym typeface="Rubik Bold"/>
              </a:rPr>
              <a:t>When the ball makes it all the way around the table, the group gets one point.</a:t>
            </a:r>
          </a:p>
        </p:txBody>
      </p:sp>
      <p:sp>
        <p:nvSpPr>
          <p:cNvPr id="8" name="Freeform 8"/>
          <p:cNvSpPr/>
          <p:nvPr/>
        </p:nvSpPr>
        <p:spPr>
          <a:xfrm>
            <a:off x="14761336" y="4614225"/>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342895" y="48074"/>
            <a:ext cx="6185781" cy="1212850"/>
          </a:xfrm>
          <a:prstGeom prst="rect">
            <a:avLst/>
          </a:prstGeom>
        </p:spPr>
        <p:txBody>
          <a:bodyPr lIns="0" tIns="0" rIns="0" bIns="0" rtlCol="0" anchor="t">
            <a:spAutoFit/>
          </a:bodyPr>
          <a:lstStyle/>
          <a:p>
            <a:pPr algn="ctr">
              <a:lnSpc>
                <a:spcPts val="9800"/>
              </a:lnSpc>
            </a:pPr>
            <a:r>
              <a:rPr lang="en-US" sz="7000">
                <a:solidFill>
                  <a:srgbClr val="000000"/>
                </a:solidFill>
                <a:latin typeface="Gazpacho Bold"/>
                <a:ea typeface="Gazpacho Bold"/>
                <a:cs typeface="Gazpacho Bold"/>
                <a:sym typeface="Gazpacho Bold"/>
              </a:rPr>
              <a:t>Game Time</a:t>
            </a:r>
          </a:p>
        </p:txBody>
      </p:sp>
      <p:sp>
        <p:nvSpPr>
          <p:cNvPr id="10" name="TextBox 10"/>
          <p:cNvSpPr txBox="1"/>
          <p:nvPr/>
        </p:nvSpPr>
        <p:spPr>
          <a:xfrm>
            <a:off x="878750" y="7504531"/>
            <a:ext cx="11295199" cy="884522"/>
          </a:xfrm>
          <a:prstGeom prst="rect">
            <a:avLst/>
          </a:prstGeom>
        </p:spPr>
        <p:txBody>
          <a:bodyPr lIns="0" tIns="0" rIns="0" bIns="0" rtlCol="0" anchor="t">
            <a:spAutoFit/>
          </a:bodyPr>
          <a:lstStyle/>
          <a:p>
            <a:pPr algn="l">
              <a:lnSpc>
                <a:spcPts val="3494"/>
              </a:lnSpc>
            </a:pPr>
            <a:r>
              <a:rPr lang="en-US" sz="2840" b="1" spc="362">
                <a:solidFill>
                  <a:srgbClr val="83CFAC"/>
                </a:solidFill>
                <a:latin typeface="Rubik Semi-Bold"/>
                <a:ea typeface="Rubik Semi-Bold"/>
                <a:cs typeface="Rubik Semi-Bold"/>
                <a:sym typeface="Rubik Semi-Bold"/>
              </a:rPr>
              <a:t>IT'S FINE TO CELEBRATE SUCCESS, BUT IT IS MORE IMPORTANT TO HEED THE LESSONS OF FAILURE."   </a:t>
            </a:r>
          </a:p>
        </p:txBody>
      </p:sp>
      <p:sp>
        <p:nvSpPr>
          <p:cNvPr id="11" name="TextBox 11"/>
          <p:cNvSpPr txBox="1"/>
          <p:nvPr/>
        </p:nvSpPr>
        <p:spPr>
          <a:xfrm>
            <a:off x="10446095" y="8326609"/>
            <a:ext cx="1621214" cy="462069"/>
          </a:xfrm>
          <a:prstGeom prst="rect">
            <a:avLst/>
          </a:prstGeom>
        </p:spPr>
        <p:txBody>
          <a:bodyPr lIns="0" tIns="0" rIns="0" bIns="0" rtlCol="0" anchor="t">
            <a:spAutoFit/>
          </a:bodyPr>
          <a:lstStyle/>
          <a:p>
            <a:pPr algn="ctr">
              <a:lnSpc>
                <a:spcPts val="3358"/>
              </a:lnSpc>
            </a:pPr>
            <a:r>
              <a:rPr lang="en-US" sz="2400" b="1">
                <a:solidFill>
                  <a:srgbClr val="000000"/>
                </a:solidFill>
                <a:latin typeface="Rubik Semi-Bold"/>
                <a:ea typeface="Rubik Semi-Bold"/>
                <a:cs typeface="Rubik Semi-Bold"/>
                <a:sym typeface="Rubik Semi-Bold"/>
              </a:rPr>
              <a:t>-Bill Gates</a:t>
            </a:r>
          </a:p>
        </p:txBody>
      </p:sp>
      <p:sp>
        <p:nvSpPr>
          <p:cNvPr id="12" name="TextBox 12"/>
          <p:cNvSpPr txBox="1"/>
          <p:nvPr/>
        </p:nvSpPr>
        <p:spPr>
          <a:xfrm>
            <a:off x="13588345" y="5548951"/>
            <a:ext cx="4437994" cy="666115"/>
          </a:xfrm>
          <a:prstGeom prst="rect">
            <a:avLst/>
          </a:prstGeom>
        </p:spPr>
        <p:txBody>
          <a:bodyPr lIns="0" tIns="0" rIns="0" bIns="0" rtlCol="0" anchor="t">
            <a:spAutoFit/>
          </a:bodyPr>
          <a:lstStyle/>
          <a:p>
            <a:pPr algn="ctr">
              <a:lnSpc>
                <a:spcPts val="4759"/>
              </a:lnSpc>
            </a:pPr>
            <a:r>
              <a:rPr lang="en-US" sz="3399">
                <a:solidFill>
                  <a:srgbClr val="FF5331"/>
                </a:solidFill>
                <a:latin typeface="Rubik"/>
                <a:ea typeface="Rubik"/>
                <a:cs typeface="Rubik"/>
                <a:sym typeface="Rubik"/>
              </a:rPr>
              <a:t>There are a few rules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51401"/>
            <a:ext cx="2226754" cy="2226754"/>
            <a:chOff x="0" y="0"/>
            <a:chExt cx="2969006" cy="2969006"/>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t="-96" b="-96"/>
            </a:stretch>
          </a:blipFill>
        </p:spPr>
        <p:txBody>
          <a:bodyPr/>
          <a:lstStyle/>
          <a:p>
            <a:endParaRPr lang="en-US"/>
          </a:p>
        </p:txBody>
      </p:sp>
      <p:grpSp>
        <p:nvGrpSpPr>
          <p:cNvPr id="5" name="Group 5"/>
          <p:cNvGrpSpPr/>
          <p:nvPr/>
        </p:nvGrpSpPr>
        <p:grpSpPr>
          <a:xfrm>
            <a:off x="-1341" y="-14180"/>
            <a:ext cx="7946561" cy="10301191"/>
            <a:chOff x="0" y="0"/>
            <a:chExt cx="10595414" cy="13734921"/>
          </a:xfrm>
        </p:grpSpPr>
        <p:sp>
          <p:nvSpPr>
            <p:cNvPr id="6" name="Freeform 6"/>
            <p:cNvSpPr/>
            <p:nvPr/>
          </p:nvSpPr>
          <p:spPr>
            <a:xfrm>
              <a:off x="0" y="0"/>
              <a:ext cx="10595356" cy="13734923"/>
            </a:xfrm>
            <a:custGeom>
              <a:avLst/>
              <a:gdLst/>
              <a:ahLst/>
              <a:cxnLst/>
              <a:rect l="l" t="t" r="r" b="b"/>
              <a:pathLst>
                <a:path w="10595356" h="13734923">
                  <a:moveTo>
                    <a:pt x="0" y="0"/>
                  </a:moveTo>
                  <a:lnTo>
                    <a:pt x="10595356" y="0"/>
                  </a:lnTo>
                  <a:lnTo>
                    <a:pt x="10595356" y="13734923"/>
                  </a:lnTo>
                  <a:lnTo>
                    <a:pt x="0" y="13734923"/>
                  </a:lnTo>
                  <a:lnTo>
                    <a:pt x="0" y="0"/>
                  </a:lnTo>
                  <a:close/>
                </a:path>
              </a:pathLst>
            </a:custGeom>
            <a:blipFill>
              <a:blip r:embed="rId4"/>
              <a:stretch>
                <a:fillRect t="-7994" b="-7994"/>
              </a:stretch>
            </a:blipFill>
          </p:spPr>
          <p:txBody>
            <a:bodyPr/>
            <a:lstStyle/>
            <a:p>
              <a:endParaRPr lang="en-US"/>
            </a:p>
          </p:txBody>
        </p:sp>
      </p:grpSp>
      <p:sp>
        <p:nvSpPr>
          <p:cNvPr id="7" name="Freeform 7"/>
          <p:cNvSpPr/>
          <p:nvPr/>
        </p:nvSpPr>
        <p:spPr>
          <a:xfrm>
            <a:off x="8202360" y="2507366"/>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8202360" y="3769080"/>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8202360" y="5726118"/>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8202360" y="7121182"/>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31260" y="-217591"/>
            <a:ext cx="7946530" cy="10518774"/>
          </a:xfrm>
          <a:custGeom>
            <a:avLst/>
            <a:gdLst/>
            <a:ahLst/>
            <a:cxnLst/>
            <a:rect l="l" t="t" r="r" b="b"/>
            <a:pathLst>
              <a:path w="7946530" h="10518774">
                <a:moveTo>
                  <a:pt x="0" y="0"/>
                </a:moveTo>
                <a:lnTo>
                  <a:pt x="7946530" y="0"/>
                </a:lnTo>
                <a:lnTo>
                  <a:pt x="7946530" y="10518774"/>
                </a:lnTo>
                <a:lnTo>
                  <a:pt x="0" y="1051877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8202360" y="888556"/>
            <a:ext cx="9017005" cy="986797"/>
          </a:xfrm>
          <a:prstGeom prst="rect">
            <a:avLst/>
          </a:prstGeom>
        </p:spPr>
        <p:txBody>
          <a:bodyPr lIns="0" tIns="0" rIns="0" bIns="0" rtlCol="0" anchor="t">
            <a:spAutoFit/>
          </a:bodyPr>
          <a:lstStyle/>
          <a:p>
            <a:pPr algn="l">
              <a:lnSpc>
                <a:spcPts val="8999"/>
              </a:lnSpc>
            </a:pPr>
            <a:r>
              <a:rPr lang="en-US" sz="3599">
                <a:solidFill>
                  <a:srgbClr val="000000"/>
                </a:solidFill>
                <a:latin typeface="Gazpacho Bold"/>
                <a:ea typeface="Gazpacho Bold"/>
                <a:cs typeface="Gazpacho Bold"/>
                <a:sym typeface="Gazpacho Bold"/>
              </a:rPr>
              <a:t>Teamwork (option 1)</a:t>
            </a:r>
          </a:p>
        </p:txBody>
      </p:sp>
      <p:sp>
        <p:nvSpPr>
          <p:cNvPr id="13" name="TextBox 13"/>
          <p:cNvSpPr txBox="1"/>
          <p:nvPr/>
        </p:nvSpPr>
        <p:spPr>
          <a:xfrm>
            <a:off x="8700568" y="2220193"/>
            <a:ext cx="9017005" cy="1109345"/>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As you can see, there are balloons at the ceiling of the classroom!</a:t>
            </a:r>
          </a:p>
        </p:txBody>
      </p:sp>
      <p:sp>
        <p:nvSpPr>
          <p:cNvPr id="14" name="TextBox 14"/>
          <p:cNvSpPr txBox="1"/>
          <p:nvPr/>
        </p:nvSpPr>
        <p:spPr>
          <a:xfrm>
            <a:off x="8700568" y="3481907"/>
            <a:ext cx="9017005" cy="1671320"/>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Work with your team to strategies how you can get a balloon down while keeping your feet on the ground at all times.</a:t>
            </a:r>
          </a:p>
        </p:txBody>
      </p:sp>
      <p:sp>
        <p:nvSpPr>
          <p:cNvPr id="15" name="TextBox 15"/>
          <p:cNvSpPr txBox="1"/>
          <p:nvPr/>
        </p:nvSpPr>
        <p:spPr>
          <a:xfrm>
            <a:off x="8700568" y="5438946"/>
            <a:ext cx="9017005" cy="1109345"/>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You can only use the tools provided to you and you must follow classroom safety rules</a:t>
            </a:r>
          </a:p>
        </p:txBody>
      </p:sp>
      <p:sp>
        <p:nvSpPr>
          <p:cNvPr id="16" name="TextBox 16"/>
          <p:cNvSpPr txBox="1"/>
          <p:nvPr/>
        </p:nvSpPr>
        <p:spPr>
          <a:xfrm>
            <a:off x="8700568" y="6834009"/>
            <a:ext cx="9017005" cy="1671320"/>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Once you come up with a strategy, test it out. If it doesn’t work, go back to the drawing board together and try again!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880340" y="1537138"/>
            <a:ext cx="1219917" cy="1219917"/>
            <a:chOff x="0" y="0"/>
            <a:chExt cx="1626556" cy="1626556"/>
          </a:xfrm>
        </p:grpSpPr>
        <p:sp>
          <p:nvSpPr>
            <p:cNvPr id="3" name="Freeform 3" descr="A blue and black circle  Description automatically generated"/>
            <p:cNvSpPr/>
            <p:nvPr/>
          </p:nvSpPr>
          <p:spPr>
            <a:xfrm>
              <a:off x="0" y="0"/>
              <a:ext cx="1626616" cy="1626616"/>
            </a:xfrm>
            <a:custGeom>
              <a:avLst/>
              <a:gdLst/>
              <a:ahLst/>
              <a:cxnLst/>
              <a:rect l="l" t="t" r="r" b="b"/>
              <a:pathLst>
                <a:path w="1626616" h="1626616">
                  <a:moveTo>
                    <a:pt x="0" y="0"/>
                  </a:moveTo>
                  <a:lnTo>
                    <a:pt x="1626616" y="0"/>
                  </a:lnTo>
                  <a:lnTo>
                    <a:pt x="1626616" y="1626616"/>
                  </a:lnTo>
                  <a:lnTo>
                    <a:pt x="0" y="1626616"/>
                  </a:lnTo>
                  <a:lnTo>
                    <a:pt x="0" y="0"/>
                  </a:lnTo>
                  <a:close/>
                </a:path>
              </a:pathLst>
            </a:custGeom>
            <a:blipFill>
              <a:blip r:embed="rId2"/>
              <a:stretch>
                <a:fillRect r="3" b="3"/>
              </a:stretch>
            </a:blipFill>
          </p:spPr>
          <p:txBody>
            <a:bodyPr/>
            <a:lstStyle/>
            <a:p>
              <a:endParaRPr lang="en-US"/>
            </a:p>
          </p:txBody>
        </p:sp>
      </p:grpSp>
      <p:grpSp>
        <p:nvGrpSpPr>
          <p:cNvPr id="4" name="Group 4"/>
          <p:cNvGrpSpPr/>
          <p:nvPr/>
        </p:nvGrpSpPr>
        <p:grpSpPr>
          <a:xfrm>
            <a:off x="0" y="8936529"/>
            <a:ext cx="18288000" cy="1350471"/>
            <a:chOff x="0" y="0"/>
            <a:chExt cx="24384000" cy="1800628"/>
          </a:xfrm>
        </p:grpSpPr>
        <p:sp>
          <p:nvSpPr>
            <p:cNvPr id="5" name="Freeform 5"/>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grpSp>
        <p:nvGrpSpPr>
          <p:cNvPr id="6" name="Group 6"/>
          <p:cNvGrpSpPr/>
          <p:nvPr/>
        </p:nvGrpSpPr>
        <p:grpSpPr>
          <a:xfrm>
            <a:off x="16061247" y="-585889"/>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8" name="Freeform 8"/>
          <p:cNvSpPr/>
          <p:nvPr/>
        </p:nvSpPr>
        <p:spPr>
          <a:xfrm>
            <a:off x="15876248" y="7913090"/>
            <a:ext cx="2373910" cy="2373910"/>
          </a:xfrm>
          <a:custGeom>
            <a:avLst/>
            <a:gdLst/>
            <a:ahLst/>
            <a:cxnLst/>
            <a:rect l="l" t="t" r="r" b="b"/>
            <a:pathLst>
              <a:path w="2373910" h="2373910">
                <a:moveTo>
                  <a:pt x="0" y="0"/>
                </a:moveTo>
                <a:lnTo>
                  <a:pt x="2373910" y="0"/>
                </a:lnTo>
                <a:lnTo>
                  <a:pt x="2373910" y="2373910"/>
                </a:lnTo>
                <a:lnTo>
                  <a:pt x="0" y="237391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028700" y="1716525"/>
            <a:ext cx="15442380" cy="5927926"/>
          </a:xfrm>
          <a:prstGeom prst="rect">
            <a:avLst/>
          </a:prstGeom>
        </p:spPr>
        <p:txBody>
          <a:bodyPr lIns="0" tIns="0" rIns="0" bIns="0" rtlCol="0" anchor="t">
            <a:spAutoFit/>
          </a:bodyPr>
          <a:lstStyle/>
          <a:p>
            <a:pPr algn="l">
              <a:lnSpc>
                <a:spcPts val="5116"/>
              </a:lnSpc>
            </a:pPr>
            <a:r>
              <a:rPr lang="en-US" sz="3411" b="1" spc="160">
                <a:solidFill>
                  <a:srgbClr val="000000"/>
                </a:solidFill>
                <a:latin typeface="Rubik Bold"/>
                <a:ea typeface="Rubik Bold"/>
                <a:cs typeface="Rubik Bold"/>
                <a:sym typeface="Rubik Bold"/>
              </a:rPr>
              <a:t>The game will be played in 3-minute sprints -</a:t>
            </a:r>
          </a:p>
          <a:p>
            <a:pPr algn="l">
              <a:lnSpc>
                <a:spcPts val="5116"/>
              </a:lnSpc>
            </a:pPr>
            <a:endParaRPr lang="en-US" sz="3411" b="1" spc="160">
              <a:solidFill>
                <a:srgbClr val="000000"/>
              </a:solidFill>
              <a:latin typeface="Rubik Bold"/>
              <a:ea typeface="Rubik Bold"/>
              <a:cs typeface="Rubik Bold"/>
              <a:sym typeface="Rubik Bold"/>
            </a:endParaRPr>
          </a:p>
          <a:p>
            <a:pPr marL="779796" lvl="2" indent="-259932" algn="l">
              <a:lnSpc>
                <a:spcPts val="5116"/>
              </a:lnSpc>
              <a:buFont typeface="Arial"/>
              <a:buChar char="⚬"/>
            </a:pPr>
            <a:r>
              <a:rPr lang="en-US" sz="3411" spc="160">
                <a:solidFill>
                  <a:srgbClr val="000000"/>
                </a:solidFill>
                <a:latin typeface="Rubik"/>
                <a:ea typeface="Rubik"/>
                <a:cs typeface="Rubik"/>
                <a:sym typeface="Rubik"/>
              </a:rPr>
              <a:t>1st min. - write down how many points you  </a:t>
            </a:r>
          </a:p>
          <a:p>
            <a:pPr marL="779796" lvl="2" indent="-259932" algn="l">
              <a:lnSpc>
                <a:spcPts val="5116"/>
              </a:lnSpc>
            </a:pPr>
            <a:r>
              <a:rPr lang="en-US" sz="3411" spc="160">
                <a:solidFill>
                  <a:srgbClr val="000000"/>
                </a:solidFill>
                <a:latin typeface="Rubik"/>
                <a:ea typeface="Rubik"/>
                <a:cs typeface="Rubik"/>
                <a:sym typeface="Rubik"/>
              </a:rPr>
              <a:t>                       expect to earn and plan your approach.</a:t>
            </a:r>
          </a:p>
          <a:p>
            <a:pPr marL="779796" lvl="2" indent="-259932" algn="l">
              <a:lnSpc>
                <a:spcPts val="5116"/>
              </a:lnSpc>
            </a:pPr>
            <a:endParaRPr lang="en-US" sz="3411" spc="160">
              <a:solidFill>
                <a:srgbClr val="000000"/>
              </a:solidFill>
              <a:latin typeface="Rubik"/>
              <a:ea typeface="Rubik"/>
              <a:cs typeface="Rubik"/>
              <a:sym typeface="Rubik"/>
            </a:endParaRPr>
          </a:p>
          <a:p>
            <a:pPr marL="779796" lvl="2" indent="-259932" algn="l">
              <a:lnSpc>
                <a:spcPts val="5116"/>
              </a:lnSpc>
              <a:buFont typeface="Arial"/>
              <a:buChar char="⚬"/>
            </a:pPr>
            <a:r>
              <a:rPr lang="en-US" sz="3411" spc="160">
                <a:solidFill>
                  <a:srgbClr val="000000"/>
                </a:solidFill>
                <a:latin typeface="Rubik"/>
                <a:ea typeface="Rubik"/>
                <a:cs typeface="Rubik"/>
                <a:sym typeface="Rubik"/>
              </a:rPr>
              <a:t>2nd min. - pass the ball around the table</a:t>
            </a:r>
          </a:p>
          <a:p>
            <a:pPr marL="779796" lvl="2" indent="-259932" algn="l">
              <a:lnSpc>
                <a:spcPts val="5116"/>
              </a:lnSpc>
            </a:pPr>
            <a:endParaRPr lang="en-US" sz="3411" spc="160">
              <a:solidFill>
                <a:srgbClr val="000000"/>
              </a:solidFill>
              <a:latin typeface="Rubik"/>
              <a:ea typeface="Rubik"/>
              <a:cs typeface="Rubik"/>
              <a:sym typeface="Rubik"/>
            </a:endParaRPr>
          </a:p>
          <a:p>
            <a:pPr marL="779796" lvl="2" indent="-259932" algn="l">
              <a:lnSpc>
                <a:spcPts val="5116"/>
              </a:lnSpc>
              <a:buFont typeface="Arial"/>
              <a:buChar char="⚬"/>
            </a:pPr>
            <a:r>
              <a:rPr lang="en-US" sz="3411" spc="160">
                <a:solidFill>
                  <a:srgbClr val="000000"/>
                </a:solidFill>
                <a:latin typeface="Rubik"/>
                <a:ea typeface="Rubik"/>
                <a:cs typeface="Rubik"/>
                <a:sym typeface="Rubik"/>
              </a:rPr>
              <a:t>3rd min. - write down the number of points you earned  </a:t>
            </a:r>
          </a:p>
          <a:p>
            <a:pPr marL="779796" lvl="2" indent="-259932" algn="l">
              <a:lnSpc>
                <a:spcPts val="5116"/>
              </a:lnSpc>
            </a:pPr>
            <a:r>
              <a:rPr lang="en-US" sz="3411" spc="160">
                <a:solidFill>
                  <a:srgbClr val="000000"/>
                </a:solidFill>
                <a:latin typeface="Rubik"/>
                <a:ea typeface="Rubik"/>
                <a:cs typeface="Rubik"/>
                <a:sym typeface="Rubik"/>
              </a:rPr>
              <a:t>                        as well as what you learned</a:t>
            </a:r>
          </a:p>
        </p:txBody>
      </p:sp>
      <p:sp>
        <p:nvSpPr>
          <p:cNvPr id="10" name="TextBox 10"/>
          <p:cNvSpPr txBox="1"/>
          <p:nvPr/>
        </p:nvSpPr>
        <p:spPr>
          <a:xfrm>
            <a:off x="-128160" y="-8280"/>
            <a:ext cx="6185781" cy="1212850"/>
          </a:xfrm>
          <a:prstGeom prst="rect">
            <a:avLst/>
          </a:prstGeom>
        </p:spPr>
        <p:txBody>
          <a:bodyPr lIns="0" tIns="0" rIns="0" bIns="0" rtlCol="0" anchor="t">
            <a:spAutoFit/>
          </a:bodyPr>
          <a:lstStyle/>
          <a:p>
            <a:pPr algn="ctr">
              <a:lnSpc>
                <a:spcPts val="9800"/>
              </a:lnSpc>
            </a:pPr>
            <a:r>
              <a:rPr lang="en-US" sz="7000">
                <a:solidFill>
                  <a:srgbClr val="000000"/>
                </a:solidFill>
                <a:latin typeface="Gazpacho Bold"/>
                <a:ea typeface="Gazpacho Bold"/>
                <a:cs typeface="Gazpacho Bold"/>
                <a:sym typeface="Gazpacho Bold"/>
              </a:rPr>
              <a:t>Game Time</a:t>
            </a:r>
          </a:p>
        </p:txBody>
      </p:sp>
      <p:sp>
        <p:nvSpPr>
          <p:cNvPr id="11" name="TextBox 11"/>
          <p:cNvSpPr txBox="1"/>
          <p:nvPr/>
        </p:nvSpPr>
        <p:spPr>
          <a:xfrm rot="980217">
            <a:off x="13173385" y="2439502"/>
            <a:ext cx="4651028" cy="666115"/>
          </a:xfrm>
          <a:prstGeom prst="rect">
            <a:avLst/>
          </a:prstGeom>
        </p:spPr>
        <p:txBody>
          <a:bodyPr lIns="0" tIns="0" rIns="0" bIns="0" rtlCol="0" anchor="t">
            <a:spAutoFit/>
          </a:bodyPr>
          <a:lstStyle/>
          <a:p>
            <a:pPr algn="ctr">
              <a:lnSpc>
                <a:spcPts val="4759"/>
              </a:lnSpc>
            </a:pPr>
            <a:r>
              <a:rPr lang="en-US" sz="3399">
                <a:solidFill>
                  <a:srgbClr val="FF5331"/>
                </a:solidFill>
                <a:latin typeface="Rubik"/>
                <a:ea typeface="Rubik"/>
                <a:cs typeface="Rubik"/>
                <a:sym typeface="Rubik"/>
              </a:rPr>
              <a:t>You will play 3 rounds</a:t>
            </a:r>
          </a:p>
        </p:txBody>
      </p:sp>
      <p:sp>
        <p:nvSpPr>
          <p:cNvPr id="12" name="TextBox 12"/>
          <p:cNvSpPr txBox="1"/>
          <p:nvPr/>
        </p:nvSpPr>
        <p:spPr>
          <a:xfrm>
            <a:off x="13410992" y="9349649"/>
            <a:ext cx="2879899" cy="666115"/>
          </a:xfrm>
          <a:prstGeom prst="rect">
            <a:avLst/>
          </a:prstGeom>
        </p:spPr>
        <p:txBody>
          <a:bodyPr lIns="0" tIns="0" rIns="0" bIns="0" rtlCol="0" anchor="t">
            <a:spAutoFit/>
          </a:bodyPr>
          <a:lstStyle/>
          <a:p>
            <a:pPr algn="ctr">
              <a:lnSpc>
                <a:spcPts val="4759"/>
              </a:lnSpc>
            </a:pPr>
            <a:r>
              <a:rPr lang="en-US" sz="3399" u="sng">
                <a:solidFill>
                  <a:srgbClr val="0000FF"/>
                </a:solidFill>
                <a:latin typeface="Rubik"/>
                <a:ea typeface="Rubik"/>
                <a:cs typeface="Rubik"/>
                <a:sym typeface="Rubik"/>
                <a:hlinkClick r:id="rId5" tooltip="https://www.youtube.com/watch?v=-HT3JdpKUCQ"/>
              </a:rPr>
              <a:t>1 minute timer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035833"/>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sp>
        <p:nvSpPr>
          <p:cNvPr id="4" name="TextBox 4"/>
          <p:cNvSpPr txBox="1"/>
          <p:nvPr/>
        </p:nvSpPr>
        <p:spPr>
          <a:xfrm>
            <a:off x="374491" y="346075"/>
            <a:ext cx="8453395" cy="1212850"/>
          </a:xfrm>
          <a:prstGeom prst="rect">
            <a:avLst/>
          </a:prstGeom>
        </p:spPr>
        <p:txBody>
          <a:bodyPr lIns="0" tIns="0" rIns="0" bIns="0" rtlCol="0" anchor="t">
            <a:spAutoFit/>
          </a:bodyPr>
          <a:lstStyle/>
          <a:p>
            <a:pPr algn="ctr">
              <a:lnSpc>
                <a:spcPts val="9800"/>
              </a:lnSpc>
            </a:pPr>
            <a:r>
              <a:rPr lang="en-US" sz="7000">
                <a:solidFill>
                  <a:srgbClr val="000000"/>
                </a:solidFill>
                <a:latin typeface="Gazpacho Bold"/>
                <a:ea typeface="Gazpacho Bold"/>
                <a:cs typeface="Gazpacho Bold"/>
                <a:sym typeface="Gazpacho Bold"/>
              </a:rPr>
              <a:t>Game Reflection</a:t>
            </a:r>
          </a:p>
        </p:txBody>
      </p:sp>
      <p:grpSp>
        <p:nvGrpSpPr>
          <p:cNvPr id="5" name="Group 5"/>
          <p:cNvGrpSpPr/>
          <p:nvPr/>
        </p:nvGrpSpPr>
        <p:grpSpPr>
          <a:xfrm>
            <a:off x="9144000" y="0"/>
            <a:ext cx="9143999" cy="10386304"/>
            <a:chOff x="0" y="0"/>
            <a:chExt cx="12191999" cy="13848405"/>
          </a:xfrm>
        </p:grpSpPr>
        <p:sp>
          <p:nvSpPr>
            <p:cNvPr id="6" name="Freeform 6"/>
            <p:cNvSpPr/>
            <p:nvPr/>
          </p:nvSpPr>
          <p:spPr>
            <a:xfrm>
              <a:off x="0" y="0"/>
              <a:ext cx="12192000" cy="13848462"/>
            </a:xfrm>
            <a:custGeom>
              <a:avLst/>
              <a:gdLst/>
              <a:ahLst/>
              <a:cxnLst/>
              <a:rect l="l" t="t" r="r" b="b"/>
              <a:pathLst>
                <a:path w="12192000" h="13848462">
                  <a:moveTo>
                    <a:pt x="0" y="0"/>
                  </a:moveTo>
                  <a:lnTo>
                    <a:pt x="12192000" y="0"/>
                  </a:lnTo>
                  <a:lnTo>
                    <a:pt x="12192000" y="13848462"/>
                  </a:lnTo>
                  <a:lnTo>
                    <a:pt x="0" y="13848462"/>
                  </a:lnTo>
                  <a:lnTo>
                    <a:pt x="0" y="0"/>
                  </a:lnTo>
                  <a:close/>
                </a:path>
              </a:pathLst>
            </a:custGeom>
            <a:blipFill>
              <a:blip r:embed="rId2"/>
              <a:stretch>
                <a:fillRect t="-1338" b="-1337"/>
              </a:stretch>
            </a:blipFill>
          </p:spPr>
          <p:txBody>
            <a:bodyPr/>
            <a:lstStyle/>
            <a:p>
              <a:endParaRPr lang="en-US"/>
            </a:p>
          </p:txBody>
        </p:sp>
      </p:grpSp>
      <p:sp>
        <p:nvSpPr>
          <p:cNvPr id="7" name="TextBox 7"/>
          <p:cNvSpPr txBox="1"/>
          <p:nvPr/>
        </p:nvSpPr>
        <p:spPr>
          <a:xfrm>
            <a:off x="479598" y="1437760"/>
            <a:ext cx="8243181" cy="1878330"/>
          </a:xfrm>
          <a:prstGeom prst="rect">
            <a:avLst/>
          </a:prstGeom>
        </p:spPr>
        <p:txBody>
          <a:bodyPr lIns="0" tIns="0" rIns="0" bIns="0" rtlCol="0" anchor="t">
            <a:spAutoFit/>
          </a:bodyPr>
          <a:lstStyle/>
          <a:p>
            <a:pPr algn="ctr">
              <a:lnSpc>
                <a:spcPts val="6720"/>
              </a:lnSpc>
            </a:pPr>
            <a:r>
              <a:rPr lang="en-US" sz="4000">
                <a:solidFill>
                  <a:srgbClr val="545454"/>
                </a:solidFill>
                <a:latin typeface="Rubik"/>
                <a:ea typeface="Rubik"/>
                <a:cs typeface="Rubik"/>
                <a:sym typeface="Rubik"/>
              </a:rPr>
              <a:t>Reflect on the process you used during each sprint.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8936529"/>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grpSp>
        <p:nvGrpSpPr>
          <p:cNvPr id="4" name="Group 4"/>
          <p:cNvGrpSpPr/>
          <p:nvPr/>
        </p:nvGrpSpPr>
        <p:grpSpPr>
          <a:xfrm>
            <a:off x="16061247" y="-58588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TextBox 6"/>
          <p:cNvSpPr txBox="1"/>
          <p:nvPr/>
        </p:nvSpPr>
        <p:spPr>
          <a:xfrm>
            <a:off x="2116252" y="2043209"/>
            <a:ext cx="13872823" cy="5651340"/>
          </a:xfrm>
          <a:prstGeom prst="rect">
            <a:avLst/>
          </a:prstGeom>
        </p:spPr>
        <p:txBody>
          <a:bodyPr lIns="0" tIns="0" rIns="0" bIns="0" rtlCol="0" anchor="t">
            <a:spAutoFit/>
          </a:bodyPr>
          <a:lstStyle/>
          <a:p>
            <a:pPr marL="839056" lvl="2" indent="-279685" algn="l">
              <a:lnSpc>
                <a:spcPts val="5505"/>
              </a:lnSpc>
              <a:buFont typeface="Arial"/>
              <a:buChar char="⚬"/>
            </a:pPr>
            <a:r>
              <a:rPr lang="en-US" sz="3670" spc="172">
                <a:solidFill>
                  <a:srgbClr val="000000"/>
                </a:solidFill>
                <a:latin typeface="Rubik"/>
                <a:ea typeface="Rubik"/>
                <a:cs typeface="Rubik"/>
                <a:sym typeface="Rubik"/>
              </a:rPr>
              <a:t>able to change your strategy quickly to optimize the way you played the game, for an improved outcome</a:t>
            </a:r>
          </a:p>
          <a:p>
            <a:pPr marL="839056" lvl="2" indent="-279685" algn="l">
              <a:lnSpc>
                <a:spcPts val="5505"/>
              </a:lnSpc>
              <a:buFont typeface="Arial"/>
              <a:buChar char="⚬"/>
            </a:pPr>
            <a:r>
              <a:rPr lang="en-US" sz="3670" spc="172">
                <a:solidFill>
                  <a:srgbClr val="000000"/>
                </a:solidFill>
                <a:latin typeface="Rubik"/>
                <a:ea typeface="Rubik"/>
                <a:cs typeface="Rubik"/>
                <a:sym typeface="Rubik"/>
              </a:rPr>
              <a:t>a thought process that involves understanding, collaborating, learning and staying flexible to achieve high-performing results</a:t>
            </a:r>
          </a:p>
          <a:p>
            <a:pPr marL="839056" lvl="2" indent="-279685" algn="l">
              <a:lnSpc>
                <a:spcPts val="5505"/>
              </a:lnSpc>
              <a:buFont typeface="Arial"/>
              <a:buChar char="⚬"/>
            </a:pPr>
            <a:r>
              <a:rPr lang="en-US" sz="3670" spc="172">
                <a:solidFill>
                  <a:srgbClr val="000000"/>
                </a:solidFill>
                <a:latin typeface="Rubik"/>
                <a:ea typeface="Rubik"/>
                <a:cs typeface="Rubik"/>
                <a:sym typeface="Rubik"/>
              </a:rPr>
              <a:t>helps adapt to change, rather than struggle around it</a:t>
            </a:r>
          </a:p>
          <a:p>
            <a:pPr marL="839056" lvl="2" indent="-279685" algn="l">
              <a:lnSpc>
                <a:spcPts val="5505"/>
              </a:lnSpc>
              <a:buFont typeface="Arial"/>
              <a:buChar char="⚬"/>
            </a:pPr>
            <a:r>
              <a:rPr lang="en-US" sz="3670" spc="172">
                <a:solidFill>
                  <a:srgbClr val="000000"/>
                </a:solidFill>
                <a:latin typeface="Rubik"/>
                <a:ea typeface="Rubik"/>
                <a:cs typeface="Rubik"/>
                <a:sym typeface="Rubik"/>
              </a:rPr>
              <a:t>focuses on learning from failures and working to make the end goal better from those learning</a:t>
            </a:r>
          </a:p>
        </p:txBody>
      </p:sp>
      <p:sp>
        <p:nvSpPr>
          <p:cNvPr id="7" name="Freeform 7"/>
          <p:cNvSpPr/>
          <p:nvPr/>
        </p:nvSpPr>
        <p:spPr>
          <a:xfrm>
            <a:off x="15876248" y="7913090"/>
            <a:ext cx="2373910" cy="2373910"/>
          </a:xfrm>
          <a:custGeom>
            <a:avLst/>
            <a:gdLst/>
            <a:ahLst/>
            <a:cxnLst/>
            <a:rect l="l" t="t" r="r" b="b"/>
            <a:pathLst>
              <a:path w="2373910" h="2373910">
                <a:moveTo>
                  <a:pt x="0" y="0"/>
                </a:moveTo>
                <a:lnTo>
                  <a:pt x="2373910" y="0"/>
                </a:lnTo>
                <a:lnTo>
                  <a:pt x="2373910" y="2373910"/>
                </a:lnTo>
                <a:lnTo>
                  <a:pt x="0" y="23739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342895" y="48074"/>
            <a:ext cx="9498877" cy="1212850"/>
          </a:xfrm>
          <a:prstGeom prst="rect">
            <a:avLst/>
          </a:prstGeom>
        </p:spPr>
        <p:txBody>
          <a:bodyPr lIns="0" tIns="0" rIns="0" bIns="0" rtlCol="0" anchor="t">
            <a:spAutoFit/>
          </a:bodyPr>
          <a:lstStyle/>
          <a:p>
            <a:pPr algn="ctr">
              <a:lnSpc>
                <a:spcPts val="9800"/>
              </a:lnSpc>
            </a:pPr>
            <a:r>
              <a:rPr lang="en-US" sz="7000">
                <a:solidFill>
                  <a:srgbClr val="000000"/>
                </a:solidFill>
                <a:latin typeface="Gazpacho Bold"/>
                <a:ea typeface="Gazpacho Bold"/>
                <a:cs typeface="Gazpacho Bold"/>
                <a:sym typeface="Gazpacho Bold"/>
              </a:rPr>
              <a:t>The Agile Approach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8936529"/>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grpSp>
        <p:nvGrpSpPr>
          <p:cNvPr id="4" name="Group 4"/>
          <p:cNvGrpSpPr/>
          <p:nvPr/>
        </p:nvGrpSpPr>
        <p:grpSpPr>
          <a:xfrm>
            <a:off x="16061247" y="-58588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0"/>
            <a:ext cx="7592292" cy="10286999"/>
            <a:chOff x="0" y="0"/>
            <a:chExt cx="10123056" cy="13715999"/>
          </a:xfrm>
        </p:grpSpPr>
        <p:sp>
          <p:nvSpPr>
            <p:cNvPr id="7" name="Freeform 7"/>
            <p:cNvSpPr/>
            <p:nvPr/>
          </p:nvSpPr>
          <p:spPr>
            <a:xfrm>
              <a:off x="0" y="0"/>
              <a:ext cx="10123043" cy="13716000"/>
            </a:xfrm>
            <a:custGeom>
              <a:avLst/>
              <a:gdLst/>
              <a:ahLst/>
              <a:cxnLst/>
              <a:rect l="l" t="t" r="r" b="b"/>
              <a:pathLst>
                <a:path w="10123043" h="13716000">
                  <a:moveTo>
                    <a:pt x="0" y="0"/>
                  </a:moveTo>
                  <a:lnTo>
                    <a:pt x="10123043" y="0"/>
                  </a:lnTo>
                  <a:lnTo>
                    <a:pt x="10123043" y="13716000"/>
                  </a:lnTo>
                  <a:lnTo>
                    <a:pt x="0" y="13716000"/>
                  </a:lnTo>
                  <a:lnTo>
                    <a:pt x="0" y="0"/>
                  </a:lnTo>
                  <a:close/>
                </a:path>
              </a:pathLst>
            </a:custGeom>
            <a:blipFill>
              <a:blip r:embed="rId3"/>
              <a:stretch>
                <a:fillRect t="-5215" b="-5215"/>
              </a:stretch>
            </a:blipFill>
          </p:spPr>
          <p:txBody>
            <a:bodyPr/>
            <a:lstStyle/>
            <a:p>
              <a:endParaRPr lang="en-US"/>
            </a:p>
          </p:txBody>
        </p:sp>
      </p:grpSp>
      <p:sp>
        <p:nvSpPr>
          <p:cNvPr id="8" name="TextBox 8"/>
          <p:cNvSpPr txBox="1"/>
          <p:nvPr/>
        </p:nvSpPr>
        <p:spPr>
          <a:xfrm>
            <a:off x="7654806" y="2247859"/>
            <a:ext cx="10570679" cy="5840951"/>
          </a:xfrm>
          <a:prstGeom prst="rect">
            <a:avLst/>
          </a:prstGeom>
        </p:spPr>
        <p:txBody>
          <a:bodyPr lIns="0" tIns="0" rIns="0" bIns="0" rtlCol="0" anchor="t">
            <a:spAutoFit/>
          </a:bodyPr>
          <a:lstStyle/>
          <a:p>
            <a:pPr algn="l">
              <a:lnSpc>
                <a:spcPts val="5599"/>
              </a:lnSpc>
            </a:pPr>
            <a:r>
              <a:rPr lang="en-US" sz="3200">
                <a:solidFill>
                  <a:srgbClr val="000000"/>
                </a:solidFill>
                <a:latin typeface="Rubik"/>
                <a:ea typeface="Rubik"/>
                <a:cs typeface="Rubik"/>
                <a:sym typeface="Rubik"/>
              </a:rPr>
              <a:t>Think about these questions as you watch the following video:</a:t>
            </a:r>
          </a:p>
          <a:p>
            <a:pPr algn="l">
              <a:lnSpc>
                <a:spcPts val="5599"/>
              </a:lnSpc>
            </a:pPr>
            <a:endParaRPr lang="en-US" sz="3200">
              <a:solidFill>
                <a:srgbClr val="000000"/>
              </a:solidFill>
              <a:latin typeface="Rubik"/>
              <a:ea typeface="Rubik"/>
              <a:cs typeface="Rubik"/>
              <a:sym typeface="Rubik"/>
            </a:endParaRPr>
          </a:p>
          <a:p>
            <a:pPr marL="817883" lvl="2" indent="-272628" algn="l">
              <a:lnSpc>
                <a:spcPts val="5599"/>
              </a:lnSpc>
              <a:buFont typeface="Arial"/>
              <a:buChar char="⚬"/>
            </a:pPr>
            <a:r>
              <a:rPr lang="en-US" sz="3200">
                <a:solidFill>
                  <a:srgbClr val="000000"/>
                </a:solidFill>
                <a:latin typeface="Rubik"/>
                <a:ea typeface="Rubik"/>
                <a:cs typeface="Rubik"/>
                <a:sym typeface="Rubik"/>
              </a:rPr>
              <a:t>Why it’s important to continuously learn from the mistakes that we make?</a:t>
            </a:r>
          </a:p>
          <a:p>
            <a:pPr marL="817883" lvl="2" indent="-272628" algn="l">
              <a:lnSpc>
                <a:spcPts val="5599"/>
              </a:lnSpc>
            </a:pPr>
            <a:endParaRPr lang="en-US" sz="3200">
              <a:solidFill>
                <a:srgbClr val="000000"/>
              </a:solidFill>
              <a:latin typeface="Rubik"/>
              <a:ea typeface="Rubik"/>
              <a:cs typeface="Rubik"/>
              <a:sym typeface="Rubik"/>
            </a:endParaRPr>
          </a:p>
          <a:p>
            <a:pPr marL="817883" lvl="2" indent="-272628" algn="l">
              <a:lnSpc>
                <a:spcPts val="5599"/>
              </a:lnSpc>
              <a:buFont typeface="Arial"/>
              <a:buChar char="⚬"/>
            </a:pPr>
            <a:r>
              <a:rPr lang="en-US" sz="3200">
                <a:solidFill>
                  <a:srgbClr val="000000"/>
                </a:solidFill>
                <a:latin typeface="Rubik"/>
                <a:ea typeface="Rubik"/>
                <a:cs typeface="Rubik"/>
                <a:sym typeface="Rubik"/>
              </a:rPr>
              <a:t>How can the shift in our thinking lead towards successful outcomes?</a:t>
            </a:r>
          </a:p>
        </p:txBody>
      </p:sp>
      <p:grpSp>
        <p:nvGrpSpPr>
          <p:cNvPr id="9" name="Group 9"/>
          <p:cNvGrpSpPr>
            <a:grpSpLocks noChangeAspect="1"/>
          </p:cNvGrpSpPr>
          <p:nvPr/>
        </p:nvGrpSpPr>
        <p:grpSpPr>
          <a:xfrm>
            <a:off x="6531254" y="914292"/>
            <a:ext cx="1505016" cy="1505016"/>
            <a:chOff x="0" y="0"/>
            <a:chExt cx="2006688" cy="2006688"/>
          </a:xfrm>
        </p:grpSpPr>
        <p:sp>
          <p:nvSpPr>
            <p:cNvPr id="10" name="Freeform 10" descr="A green and black circular object  Description automatically generated"/>
            <p:cNvSpPr/>
            <p:nvPr/>
          </p:nvSpPr>
          <p:spPr>
            <a:xfrm>
              <a:off x="0" y="0"/>
              <a:ext cx="2006727" cy="2006727"/>
            </a:xfrm>
            <a:custGeom>
              <a:avLst/>
              <a:gdLst/>
              <a:ahLst/>
              <a:cxnLst/>
              <a:rect l="l" t="t" r="r" b="b"/>
              <a:pathLst>
                <a:path w="2006727" h="2006727">
                  <a:moveTo>
                    <a:pt x="0" y="0"/>
                  </a:moveTo>
                  <a:lnTo>
                    <a:pt x="2006727" y="0"/>
                  </a:lnTo>
                  <a:lnTo>
                    <a:pt x="2006727" y="2006727"/>
                  </a:lnTo>
                  <a:lnTo>
                    <a:pt x="0" y="2006727"/>
                  </a:lnTo>
                  <a:lnTo>
                    <a:pt x="0" y="0"/>
                  </a:lnTo>
                  <a:close/>
                </a:path>
              </a:pathLst>
            </a:custGeom>
            <a:blipFill>
              <a:blip r:embed="rId4"/>
              <a:stretch>
                <a:fillRect r="1" b="1"/>
              </a:stretch>
            </a:blipFill>
          </p:spPr>
          <p:txBody>
            <a:bodyPr/>
            <a:lstStyle/>
            <a:p>
              <a:endParaRPr lang="en-US"/>
            </a:p>
          </p:txBody>
        </p:sp>
      </p:grpSp>
      <p:sp>
        <p:nvSpPr>
          <p:cNvPr id="11" name="TextBox 11"/>
          <p:cNvSpPr txBox="1"/>
          <p:nvPr/>
        </p:nvSpPr>
        <p:spPr>
          <a:xfrm>
            <a:off x="8036270" y="946075"/>
            <a:ext cx="13708750" cy="1174750"/>
          </a:xfrm>
          <a:prstGeom prst="rect">
            <a:avLst/>
          </a:prstGeom>
        </p:spPr>
        <p:txBody>
          <a:bodyPr lIns="0" tIns="0" rIns="0" bIns="0" rtlCol="0" anchor="t">
            <a:spAutoFit/>
          </a:bodyPr>
          <a:lstStyle/>
          <a:p>
            <a:pPr algn="l">
              <a:lnSpc>
                <a:spcPts val="9800"/>
              </a:lnSpc>
            </a:pPr>
            <a:r>
              <a:rPr lang="en-US" sz="6000">
                <a:solidFill>
                  <a:srgbClr val="000000"/>
                </a:solidFill>
                <a:latin typeface="Gazpacho Bold"/>
                <a:ea typeface="Gazpacho Bold"/>
                <a:cs typeface="Gazpacho Bold"/>
                <a:sym typeface="Gazpacho Bold"/>
              </a:rPr>
              <a:t>Growth Mindset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8936529"/>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pic>
        <p:nvPicPr>
          <p:cNvPr id="6" name="Online Media 5" title="Growth Mindset Animation">
            <a:hlinkClick r:id="" action="ppaction://media"/>
            <a:extLst>
              <a:ext uri="{FF2B5EF4-FFF2-40B4-BE49-F238E27FC236}">
                <a16:creationId xmlns:a16="http://schemas.microsoft.com/office/drawing/2014/main" id="{EF5E3EB0-063A-694C-A8EA-89CC6E2ECF7B}"/>
              </a:ext>
            </a:extLst>
          </p:cNvPr>
          <p:cNvPicPr>
            <a:picLocks noRot="1" noChangeAspect="1"/>
          </p:cNvPicPr>
          <p:nvPr>
            <a:videoFile r:link="rId1"/>
          </p:nvPr>
        </p:nvPicPr>
        <p:blipFill>
          <a:blip r:embed="rId3"/>
          <a:stretch>
            <a:fillRect/>
          </a:stretch>
        </p:blipFill>
        <p:spPr>
          <a:xfrm>
            <a:off x="2760283" y="1333500"/>
            <a:ext cx="12767434" cy="7213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8936529"/>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sp>
        <p:nvSpPr>
          <p:cNvPr id="4" name="Freeform 4"/>
          <p:cNvSpPr/>
          <p:nvPr/>
        </p:nvSpPr>
        <p:spPr>
          <a:xfrm>
            <a:off x="509861" y="1778698"/>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1406907" y="5363864"/>
            <a:ext cx="7866196" cy="363246"/>
          </a:xfrm>
          <a:prstGeom prst="rect">
            <a:avLst/>
          </a:prstGeom>
        </p:spPr>
        <p:txBody>
          <a:bodyPr lIns="0" tIns="0" rIns="0" bIns="0" rtlCol="0" anchor="t">
            <a:spAutoFit/>
          </a:bodyPr>
          <a:lstStyle/>
          <a:p>
            <a:pPr algn="l">
              <a:lnSpc>
                <a:spcPts val="3051"/>
              </a:lnSpc>
            </a:pPr>
            <a:r>
              <a:rPr lang="en-US" sz="3051" b="1">
                <a:solidFill>
                  <a:srgbClr val="FF5331"/>
                </a:solidFill>
                <a:latin typeface="Rubik Bold"/>
                <a:ea typeface="Rubik Bold"/>
                <a:cs typeface="Rubik Bold"/>
                <a:sym typeface="Rubik Bold"/>
              </a:rPr>
              <a:t>FOCUS ON RELENTLESS IMPROVEMENT</a:t>
            </a:r>
          </a:p>
        </p:txBody>
      </p:sp>
      <p:sp>
        <p:nvSpPr>
          <p:cNvPr id="6" name="Freeform 6"/>
          <p:cNvSpPr/>
          <p:nvPr/>
        </p:nvSpPr>
        <p:spPr>
          <a:xfrm>
            <a:off x="509861" y="4000094"/>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509861" y="2950649"/>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509861" y="5049340"/>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a:off x="9741263" y="-86686"/>
            <a:ext cx="8546737" cy="10373685"/>
            <a:chOff x="0" y="0"/>
            <a:chExt cx="11395649" cy="13831580"/>
          </a:xfrm>
        </p:grpSpPr>
        <p:sp>
          <p:nvSpPr>
            <p:cNvPr id="10" name="Freeform 10"/>
            <p:cNvSpPr/>
            <p:nvPr/>
          </p:nvSpPr>
          <p:spPr>
            <a:xfrm>
              <a:off x="0" y="0"/>
              <a:ext cx="11395710" cy="13831570"/>
            </a:xfrm>
            <a:custGeom>
              <a:avLst/>
              <a:gdLst/>
              <a:ahLst/>
              <a:cxnLst/>
              <a:rect l="l" t="t" r="r" b="b"/>
              <a:pathLst>
                <a:path w="11395710" h="13831570">
                  <a:moveTo>
                    <a:pt x="0" y="0"/>
                  </a:moveTo>
                  <a:lnTo>
                    <a:pt x="11395710" y="0"/>
                  </a:lnTo>
                  <a:lnTo>
                    <a:pt x="11395710" y="13831570"/>
                  </a:lnTo>
                  <a:lnTo>
                    <a:pt x="0" y="13831570"/>
                  </a:lnTo>
                  <a:lnTo>
                    <a:pt x="0" y="0"/>
                  </a:lnTo>
                  <a:close/>
                </a:path>
              </a:pathLst>
            </a:custGeom>
            <a:blipFill>
              <a:blip r:embed="rId4"/>
              <a:stretch>
                <a:fillRect l="-374" r="-373"/>
              </a:stretch>
            </a:blipFill>
          </p:spPr>
          <p:txBody>
            <a:bodyPr/>
            <a:lstStyle/>
            <a:p>
              <a:endParaRPr lang="en-US"/>
            </a:p>
          </p:txBody>
        </p:sp>
      </p:grpSp>
      <p:sp>
        <p:nvSpPr>
          <p:cNvPr id="11" name="TextBox 11"/>
          <p:cNvSpPr txBox="1"/>
          <p:nvPr/>
        </p:nvSpPr>
        <p:spPr>
          <a:xfrm>
            <a:off x="1406907" y="2093223"/>
            <a:ext cx="7233229" cy="363246"/>
          </a:xfrm>
          <a:prstGeom prst="rect">
            <a:avLst/>
          </a:prstGeom>
        </p:spPr>
        <p:txBody>
          <a:bodyPr lIns="0" tIns="0" rIns="0" bIns="0" rtlCol="0" anchor="t">
            <a:spAutoFit/>
          </a:bodyPr>
          <a:lstStyle/>
          <a:p>
            <a:pPr algn="l">
              <a:lnSpc>
                <a:spcPts val="3051"/>
              </a:lnSpc>
            </a:pPr>
            <a:r>
              <a:rPr lang="en-US" sz="3051" b="1">
                <a:solidFill>
                  <a:srgbClr val="FF5331"/>
                </a:solidFill>
                <a:latin typeface="Rubik Bold"/>
                <a:ea typeface="Rubik Bold"/>
                <a:cs typeface="Rubik Bold"/>
                <a:sym typeface="Rubik Bold"/>
              </a:rPr>
              <a:t>RESPECT FOR ALL TEAM MEMBERS</a:t>
            </a:r>
          </a:p>
        </p:txBody>
      </p:sp>
      <p:sp>
        <p:nvSpPr>
          <p:cNvPr id="12" name="TextBox 12"/>
          <p:cNvSpPr txBox="1"/>
          <p:nvPr/>
        </p:nvSpPr>
        <p:spPr>
          <a:xfrm>
            <a:off x="1406907" y="3268042"/>
            <a:ext cx="7866651" cy="363246"/>
          </a:xfrm>
          <a:prstGeom prst="rect">
            <a:avLst/>
          </a:prstGeom>
        </p:spPr>
        <p:txBody>
          <a:bodyPr lIns="0" tIns="0" rIns="0" bIns="0" rtlCol="0" anchor="t">
            <a:spAutoFit/>
          </a:bodyPr>
          <a:lstStyle/>
          <a:p>
            <a:pPr algn="l">
              <a:lnSpc>
                <a:spcPts val="3051"/>
              </a:lnSpc>
            </a:pPr>
            <a:r>
              <a:rPr lang="en-US" sz="3051" b="1">
                <a:solidFill>
                  <a:srgbClr val="FF5331"/>
                </a:solidFill>
                <a:latin typeface="Rubik Bold"/>
                <a:ea typeface="Rubik Bold"/>
                <a:cs typeface="Rubik Bold"/>
                <a:sym typeface="Rubik Bold"/>
              </a:rPr>
              <a:t>OPTIMIZED AND SUSTAINABLE FLOW</a:t>
            </a:r>
          </a:p>
        </p:txBody>
      </p:sp>
      <p:sp>
        <p:nvSpPr>
          <p:cNvPr id="13" name="TextBox 13"/>
          <p:cNvSpPr txBox="1"/>
          <p:nvPr/>
        </p:nvSpPr>
        <p:spPr>
          <a:xfrm>
            <a:off x="1406907" y="4333037"/>
            <a:ext cx="7069516" cy="363246"/>
          </a:xfrm>
          <a:prstGeom prst="rect">
            <a:avLst/>
          </a:prstGeom>
        </p:spPr>
        <p:txBody>
          <a:bodyPr lIns="0" tIns="0" rIns="0" bIns="0" rtlCol="0" anchor="t">
            <a:spAutoFit/>
          </a:bodyPr>
          <a:lstStyle/>
          <a:p>
            <a:pPr algn="l">
              <a:lnSpc>
                <a:spcPts val="3051"/>
              </a:lnSpc>
            </a:pPr>
            <a:r>
              <a:rPr lang="en-US" sz="3051" b="1">
                <a:solidFill>
                  <a:srgbClr val="FF5331"/>
                </a:solidFill>
                <a:latin typeface="Rubik Bold"/>
                <a:ea typeface="Rubik Bold"/>
                <a:cs typeface="Rubik Bold"/>
                <a:sym typeface="Rubik Bold"/>
              </a:rPr>
              <a:t>ENCOURAGE TEAM INNOVATION</a:t>
            </a:r>
          </a:p>
        </p:txBody>
      </p:sp>
      <p:sp>
        <p:nvSpPr>
          <p:cNvPr id="14" name="TextBox 14"/>
          <p:cNvSpPr txBox="1"/>
          <p:nvPr/>
        </p:nvSpPr>
        <p:spPr>
          <a:xfrm>
            <a:off x="247537" y="603190"/>
            <a:ext cx="8775204" cy="723900"/>
          </a:xfrm>
          <a:prstGeom prst="rect">
            <a:avLst/>
          </a:prstGeom>
        </p:spPr>
        <p:txBody>
          <a:bodyPr lIns="0" tIns="0" rIns="0" bIns="0" rtlCol="0" anchor="t">
            <a:spAutoFit/>
          </a:bodyPr>
          <a:lstStyle/>
          <a:p>
            <a:pPr algn="l">
              <a:lnSpc>
                <a:spcPts val="5759"/>
              </a:lnSpc>
            </a:pPr>
            <a:r>
              <a:rPr lang="en-US" sz="4800">
                <a:solidFill>
                  <a:srgbClr val="000000"/>
                </a:solidFill>
                <a:latin typeface="Gazpacho Bold"/>
                <a:ea typeface="Gazpacho Bold"/>
                <a:cs typeface="Gazpacho Bold"/>
                <a:sym typeface="Gazpacho Bold"/>
              </a:rPr>
              <a:t>4 Pillars of the Agile Mindset</a:t>
            </a:r>
          </a:p>
        </p:txBody>
      </p:sp>
      <p:sp>
        <p:nvSpPr>
          <p:cNvPr id="15" name="TextBox 15"/>
          <p:cNvSpPr txBox="1"/>
          <p:nvPr/>
        </p:nvSpPr>
        <p:spPr>
          <a:xfrm>
            <a:off x="393724" y="6327439"/>
            <a:ext cx="9095882" cy="2183858"/>
          </a:xfrm>
          <a:prstGeom prst="rect">
            <a:avLst/>
          </a:prstGeom>
        </p:spPr>
        <p:txBody>
          <a:bodyPr lIns="0" tIns="0" rIns="0" bIns="0" rtlCol="0" anchor="t">
            <a:spAutoFit/>
          </a:bodyPr>
          <a:lstStyle/>
          <a:p>
            <a:pPr algn="l">
              <a:lnSpc>
                <a:spcPts val="4200"/>
              </a:lnSpc>
            </a:pPr>
            <a:r>
              <a:rPr lang="en-US" sz="3000">
                <a:solidFill>
                  <a:srgbClr val="000000"/>
                </a:solidFill>
                <a:latin typeface="Rubik"/>
                <a:ea typeface="Rubik"/>
                <a:cs typeface="Rubik"/>
                <a:sym typeface="Rubik"/>
              </a:rPr>
              <a:t>How do these pillars relate to the work you do in the classroom?</a:t>
            </a:r>
          </a:p>
          <a:p>
            <a:pPr algn="l">
              <a:lnSpc>
                <a:spcPts val="4200"/>
              </a:lnSpc>
            </a:pPr>
            <a:endParaRPr lang="en-US" sz="3000">
              <a:solidFill>
                <a:srgbClr val="000000"/>
              </a:solidFill>
              <a:latin typeface="Rubik"/>
              <a:ea typeface="Rubik"/>
              <a:cs typeface="Rubik"/>
              <a:sym typeface="Rubik"/>
            </a:endParaRPr>
          </a:p>
          <a:p>
            <a:pPr algn="l">
              <a:lnSpc>
                <a:spcPts val="4200"/>
              </a:lnSpc>
            </a:pPr>
            <a:r>
              <a:rPr lang="en-US" sz="3000">
                <a:solidFill>
                  <a:srgbClr val="000000"/>
                </a:solidFill>
                <a:latin typeface="Rubik"/>
                <a:ea typeface="Rubik"/>
                <a:cs typeface="Rubik"/>
                <a:sym typeface="Rubik"/>
              </a:rPr>
              <a:t>How can they be applied to your daily life?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8936529"/>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grpSp>
        <p:nvGrpSpPr>
          <p:cNvPr id="4" name="Group 4"/>
          <p:cNvGrpSpPr/>
          <p:nvPr/>
        </p:nvGrpSpPr>
        <p:grpSpPr>
          <a:xfrm>
            <a:off x="16061247" y="-58588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8014447"/>
            <a:ext cx="2909538" cy="2272553"/>
          </a:xfrm>
          <a:custGeom>
            <a:avLst/>
            <a:gdLst/>
            <a:ahLst/>
            <a:cxnLst/>
            <a:rect l="l" t="t" r="r" b="b"/>
            <a:pathLst>
              <a:path w="2909538" h="2272553">
                <a:moveTo>
                  <a:pt x="0" y="0"/>
                </a:moveTo>
                <a:lnTo>
                  <a:pt x="2909538" y="0"/>
                </a:lnTo>
                <a:lnTo>
                  <a:pt x="2909538" y="2272553"/>
                </a:lnTo>
                <a:lnTo>
                  <a:pt x="0" y="2272553"/>
                </a:lnTo>
                <a:lnTo>
                  <a:pt x="0" y="0"/>
                </a:lnTo>
                <a:close/>
              </a:path>
            </a:pathLst>
          </a:custGeom>
          <a:blipFill>
            <a:blip>
              <a:extLst>
                <a:ext uri="{96DAC541-7B7A-43D3-8B79-37D633B846F1}">
                  <asvg:svgBlip xmlns:asvg="http://schemas.microsoft.com/office/drawing/2016/SVG/main" r:embed="rId3"/>
                </a:ext>
              </a:extLst>
            </a:blip>
            <a:stretch>
              <a:fillRect l="-6864" r="-6864"/>
            </a:stretch>
          </a:blipFill>
        </p:spPr>
        <p:txBody>
          <a:bodyPr/>
          <a:lstStyle/>
          <a:p>
            <a:endParaRPr lang="en-US"/>
          </a:p>
        </p:txBody>
      </p:sp>
      <p:sp>
        <p:nvSpPr>
          <p:cNvPr id="7" name="TextBox 7"/>
          <p:cNvSpPr txBox="1"/>
          <p:nvPr/>
        </p:nvSpPr>
        <p:spPr>
          <a:xfrm>
            <a:off x="288944" y="346075"/>
            <a:ext cx="6185781" cy="1212850"/>
          </a:xfrm>
          <a:prstGeom prst="rect">
            <a:avLst/>
          </a:prstGeom>
        </p:spPr>
        <p:txBody>
          <a:bodyPr lIns="0" tIns="0" rIns="0" bIns="0" rtlCol="0" anchor="t">
            <a:spAutoFit/>
          </a:bodyPr>
          <a:lstStyle/>
          <a:p>
            <a:pPr algn="ctr">
              <a:lnSpc>
                <a:spcPts val="9800"/>
              </a:lnSpc>
            </a:pPr>
            <a:r>
              <a:rPr lang="en-US" sz="7000">
                <a:solidFill>
                  <a:srgbClr val="000000"/>
                </a:solidFill>
                <a:latin typeface="Gazpacho Bold"/>
                <a:ea typeface="Gazpacho Bold"/>
                <a:cs typeface="Gazpacho Bold"/>
                <a:sym typeface="Gazpacho Bold"/>
              </a:rPr>
              <a:t>Game Time</a:t>
            </a:r>
          </a:p>
        </p:txBody>
      </p:sp>
      <p:sp>
        <p:nvSpPr>
          <p:cNvPr id="8" name="TextBox 8"/>
          <p:cNvSpPr txBox="1"/>
          <p:nvPr/>
        </p:nvSpPr>
        <p:spPr>
          <a:xfrm>
            <a:off x="2183397" y="1594930"/>
            <a:ext cx="14840580" cy="5947756"/>
          </a:xfrm>
          <a:prstGeom prst="rect">
            <a:avLst/>
          </a:prstGeom>
        </p:spPr>
        <p:txBody>
          <a:bodyPr lIns="0" tIns="0" rIns="0" bIns="0" rtlCol="0" anchor="t">
            <a:spAutoFit/>
          </a:bodyPr>
          <a:lstStyle/>
          <a:p>
            <a:pPr algn="l">
              <a:lnSpc>
                <a:spcPts val="5116"/>
              </a:lnSpc>
            </a:pPr>
            <a:r>
              <a:rPr lang="en-US" sz="3411" spc="160">
                <a:solidFill>
                  <a:srgbClr val="000000"/>
                </a:solidFill>
                <a:latin typeface="Rubik"/>
                <a:ea typeface="Rubik"/>
                <a:cs typeface="Rubik"/>
                <a:sym typeface="Rubik"/>
              </a:rPr>
              <a:t>The goal of the game is to create the most effective paper airplanes.</a:t>
            </a:r>
          </a:p>
          <a:p>
            <a:pPr algn="l">
              <a:lnSpc>
                <a:spcPts val="5116"/>
              </a:lnSpc>
            </a:pPr>
            <a:endParaRPr lang="en-US" sz="3411" spc="160">
              <a:solidFill>
                <a:srgbClr val="000000"/>
              </a:solidFill>
              <a:latin typeface="Rubik"/>
              <a:ea typeface="Rubik"/>
              <a:cs typeface="Rubik"/>
              <a:sym typeface="Rubik"/>
            </a:endParaRPr>
          </a:p>
          <a:p>
            <a:pPr algn="l">
              <a:lnSpc>
                <a:spcPts val="5116"/>
              </a:lnSpc>
            </a:pPr>
            <a:r>
              <a:rPr lang="en-US" sz="3411" spc="160">
                <a:solidFill>
                  <a:srgbClr val="000000"/>
                </a:solidFill>
                <a:latin typeface="Rubik"/>
                <a:ea typeface="Rubik"/>
                <a:cs typeface="Rubik"/>
                <a:sym typeface="Rubik"/>
              </a:rPr>
              <a:t>Build as many as possible - but each member of your team can only make one-fold at a time before passing the paper to the next person on the team.</a:t>
            </a:r>
          </a:p>
          <a:p>
            <a:pPr algn="l">
              <a:lnSpc>
                <a:spcPts val="5116"/>
              </a:lnSpc>
            </a:pPr>
            <a:endParaRPr lang="en-US" sz="3411" spc="160">
              <a:solidFill>
                <a:srgbClr val="000000"/>
              </a:solidFill>
              <a:latin typeface="Rubik"/>
              <a:ea typeface="Rubik"/>
              <a:cs typeface="Rubik"/>
              <a:sym typeface="Rubik"/>
            </a:endParaRPr>
          </a:p>
          <a:p>
            <a:pPr algn="l">
              <a:lnSpc>
                <a:spcPts val="5116"/>
              </a:lnSpc>
            </a:pPr>
            <a:r>
              <a:rPr lang="en-US" sz="3411" spc="160">
                <a:solidFill>
                  <a:srgbClr val="000000"/>
                </a:solidFill>
                <a:latin typeface="Rubik"/>
                <a:ea typeface="Rubik"/>
                <a:cs typeface="Rubik"/>
                <a:sym typeface="Rubik"/>
              </a:rPr>
              <a:t>Your team only gets a point if the plane can fly a minimum distance determined by your team.</a:t>
            </a:r>
          </a:p>
        </p:txBody>
      </p:sp>
      <p:sp>
        <p:nvSpPr>
          <p:cNvPr id="9" name="TextBox 9"/>
          <p:cNvSpPr txBox="1"/>
          <p:nvPr/>
        </p:nvSpPr>
        <p:spPr>
          <a:xfrm>
            <a:off x="14672041" y="7217628"/>
            <a:ext cx="3362458" cy="1247140"/>
          </a:xfrm>
          <a:prstGeom prst="rect">
            <a:avLst/>
          </a:prstGeom>
        </p:spPr>
        <p:txBody>
          <a:bodyPr lIns="0" tIns="0" rIns="0" bIns="0" rtlCol="0" anchor="t">
            <a:spAutoFit/>
          </a:bodyPr>
          <a:lstStyle/>
          <a:p>
            <a:pPr algn="ctr">
              <a:lnSpc>
                <a:spcPts val="4759"/>
              </a:lnSpc>
            </a:pPr>
            <a:r>
              <a:rPr lang="en-US" sz="3399">
                <a:solidFill>
                  <a:srgbClr val="FF5331"/>
                </a:solidFill>
                <a:latin typeface="Canva Sans"/>
                <a:ea typeface="Canva Sans"/>
                <a:cs typeface="Canva Sans"/>
                <a:sym typeface="Canva Sans"/>
              </a:rPr>
              <a:t>There are a few rules</a:t>
            </a:r>
          </a:p>
        </p:txBody>
      </p:sp>
      <p:sp>
        <p:nvSpPr>
          <p:cNvPr id="10" name="Freeform 10"/>
          <p:cNvSpPr/>
          <p:nvPr/>
        </p:nvSpPr>
        <p:spPr>
          <a:xfrm>
            <a:off x="15595802" y="6407368"/>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8936529"/>
            <a:ext cx="18288000" cy="1350471"/>
            <a:chOff x="0" y="0"/>
            <a:chExt cx="24384000" cy="1800628"/>
          </a:xfrm>
        </p:grpSpPr>
        <p:sp>
          <p:nvSpPr>
            <p:cNvPr id="3" name="Freeform 3"/>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grpSp>
        <p:nvGrpSpPr>
          <p:cNvPr id="4" name="Group 4"/>
          <p:cNvGrpSpPr/>
          <p:nvPr/>
        </p:nvGrpSpPr>
        <p:grpSpPr>
          <a:xfrm>
            <a:off x="9157449" y="0"/>
            <a:ext cx="9130550" cy="10287000"/>
            <a:chOff x="0" y="0"/>
            <a:chExt cx="12174067" cy="13716000"/>
          </a:xfrm>
        </p:grpSpPr>
        <p:sp>
          <p:nvSpPr>
            <p:cNvPr id="5" name="Freeform 5"/>
            <p:cNvSpPr/>
            <p:nvPr/>
          </p:nvSpPr>
          <p:spPr>
            <a:xfrm>
              <a:off x="0" y="0"/>
              <a:ext cx="12174093" cy="13716000"/>
            </a:xfrm>
            <a:custGeom>
              <a:avLst/>
              <a:gdLst/>
              <a:ahLst/>
              <a:cxnLst/>
              <a:rect l="l" t="t" r="r" b="b"/>
              <a:pathLst>
                <a:path w="12174093" h="13716000">
                  <a:moveTo>
                    <a:pt x="0" y="0"/>
                  </a:moveTo>
                  <a:lnTo>
                    <a:pt x="12174093" y="0"/>
                  </a:lnTo>
                  <a:lnTo>
                    <a:pt x="12174093" y="13716000"/>
                  </a:lnTo>
                  <a:lnTo>
                    <a:pt x="0" y="13716000"/>
                  </a:lnTo>
                  <a:lnTo>
                    <a:pt x="0" y="0"/>
                  </a:lnTo>
                  <a:close/>
                </a:path>
              </a:pathLst>
            </a:custGeom>
            <a:blipFill>
              <a:blip r:embed="rId2"/>
              <a:stretch>
                <a:fillRect t="-4882" b="-4882"/>
              </a:stretch>
            </a:blipFill>
          </p:spPr>
          <p:txBody>
            <a:bodyPr/>
            <a:lstStyle/>
            <a:p>
              <a:endParaRPr lang="en-US"/>
            </a:p>
          </p:txBody>
        </p:sp>
      </p:grpSp>
      <p:sp>
        <p:nvSpPr>
          <p:cNvPr id="6" name="TextBox 6"/>
          <p:cNvSpPr txBox="1"/>
          <p:nvPr/>
        </p:nvSpPr>
        <p:spPr>
          <a:xfrm>
            <a:off x="0" y="48074"/>
            <a:ext cx="6185781" cy="1212850"/>
          </a:xfrm>
          <a:prstGeom prst="rect">
            <a:avLst/>
          </a:prstGeom>
        </p:spPr>
        <p:txBody>
          <a:bodyPr lIns="0" tIns="0" rIns="0" bIns="0" rtlCol="0" anchor="t">
            <a:spAutoFit/>
          </a:bodyPr>
          <a:lstStyle/>
          <a:p>
            <a:pPr algn="ctr">
              <a:lnSpc>
                <a:spcPts val="9800"/>
              </a:lnSpc>
            </a:pPr>
            <a:r>
              <a:rPr lang="en-US" sz="7000">
                <a:solidFill>
                  <a:srgbClr val="000000"/>
                </a:solidFill>
                <a:latin typeface="Gazpacho Bold"/>
                <a:ea typeface="Gazpacho Bold"/>
                <a:cs typeface="Gazpacho Bold"/>
                <a:sym typeface="Gazpacho Bold"/>
              </a:rPr>
              <a:t>Game Time</a:t>
            </a:r>
          </a:p>
        </p:txBody>
      </p:sp>
      <p:sp>
        <p:nvSpPr>
          <p:cNvPr id="7" name="TextBox 7"/>
          <p:cNvSpPr txBox="1"/>
          <p:nvPr/>
        </p:nvSpPr>
        <p:spPr>
          <a:xfrm>
            <a:off x="250254" y="1539005"/>
            <a:ext cx="9014769" cy="9646801"/>
          </a:xfrm>
          <a:prstGeom prst="rect">
            <a:avLst/>
          </a:prstGeom>
        </p:spPr>
        <p:txBody>
          <a:bodyPr lIns="0" tIns="0" rIns="0" bIns="0" rtlCol="0" anchor="t">
            <a:spAutoFit/>
          </a:bodyPr>
          <a:lstStyle/>
          <a:p>
            <a:pPr algn="l">
              <a:lnSpc>
                <a:spcPts val="4517"/>
              </a:lnSpc>
            </a:pPr>
            <a:r>
              <a:rPr lang="en-US" sz="2400" spc="141">
                <a:solidFill>
                  <a:srgbClr val="000000"/>
                </a:solidFill>
                <a:latin typeface="Rubik"/>
                <a:ea typeface="Rubik"/>
                <a:cs typeface="Rubik"/>
                <a:sym typeface="Rubik"/>
              </a:rPr>
              <a:t>The game is divided into 9-minute sprints:</a:t>
            </a:r>
          </a:p>
          <a:p>
            <a:pPr algn="l">
              <a:lnSpc>
                <a:spcPts val="4517"/>
              </a:lnSpc>
            </a:pPr>
            <a:endParaRPr lang="en-US" sz="2400" spc="141">
              <a:solidFill>
                <a:srgbClr val="000000"/>
              </a:solidFill>
              <a:latin typeface="Rubik"/>
              <a:ea typeface="Rubik"/>
              <a:cs typeface="Rubik"/>
              <a:sym typeface="Rubik"/>
            </a:endParaRPr>
          </a:p>
          <a:p>
            <a:pPr algn="l">
              <a:lnSpc>
                <a:spcPts val="4517"/>
              </a:lnSpc>
            </a:pPr>
            <a:r>
              <a:rPr lang="en-US" sz="2400" spc="141">
                <a:solidFill>
                  <a:srgbClr val="000000"/>
                </a:solidFill>
                <a:latin typeface="Rubik"/>
                <a:ea typeface="Rubik"/>
                <a:cs typeface="Rubik"/>
                <a:sym typeface="Rubik"/>
              </a:rPr>
              <a:t>3 min. for planning - estimate how many planes you plan on flying</a:t>
            </a:r>
          </a:p>
          <a:p>
            <a:pPr algn="l">
              <a:lnSpc>
                <a:spcPts val="4517"/>
              </a:lnSpc>
            </a:pPr>
            <a:r>
              <a:rPr lang="en-US" sz="2400" spc="141">
                <a:solidFill>
                  <a:srgbClr val="000000"/>
                </a:solidFill>
                <a:latin typeface="Rubik"/>
                <a:ea typeface="Rubik"/>
                <a:cs typeface="Rubik"/>
                <a:sym typeface="Rubik"/>
              </a:rPr>
              <a:t>                                  </a:t>
            </a:r>
          </a:p>
          <a:p>
            <a:pPr algn="l">
              <a:lnSpc>
                <a:spcPts val="4517"/>
              </a:lnSpc>
            </a:pPr>
            <a:r>
              <a:rPr lang="en-US" sz="2400" spc="141">
                <a:solidFill>
                  <a:srgbClr val="000000"/>
                </a:solidFill>
                <a:latin typeface="Rubik"/>
                <a:ea typeface="Rubik"/>
                <a:cs typeface="Rubik"/>
                <a:sym typeface="Rubik"/>
              </a:rPr>
              <a:t>3 min. for building and testing - create your planes</a:t>
            </a:r>
          </a:p>
          <a:p>
            <a:pPr algn="l">
              <a:lnSpc>
                <a:spcPts val="4517"/>
              </a:lnSpc>
            </a:pPr>
            <a:endParaRPr lang="en-US" sz="2400" spc="141">
              <a:solidFill>
                <a:srgbClr val="000000"/>
              </a:solidFill>
              <a:latin typeface="Rubik"/>
              <a:ea typeface="Rubik"/>
              <a:cs typeface="Rubik"/>
              <a:sym typeface="Rubik"/>
            </a:endParaRPr>
          </a:p>
          <a:p>
            <a:pPr algn="l">
              <a:lnSpc>
                <a:spcPts val="4517"/>
              </a:lnSpc>
            </a:pPr>
            <a:r>
              <a:rPr lang="en-US" sz="2400" spc="141">
                <a:solidFill>
                  <a:srgbClr val="000000"/>
                </a:solidFill>
                <a:latin typeface="Rubik"/>
                <a:ea typeface="Rubik"/>
                <a:cs typeface="Rubik"/>
                <a:sym typeface="Rubik"/>
              </a:rPr>
              <a:t>3 min. to reflect - review if you were successful in creating the number of planes you estimated. What would you do differently?</a:t>
            </a:r>
          </a:p>
          <a:p>
            <a:pPr algn="l">
              <a:lnSpc>
                <a:spcPts val="4517"/>
              </a:lnSpc>
            </a:pPr>
            <a:r>
              <a:rPr lang="en-US" sz="3010" b="1" spc="140">
                <a:solidFill>
                  <a:srgbClr val="000000"/>
                </a:solidFill>
                <a:latin typeface="Rubik Bold"/>
                <a:ea typeface="Rubik Bold"/>
                <a:cs typeface="Rubik Bold"/>
                <a:sym typeface="Rubik Bold"/>
              </a:rPr>
              <a:t>                                    </a:t>
            </a:r>
          </a:p>
          <a:p>
            <a:pPr algn="l">
              <a:lnSpc>
                <a:spcPts val="4517"/>
              </a:lnSpc>
            </a:pPr>
            <a:r>
              <a:rPr lang="en-US" sz="3010" b="1" spc="140">
                <a:solidFill>
                  <a:srgbClr val="000000"/>
                </a:solidFill>
                <a:latin typeface="Rubik Bold"/>
                <a:ea typeface="Rubik Bold"/>
                <a:cs typeface="Rubik Bold"/>
                <a:sym typeface="Rubik Bold"/>
              </a:rPr>
              <a:t>                                      </a:t>
            </a:r>
          </a:p>
          <a:p>
            <a:pPr algn="l">
              <a:lnSpc>
                <a:spcPts val="5116"/>
              </a:lnSpc>
            </a:pPr>
            <a:endParaRPr lang="en-US" sz="3010" b="1" spc="140">
              <a:solidFill>
                <a:srgbClr val="000000"/>
              </a:solidFill>
              <a:latin typeface="Rubik Bold"/>
              <a:ea typeface="Rubik Bold"/>
              <a:cs typeface="Rubik Bold"/>
              <a:sym typeface="Rubik Bold"/>
            </a:endParaRPr>
          </a:p>
          <a:p>
            <a:pPr algn="l">
              <a:lnSpc>
                <a:spcPts val="5116"/>
              </a:lnSpc>
            </a:pPr>
            <a:endParaRPr lang="en-US" sz="3010" b="1" spc="140">
              <a:solidFill>
                <a:srgbClr val="000000"/>
              </a:solidFill>
              <a:latin typeface="Rubik Bold"/>
              <a:ea typeface="Rubik Bold"/>
              <a:cs typeface="Rubik Bold"/>
              <a:sym typeface="Rubik Bold"/>
            </a:endParaRPr>
          </a:p>
          <a:p>
            <a:pPr algn="l">
              <a:lnSpc>
                <a:spcPts val="5116"/>
              </a:lnSpc>
            </a:pPr>
            <a:endParaRPr lang="en-US" sz="3010" b="1" spc="140">
              <a:solidFill>
                <a:srgbClr val="000000"/>
              </a:solidFill>
              <a:latin typeface="Rubik Bold"/>
              <a:ea typeface="Rubik Bold"/>
              <a:cs typeface="Rubik Bold"/>
              <a:sym typeface="Rubik Bold"/>
            </a:endParaRPr>
          </a:p>
          <a:p>
            <a:pPr algn="l">
              <a:lnSpc>
                <a:spcPts val="5116"/>
              </a:lnSpc>
            </a:pPr>
            <a:endParaRPr lang="en-US" sz="3010" b="1" spc="140">
              <a:solidFill>
                <a:srgbClr val="000000"/>
              </a:solidFill>
              <a:latin typeface="Rubik Bold"/>
              <a:ea typeface="Rubik Bold"/>
              <a:cs typeface="Rubik Bold"/>
              <a:sym typeface="Rubik Bold"/>
            </a:endParaRPr>
          </a:p>
        </p:txBody>
      </p:sp>
      <p:sp>
        <p:nvSpPr>
          <p:cNvPr id="8" name="Freeform 8"/>
          <p:cNvSpPr/>
          <p:nvPr/>
        </p:nvSpPr>
        <p:spPr>
          <a:xfrm>
            <a:off x="0" y="8014447"/>
            <a:ext cx="2909538" cy="2272553"/>
          </a:xfrm>
          <a:custGeom>
            <a:avLst/>
            <a:gdLst/>
            <a:ahLst/>
            <a:cxnLst/>
            <a:rect l="l" t="t" r="r" b="b"/>
            <a:pathLst>
              <a:path w="2909538" h="2272553">
                <a:moveTo>
                  <a:pt x="0" y="0"/>
                </a:moveTo>
                <a:lnTo>
                  <a:pt x="2909538" y="0"/>
                </a:lnTo>
                <a:lnTo>
                  <a:pt x="2909538" y="2272553"/>
                </a:lnTo>
                <a:lnTo>
                  <a:pt x="0" y="2272553"/>
                </a:lnTo>
                <a:lnTo>
                  <a:pt x="0" y="0"/>
                </a:lnTo>
                <a:close/>
              </a:path>
            </a:pathLst>
          </a:custGeom>
          <a:blipFill>
            <a:blip>
              <a:extLst>
                <a:ext uri="{96DAC541-7B7A-43D3-8B79-37D633B846F1}">
                  <asvg:svgBlip xmlns:asvg="http://schemas.microsoft.com/office/drawing/2016/SVG/main" r:embed="rId3"/>
                </a:ext>
              </a:extLst>
            </a:blip>
            <a:stretch>
              <a:fillRect l="-6864" r="-6864"/>
            </a:stretch>
          </a:blipFill>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rot="-435672">
            <a:off x="4004230" y="2652301"/>
            <a:ext cx="6217512" cy="6204860"/>
            <a:chOff x="0" y="0"/>
            <a:chExt cx="8290016" cy="8273147"/>
          </a:xfrm>
        </p:grpSpPr>
        <p:sp>
          <p:nvSpPr>
            <p:cNvPr id="3" name="Freeform 3"/>
            <p:cNvSpPr/>
            <p:nvPr/>
          </p:nvSpPr>
          <p:spPr>
            <a:xfrm>
              <a:off x="0" y="0"/>
              <a:ext cx="8290052" cy="8273161"/>
            </a:xfrm>
            <a:custGeom>
              <a:avLst/>
              <a:gdLst/>
              <a:ahLst/>
              <a:cxnLst/>
              <a:rect l="l" t="t" r="r" b="b"/>
              <a:pathLst>
                <a:path w="8290052" h="8273161">
                  <a:moveTo>
                    <a:pt x="0" y="0"/>
                  </a:moveTo>
                  <a:lnTo>
                    <a:pt x="8290052" y="0"/>
                  </a:lnTo>
                  <a:lnTo>
                    <a:pt x="8290052" y="8273161"/>
                  </a:lnTo>
                  <a:lnTo>
                    <a:pt x="0" y="8273161"/>
                  </a:lnTo>
                  <a:lnTo>
                    <a:pt x="0" y="0"/>
                  </a:lnTo>
                  <a:close/>
                </a:path>
              </a:pathLst>
            </a:custGeom>
            <a:blipFill>
              <a:blip r:embed="rId2"/>
              <a:stretch>
                <a:fillRect l="-15" r="-15"/>
              </a:stretch>
            </a:blipFill>
          </p:spPr>
          <p:txBody>
            <a:bodyPr/>
            <a:lstStyle/>
            <a:p>
              <a:endParaRPr lang="en-US"/>
            </a:p>
          </p:txBody>
        </p:sp>
      </p:grpSp>
      <p:grpSp>
        <p:nvGrpSpPr>
          <p:cNvPr id="4" name="Group 4"/>
          <p:cNvGrpSpPr/>
          <p:nvPr/>
        </p:nvGrpSpPr>
        <p:grpSpPr>
          <a:xfrm>
            <a:off x="11336099" y="0"/>
            <a:ext cx="6951902" cy="10286999"/>
            <a:chOff x="0" y="0"/>
            <a:chExt cx="9269203" cy="13715999"/>
          </a:xfrm>
        </p:grpSpPr>
        <p:sp>
          <p:nvSpPr>
            <p:cNvPr id="5" name="Freeform 5"/>
            <p:cNvSpPr/>
            <p:nvPr/>
          </p:nvSpPr>
          <p:spPr>
            <a:xfrm>
              <a:off x="0" y="0"/>
              <a:ext cx="9269222" cy="13716000"/>
            </a:xfrm>
            <a:custGeom>
              <a:avLst/>
              <a:gdLst/>
              <a:ahLst/>
              <a:cxnLst/>
              <a:rect l="l" t="t" r="r" b="b"/>
              <a:pathLst>
                <a:path w="9269222" h="13716000">
                  <a:moveTo>
                    <a:pt x="0" y="0"/>
                  </a:moveTo>
                  <a:lnTo>
                    <a:pt x="9269222" y="0"/>
                  </a:lnTo>
                  <a:lnTo>
                    <a:pt x="9269222" y="13716000"/>
                  </a:lnTo>
                  <a:lnTo>
                    <a:pt x="0" y="13716000"/>
                  </a:lnTo>
                  <a:lnTo>
                    <a:pt x="0" y="0"/>
                  </a:lnTo>
                  <a:close/>
                </a:path>
              </a:pathLst>
            </a:custGeom>
            <a:blipFill>
              <a:blip r:embed="rId3"/>
              <a:stretch>
                <a:fillRect l="-9189" r="-9189"/>
              </a:stretch>
            </a:blipFill>
          </p:spPr>
          <p:txBody>
            <a:bodyPr/>
            <a:lstStyle/>
            <a:p>
              <a:endParaRPr lang="en-US"/>
            </a:p>
          </p:txBody>
        </p:sp>
      </p:grpSp>
      <p:grpSp>
        <p:nvGrpSpPr>
          <p:cNvPr id="6" name="Group 6"/>
          <p:cNvGrpSpPr/>
          <p:nvPr/>
        </p:nvGrpSpPr>
        <p:grpSpPr>
          <a:xfrm>
            <a:off x="16061247" y="-585889"/>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8" name="TextBox 8"/>
          <p:cNvSpPr txBox="1"/>
          <p:nvPr/>
        </p:nvSpPr>
        <p:spPr>
          <a:xfrm>
            <a:off x="342895" y="48074"/>
            <a:ext cx="9498877" cy="1212850"/>
          </a:xfrm>
          <a:prstGeom prst="rect">
            <a:avLst/>
          </a:prstGeom>
        </p:spPr>
        <p:txBody>
          <a:bodyPr lIns="0" tIns="0" rIns="0" bIns="0" rtlCol="0" anchor="t">
            <a:spAutoFit/>
          </a:bodyPr>
          <a:lstStyle/>
          <a:p>
            <a:pPr algn="l">
              <a:lnSpc>
                <a:spcPts val="9800"/>
              </a:lnSpc>
            </a:pPr>
            <a:r>
              <a:rPr lang="en-US" sz="7000">
                <a:solidFill>
                  <a:srgbClr val="000000"/>
                </a:solidFill>
                <a:latin typeface="Gazpacho Bold"/>
                <a:ea typeface="Gazpacho Bold"/>
                <a:cs typeface="Gazpacho Bold"/>
                <a:sym typeface="Gazpacho Bold"/>
              </a:rPr>
              <a:t>Reflection</a:t>
            </a:r>
          </a:p>
        </p:txBody>
      </p:sp>
      <p:sp>
        <p:nvSpPr>
          <p:cNvPr id="9" name="TextBox 9"/>
          <p:cNvSpPr txBox="1"/>
          <p:nvPr/>
        </p:nvSpPr>
        <p:spPr>
          <a:xfrm>
            <a:off x="4331229" y="3529831"/>
            <a:ext cx="5206235" cy="4213200"/>
          </a:xfrm>
          <a:prstGeom prst="rect">
            <a:avLst/>
          </a:prstGeom>
        </p:spPr>
        <p:txBody>
          <a:bodyPr lIns="0" tIns="0" rIns="0" bIns="0" rtlCol="0" anchor="t">
            <a:spAutoFit/>
          </a:bodyPr>
          <a:lstStyle/>
          <a:p>
            <a:pPr algn="ctr">
              <a:lnSpc>
                <a:spcPts val="5598"/>
              </a:lnSpc>
            </a:pPr>
            <a:r>
              <a:rPr lang="en-US" sz="3999">
                <a:solidFill>
                  <a:srgbClr val="545454"/>
                </a:solidFill>
                <a:latin typeface="Rubik"/>
                <a:ea typeface="Rubik"/>
                <a:cs typeface="Rubik"/>
                <a:sym typeface="Rubik"/>
              </a:rPr>
              <a:t>How effective is having an agile approach in quickly developing ideas?</a:t>
            </a:r>
          </a:p>
          <a:p>
            <a:pPr algn="l">
              <a:lnSpc>
                <a:spcPts val="5598"/>
              </a:lnSpc>
            </a:pPr>
            <a:endParaRPr lang="en-US" sz="3999">
              <a:solidFill>
                <a:srgbClr val="545454"/>
              </a:solidFill>
              <a:latin typeface="Rubik"/>
              <a:ea typeface="Rubik"/>
              <a:cs typeface="Rubik"/>
              <a:sym typeface="Rubik"/>
            </a:endParaRPr>
          </a:p>
          <a:p>
            <a:pPr algn="ctr">
              <a:lnSpc>
                <a:spcPts val="5598"/>
              </a:lnSpc>
            </a:pPr>
            <a:r>
              <a:rPr lang="en-US" sz="3999">
                <a:solidFill>
                  <a:srgbClr val="545454"/>
                </a:solidFill>
                <a:latin typeface="Rubik"/>
                <a:ea typeface="Rubik"/>
                <a:cs typeface="Rubik"/>
                <a:sym typeface="Rubik"/>
              </a:rPr>
              <a:t> </a:t>
            </a:r>
          </a:p>
        </p:txBody>
      </p:sp>
      <p:sp>
        <p:nvSpPr>
          <p:cNvPr id="10" name="TextBox 10"/>
          <p:cNvSpPr txBox="1"/>
          <p:nvPr/>
        </p:nvSpPr>
        <p:spPr>
          <a:xfrm>
            <a:off x="275661" y="776044"/>
            <a:ext cx="10845053" cy="833882"/>
          </a:xfrm>
          <a:prstGeom prst="rect">
            <a:avLst/>
          </a:prstGeom>
        </p:spPr>
        <p:txBody>
          <a:bodyPr lIns="0" tIns="0" rIns="0" bIns="0" rtlCol="0" anchor="t">
            <a:spAutoFit/>
          </a:bodyPr>
          <a:lstStyle/>
          <a:p>
            <a:pPr algn="ctr">
              <a:lnSpc>
                <a:spcPts val="7278"/>
              </a:lnSpc>
            </a:pPr>
            <a:r>
              <a:rPr lang="en-US" sz="3600">
                <a:solidFill>
                  <a:srgbClr val="FF5331"/>
                </a:solidFill>
                <a:latin typeface="Rubik"/>
                <a:ea typeface="Rubik"/>
                <a:cs typeface="Rubik"/>
                <a:sym typeface="Rubik"/>
              </a:rPr>
              <a:t>Post your ideas on the board</a:t>
            </a:r>
          </a:p>
        </p:txBody>
      </p:sp>
      <p:grpSp>
        <p:nvGrpSpPr>
          <p:cNvPr id="11" name="Group 11"/>
          <p:cNvGrpSpPr/>
          <p:nvPr/>
        </p:nvGrpSpPr>
        <p:grpSpPr>
          <a:xfrm>
            <a:off x="0" y="8936529"/>
            <a:ext cx="18288000" cy="1350471"/>
            <a:chOff x="0" y="0"/>
            <a:chExt cx="24384000" cy="1800628"/>
          </a:xfrm>
        </p:grpSpPr>
        <p:sp>
          <p:nvSpPr>
            <p:cNvPr id="12" name="Freeform 12"/>
            <p:cNvSpPr/>
            <p:nvPr/>
          </p:nvSpPr>
          <p:spPr>
            <a:xfrm>
              <a:off x="0" y="0"/>
              <a:ext cx="24384000" cy="1800606"/>
            </a:xfrm>
            <a:custGeom>
              <a:avLst/>
              <a:gdLst/>
              <a:ahLst/>
              <a:cxnLst/>
              <a:rect l="l" t="t" r="r" b="b"/>
              <a:pathLst>
                <a:path w="24384000" h="1800606">
                  <a:moveTo>
                    <a:pt x="0" y="0"/>
                  </a:moveTo>
                  <a:lnTo>
                    <a:pt x="24384000" y="0"/>
                  </a:lnTo>
                  <a:lnTo>
                    <a:pt x="24384000" y="1800606"/>
                  </a:lnTo>
                  <a:lnTo>
                    <a:pt x="0" y="1800606"/>
                  </a:lnTo>
                  <a:close/>
                </a:path>
              </a:pathLst>
            </a:custGeom>
            <a:solidFill>
              <a:srgbClr val="FF5331"/>
            </a:solidFill>
            <a:ln w="12700">
              <a:solidFill>
                <a:srgbClr val="000000"/>
              </a:solidFill>
            </a:ln>
          </p:spPr>
          <p:txBody>
            <a:bodyPr/>
            <a:lstStyle/>
            <a:p>
              <a:endParaRPr lang="en-US"/>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8689700" y="2188812"/>
            <a:ext cx="9138199" cy="8225282"/>
          </a:xfrm>
          <a:prstGeom prst="rect">
            <a:avLst/>
          </a:prstGeom>
        </p:spPr>
        <p:txBody>
          <a:bodyPr lIns="0" tIns="0" rIns="0" bIns="0" rtlCol="0" anchor="t">
            <a:spAutoFit/>
          </a:bodyPr>
          <a:lstStyle/>
          <a:p>
            <a:pPr algn="ctr">
              <a:lnSpc>
                <a:spcPts val="7278"/>
              </a:lnSpc>
            </a:pPr>
            <a:r>
              <a:rPr lang="en-US" sz="3600">
                <a:solidFill>
                  <a:srgbClr val="133959"/>
                </a:solidFill>
                <a:latin typeface="Rubik"/>
                <a:ea typeface="Rubik"/>
                <a:cs typeface="Rubik"/>
                <a:sym typeface="Rubik"/>
              </a:rPr>
              <a:t>Dr. Frederick Banting and Charles Best, two Canadian scientists at the University of Toronto, set out in the early 1920s to find a treatment for diabetes — a disease that was once deadly. In July 1921, their persistence finally paid off with the discovery of insulin, a breakthrough that has saved millions of lives around the world.</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p:nvPr/>
        </p:nvGrpSpPr>
        <p:grpSpPr>
          <a:xfrm rot="-1558638">
            <a:off x="120101" y="8323131"/>
            <a:ext cx="1600200" cy="1521675"/>
            <a:chOff x="0" y="0"/>
            <a:chExt cx="2133600" cy="2028900"/>
          </a:xfrm>
        </p:grpSpPr>
        <p:sp>
          <p:nvSpPr>
            <p:cNvPr id="9" name="Freeform 9"/>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3"/>
              <a:stretch>
                <a:fillRect t="-2167" b="-2164"/>
              </a:stretch>
            </a:blipFill>
          </p:spPr>
          <p:txBody>
            <a:bodyPr/>
            <a:lstStyle/>
            <a:p>
              <a:endParaRPr lang="en-US"/>
            </a:p>
          </p:txBody>
        </p:sp>
      </p:grpSp>
      <p:grpSp>
        <p:nvGrpSpPr>
          <p:cNvPr id="10" name="Group 10"/>
          <p:cNvGrpSpPr>
            <a:grpSpLocks noChangeAspect="1"/>
          </p:cNvGrpSpPr>
          <p:nvPr/>
        </p:nvGrpSpPr>
        <p:grpSpPr>
          <a:xfrm>
            <a:off x="0" y="2786062"/>
            <a:ext cx="8382000" cy="4714875"/>
            <a:chOff x="0" y="0"/>
            <a:chExt cx="11176000" cy="6286500"/>
          </a:xfrm>
        </p:grpSpPr>
        <p:sp>
          <p:nvSpPr>
            <p:cNvPr id="11" name="Freeform 11"/>
            <p:cNvSpPr/>
            <p:nvPr/>
          </p:nvSpPr>
          <p:spPr>
            <a:xfrm>
              <a:off x="0" y="0"/>
              <a:ext cx="11176000" cy="6286500"/>
            </a:xfrm>
            <a:custGeom>
              <a:avLst/>
              <a:gdLst/>
              <a:ahLst/>
              <a:cxnLst/>
              <a:rect l="l" t="t" r="r" b="b"/>
              <a:pathLst>
                <a:path w="11176000" h="6286500">
                  <a:moveTo>
                    <a:pt x="0" y="0"/>
                  </a:moveTo>
                  <a:lnTo>
                    <a:pt x="11176000" y="0"/>
                  </a:lnTo>
                  <a:lnTo>
                    <a:pt x="11176000" y="6286500"/>
                  </a:lnTo>
                  <a:lnTo>
                    <a:pt x="0" y="6286500"/>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135352" y="1177756"/>
            <a:ext cx="10314776" cy="5257656"/>
          </a:xfrm>
          <a:prstGeom prst="rect">
            <a:avLst/>
          </a:prstGeom>
        </p:spPr>
        <p:txBody>
          <a:bodyPr lIns="0" tIns="0" rIns="0" bIns="0" rtlCol="0" anchor="t">
            <a:spAutoFit/>
          </a:bodyPr>
          <a:lstStyle/>
          <a:p>
            <a:pPr marL="828673" lvl="2" indent="-276224" algn="l">
              <a:lnSpc>
                <a:spcPts val="5739"/>
              </a:lnSpc>
              <a:buFont typeface="Arial"/>
              <a:buChar char="⚬"/>
            </a:pPr>
            <a:r>
              <a:rPr lang="en-US" sz="3200">
                <a:solidFill>
                  <a:srgbClr val="000000"/>
                </a:solidFill>
                <a:latin typeface="Rubik"/>
                <a:ea typeface="Rubik"/>
                <a:cs typeface="Rubik"/>
                <a:sym typeface="Rubik"/>
              </a:rPr>
              <a:t>Was your strategy a success? Were you able to retrieve the balloon?</a:t>
            </a:r>
          </a:p>
          <a:p>
            <a:pPr marL="828673" lvl="2" indent="-276224" algn="l">
              <a:lnSpc>
                <a:spcPts val="5739"/>
              </a:lnSpc>
              <a:buFont typeface="Arial"/>
              <a:buChar char="⚬"/>
            </a:pPr>
            <a:r>
              <a:rPr lang="en-US" sz="3200">
                <a:solidFill>
                  <a:srgbClr val="000000"/>
                </a:solidFill>
                <a:latin typeface="Rubik"/>
                <a:ea typeface="Rubik"/>
                <a:cs typeface="Rubik"/>
                <a:sym typeface="Rubik"/>
              </a:rPr>
              <a:t>If you were unsuccessful, why was the strategy ineffective?   </a:t>
            </a:r>
          </a:p>
          <a:p>
            <a:pPr marL="828673" lvl="2" indent="-276224" algn="l">
              <a:lnSpc>
                <a:spcPts val="5739"/>
              </a:lnSpc>
              <a:buFont typeface="Arial"/>
              <a:buChar char="⚬"/>
            </a:pPr>
            <a:r>
              <a:rPr lang="en-US" sz="3200">
                <a:solidFill>
                  <a:srgbClr val="000000"/>
                </a:solidFill>
                <a:latin typeface="Rubik"/>
                <a:ea typeface="Rubik"/>
                <a:cs typeface="Rubik"/>
                <a:sym typeface="Rubik"/>
              </a:rPr>
              <a:t>How can you change your approach?</a:t>
            </a:r>
          </a:p>
          <a:p>
            <a:pPr marL="828673" lvl="2" indent="-276224" algn="l">
              <a:lnSpc>
                <a:spcPts val="5739"/>
              </a:lnSpc>
              <a:buFont typeface="Arial"/>
              <a:buChar char="⚬"/>
            </a:pPr>
            <a:r>
              <a:rPr lang="en-US" sz="3200">
                <a:solidFill>
                  <a:srgbClr val="000000"/>
                </a:solidFill>
                <a:latin typeface="Rubik"/>
                <a:ea typeface="Rubik"/>
                <a:cs typeface="Rubik"/>
                <a:sym typeface="Rubik"/>
              </a:rPr>
              <a:t>How did you feel about being unsuccessful?</a:t>
            </a:r>
          </a:p>
          <a:p>
            <a:pPr marL="828673" lvl="2" indent="-276224" algn="ctr">
              <a:lnSpc>
                <a:spcPts val="5739"/>
              </a:lnSpc>
            </a:pPr>
            <a:endParaRPr lang="en-US" sz="3200">
              <a:solidFill>
                <a:srgbClr val="000000"/>
              </a:solidFill>
              <a:latin typeface="Rubik"/>
              <a:ea typeface="Rubik"/>
              <a:cs typeface="Rubik"/>
              <a:sym typeface="Rubik"/>
            </a:endParaRPr>
          </a:p>
        </p:txBody>
      </p:sp>
      <p:sp>
        <p:nvSpPr>
          <p:cNvPr id="3" name="TextBox 3"/>
          <p:cNvSpPr txBox="1"/>
          <p:nvPr/>
        </p:nvSpPr>
        <p:spPr>
          <a:xfrm>
            <a:off x="183302" y="-138091"/>
            <a:ext cx="10503904" cy="1506347"/>
          </a:xfrm>
          <a:prstGeom prst="rect">
            <a:avLst/>
          </a:prstGeom>
        </p:spPr>
        <p:txBody>
          <a:bodyPr lIns="0" tIns="0" rIns="0" bIns="0" rtlCol="0" anchor="t">
            <a:spAutoFit/>
          </a:bodyPr>
          <a:lstStyle/>
          <a:p>
            <a:pPr algn="l">
              <a:lnSpc>
                <a:spcPts val="13158"/>
              </a:lnSpc>
            </a:pPr>
            <a:r>
              <a:rPr lang="en-US" sz="6600">
                <a:solidFill>
                  <a:srgbClr val="000000"/>
                </a:solidFill>
                <a:latin typeface="Gazpacho Bold"/>
                <a:ea typeface="Gazpacho Bold"/>
                <a:cs typeface="Gazpacho Bold"/>
                <a:sym typeface="Gazpacho Bold"/>
              </a:rPr>
              <a:t>How’d it Go?</a:t>
            </a:r>
          </a:p>
        </p:txBody>
      </p:sp>
      <p:sp>
        <p:nvSpPr>
          <p:cNvPr id="4" name="Freeform 4"/>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2700" y="7712641"/>
            <a:ext cx="1219201" cy="2472623"/>
          </a:xfrm>
          <a:custGeom>
            <a:avLst/>
            <a:gdLst/>
            <a:ahLst/>
            <a:cxnLst/>
            <a:rect l="l" t="t" r="r" b="b"/>
            <a:pathLst>
              <a:path w="1219201" h="2472623">
                <a:moveTo>
                  <a:pt x="0" y="0"/>
                </a:moveTo>
                <a:lnTo>
                  <a:pt x="1219201" y="0"/>
                </a:lnTo>
                <a:lnTo>
                  <a:pt x="1219201" y="2472623"/>
                </a:lnTo>
                <a:lnTo>
                  <a:pt x="0" y="2472623"/>
                </a:lnTo>
                <a:lnTo>
                  <a:pt x="0" y="0"/>
                </a:lnTo>
                <a:close/>
              </a:path>
            </a:pathLst>
          </a:custGeom>
          <a:blipFill>
            <a:blip>
              <a:extLst>
                <a:ext uri="{96DAC541-7B7A-43D3-8B79-37D633B846F1}">
                  <asvg:svgBlip xmlns:asvg="http://schemas.microsoft.com/office/drawing/2016/SVG/main" r:embed="rId3"/>
                </a:ext>
              </a:extLst>
            </a:blip>
            <a:stretch>
              <a:fillRect l="-51403" r="-51403"/>
            </a:stretch>
          </a:blipFill>
        </p:spPr>
        <p:txBody>
          <a:bodyPr/>
          <a:lstStyle/>
          <a:p>
            <a:endParaRPr lang="en-US"/>
          </a:p>
        </p:txBody>
      </p:sp>
      <p:grpSp>
        <p:nvGrpSpPr>
          <p:cNvPr id="6" name="Group 6"/>
          <p:cNvGrpSpPr/>
          <p:nvPr/>
        </p:nvGrpSpPr>
        <p:grpSpPr>
          <a:xfrm>
            <a:off x="10321637" y="0"/>
            <a:ext cx="7966364" cy="10287000"/>
            <a:chOff x="0" y="0"/>
            <a:chExt cx="10621819" cy="13716000"/>
          </a:xfrm>
        </p:grpSpPr>
        <p:sp>
          <p:nvSpPr>
            <p:cNvPr id="7" name="Freeform 7"/>
            <p:cNvSpPr/>
            <p:nvPr/>
          </p:nvSpPr>
          <p:spPr>
            <a:xfrm>
              <a:off x="0" y="0"/>
              <a:ext cx="10621772" cy="13716000"/>
            </a:xfrm>
            <a:custGeom>
              <a:avLst/>
              <a:gdLst/>
              <a:ahLst/>
              <a:cxnLst/>
              <a:rect l="l" t="t" r="r" b="b"/>
              <a:pathLst>
                <a:path w="10621772" h="13716000">
                  <a:moveTo>
                    <a:pt x="0" y="0"/>
                  </a:moveTo>
                  <a:lnTo>
                    <a:pt x="10621772" y="0"/>
                  </a:lnTo>
                  <a:lnTo>
                    <a:pt x="10621772" y="13716000"/>
                  </a:lnTo>
                  <a:lnTo>
                    <a:pt x="0" y="13716000"/>
                  </a:lnTo>
                  <a:lnTo>
                    <a:pt x="0" y="0"/>
                  </a:lnTo>
                  <a:close/>
                </a:path>
              </a:pathLst>
            </a:custGeom>
            <a:blipFill>
              <a:blip r:embed="rId4"/>
              <a:stretch>
                <a:fillRect t="-987" b="-987"/>
              </a:stretch>
            </a:blipFill>
          </p:spPr>
          <p:txBody>
            <a:bodyPr/>
            <a:lstStyle/>
            <a:p>
              <a:endParaRPr lang="en-US"/>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8942293" cy="10287000"/>
            <a:chOff x="0" y="0"/>
            <a:chExt cx="11923057" cy="13716000"/>
          </a:xfrm>
        </p:grpSpPr>
        <p:sp>
          <p:nvSpPr>
            <p:cNvPr id="5" name="Freeform 5"/>
            <p:cNvSpPr/>
            <p:nvPr/>
          </p:nvSpPr>
          <p:spPr>
            <a:xfrm>
              <a:off x="0" y="0"/>
              <a:ext cx="11923014" cy="13716000"/>
            </a:xfrm>
            <a:custGeom>
              <a:avLst/>
              <a:gdLst/>
              <a:ahLst/>
              <a:cxnLst/>
              <a:rect l="l" t="t" r="r" b="b"/>
              <a:pathLst>
                <a:path w="11923014" h="13716000">
                  <a:moveTo>
                    <a:pt x="0" y="0"/>
                  </a:moveTo>
                  <a:lnTo>
                    <a:pt x="11923014" y="0"/>
                  </a:lnTo>
                  <a:lnTo>
                    <a:pt x="11923014" y="13716000"/>
                  </a:lnTo>
                  <a:lnTo>
                    <a:pt x="0" y="13716000"/>
                  </a:lnTo>
                  <a:lnTo>
                    <a:pt x="0" y="0"/>
                  </a:lnTo>
                  <a:close/>
                </a:path>
              </a:pathLst>
            </a:custGeom>
            <a:blipFill>
              <a:blip r:embed="rId3"/>
              <a:stretch>
                <a:fillRect l="-4812" r="-6218"/>
              </a:stretch>
            </a:blipFill>
          </p:spPr>
          <p:txBody>
            <a:bodyPr/>
            <a:lstStyle/>
            <a:p>
              <a:endParaRPr lang="en-US"/>
            </a:p>
          </p:txBody>
        </p:sp>
      </p:grpSp>
      <p:grpSp>
        <p:nvGrpSpPr>
          <p:cNvPr id="6" name="Group 6"/>
          <p:cNvGrpSpPr>
            <a:grpSpLocks noChangeAspect="1"/>
          </p:cNvGrpSpPr>
          <p:nvPr/>
        </p:nvGrpSpPr>
        <p:grpSpPr>
          <a:xfrm>
            <a:off x="7724211" y="630183"/>
            <a:ext cx="2436163" cy="2436163"/>
            <a:chOff x="0" y="0"/>
            <a:chExt cx="3248217" cy="3248217"/>
          </a:xfrm>
        </p:grpSpPr>
        <p:sp>
          <p:nvSpPr>
            <p:cNvPr id="7" name="Freeform 7" descr="A purple starburst on a black background  Description automatically generated"/>
            <p:cNvSpPr/>
            <p:nvPr/>
          </p:nvSpPr>
          <p:spPr>
            <a:xfrm>
              <a:off x="0" y="0"/>
              <a:ext cx="3248279" cy="3248279"/>
            </a:xfrm>
            <a:custGeom>
              <a:avLst/>
              <a:gdLst/>
              <a:ahLst/>
              <a:cxnLst/>
              <a:rect l="l" t="t" r="r" b="b"/>
              <a:pathLst>
                <a:path w="3248279" h="3248279">
                  <a:moveTo>
                    <a:pt x="0" y="0"/>
                  </a:moveTo>
                  <a:lnTo>
                    <a:pt x="3248279" y="0"/>
                  </a:lnTo>
                  <a:lnTo>
                    <a:pt x="3248279" y="3248279"/>
                  </a:lnTo>
                  <a:lnTo>
                    <a:pt x="0" y="3248279"/>
                  </a:lnTo>
                  <a:lnTo>
                    <a:pt x="0" y="0"/>
                  </a:lnTo>
                  <a:close/>
                </a:path>
              </a:pathLst>
            </a:custGeom>
            <a:blipFill>
              <a:blip r:embed="rId4"/>
              <a:stretch>
                <a:fillRect r="1" b="1"/>
              </a:stretch>
            </a:blipFill>
          </p:spPr>
          <p:txBody>
            <a:bodyPr/>
            <a:lstStyle/>
            <a:p>
              <a:endParaRPr lang="en-US"/>
            </a:p>
          </p:txBody>
        </p:sp>
      </p:grpSp>
      <p:sp>
        <p:nvSpPr>
          <p:cNvPr id="8" name="TextBox 8"/>
          <p:cNvSpPr txBox="1"/>
          <p:nvPr/>
        </p:nvSpPr>
        <p:spPr>
          <a:xfrm>
            <a:off x="9056264" y="1712074"/>
            <a:ext cx="8131624" cy="7762875"/>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“Success is not final; failure is not fatal: It is the courage to continue that counts.”</a:t>
            </a:r>
          </a:p>
          <a:p>
            <a:pPr algn="r">
              <a:lnSpc>
                <a:spcPts val="3840"/>
              </a:lnSpc>
            </a:pPr>
            <a:r>
              <a:rPr lang="en-US" sz="3200">
                <a:solidFill>
                  <a:srgbClr val="133959"/>
                </a:solidFill>
                <a:latin typeface="Gazpacho Bold"/>
                <a:ea typeface="Gazpacho Bold"/>
                <a:cs typeface="Gazpacho Bold"/>
                <a:sym typeface="Gazpacho Bold"/>
              </a:rPr>
              <a:t>- Winston Churchill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85CCAB"/>
        </a:solidFill>
        <a:effectLst/>
      </p:bgPr>
    </p:bg>
    <p:spTree>
      <p:nvGrpSpPr>
        <p:cNvPr id="1" name=""/>
        <p:cNvGrpSpPr/>
        <p:nvPr/>
      </p:nvGrpSpPr>
      <p:grpSpPr>
        <a:xfrm>
          <a:off x="0" y="0"/>
          <a:ext cx="0" cy="0"/>
          <a:chOff x="0" y="0"/>
          <a:chExt cx="0" cy="0"/>
        </a:xfrm>
      </p:grpSpPr>
      <p:grpSp>
        <p:nvGrpSpPr>
          <p:cNvPr id="2" name="Group 2"/>
          <p:cNvGrpSpPr/>
          <p:nvPr/>
        </p:nvGrpSpPr>
        <p:grpSpPr>
          <a:xfrm>
            <a:off x="-12700" y="1750459"/>
            <a:ext cx="18288001" cy="8686004"/>
            <a:chOff x="0" y="0"/>
            <a:chExt cx="24384001" cy="11581339"/>
          </a:xfrm>
        </p:grpSpPr>
        <p:sp>
          <p:nvSpPr>
            <p:cNvPr id="3" name="Freeform 3"/>
            <p:cNvSpPr/>
            <p:nvPr/>
          </p:nvSpPr>
          <p:spPr>
            <a:xfrm>
              <a:off x="0" y="0"/>
              <a:ext cx="24384000" cy="11581384"/>
            </a:xfrm>
            <a:custGeom>
              <a:avLst/>
              <a:gdLst/>
              <a:ahLst/>
              <a:cxnLst/>
              <a:rect l="l" t="t" r="r" b="b"/>
              <a:pathLst>
                <a:path w="24384000" h="11581384">
                  <a:moveTo>
                    <a:pt x="0" y="0"/>
                  </a:moveTo>
                  <a:lnTo>
                    <a:pt x="24384000" y="0"/>
                  </a:lnTo>
                  <a:lnTo>
                    <a:pt x="24384000" y="11581384"/>
                  </a:lnTo>
                  <a:lnTo>
                    <a:pt x="0" y="11581384"/>
                  </a:lnTo>
                  <a:lnTo>
                    <a:pt x="0" y="0"/>
                  </a:lnTo>
                  <a:close/>
                </a:path>
              </a:pathLst>
            </a:custGeom>
            <a:blipFill>
              <a:blip r:embed="rId2"/>
              <a:stretch>
                <a:fillRect t="-4467" b="-4467"/>
              </a:stretch>
            </a:blipFill>
          </p:spPr>
          <p:txBody>
            <a:bodyPr/>
            <a:lstStyle/>
            <a:p>
              <a:endParaRPr lang="en-US"/>
            </a:p>
          </p:txBody>
        </p:sp>
      </p:grpSp>
      <p:grpSp>
        <p:nvGrpSpPr>
          <p:cNvPr id="4" name="Group 4"/>
          <p:cNvGrpSpPr/>
          <p:nvPr/>
        </p:nvGrpSpPr>
        <p:grpSpPr>
          <a:xfrm>
            <a:off x="12533643" y="1750459"/>
            <a:ext cx="5754357" cy="2404775"/>
            <a:chOff x="0" y="0"/>
            <a:chExt cx="7672476" cy="3206367"/>
          </a:xfrm>
        </p:grpSpPr>
        <p:sp>
          <p:nvSpPr>
            <p:cNvPr id="5" name="Freeform 5"/>
            <p:cNvSpPr/>
            <p:nvPr/>
          </p:nvSpPr>
          <p:spPr>
            <a:xfrm>
              <a:off x="0" y="0"/>
              <a:ext cx="7672451" cy="3206369"/>
            </a:xfrm>
            <a:custGeom>
              <a:avLst/>
              <a:gdLst/>
              <a:ahLst/>
              <a:cxnLst/>
              <a:rect l="l" t="t" r="r" b="b"/>
              <a:pathLst>
                <a:path w="7672451" h="3206369">
                  <a:moveTo>
                    <a:pt x="0" y="0"/>
                  </a:moveTo>
                  <a:lnTo>
                    <a:pt x="7672451" y="0"/>
                  </a:lnTo>
                  <a:lnTo>
                    <a:pt x="7672451" y="3206369"/>
                  </a:lnTo>
                  <a:lnTo>
                    <a:pt x="0" y="3206369"/>
                  </a:lnTo>
                  <a:lnTo>
                    <a:pt x="0" y="0"/>
                  </a:lnTo>
                  <a:close/>
                </a:path>
              </a:pathLst>
            </a:custGeom>
            <a:blipFill>
              <a:blip r:embed="rId3"/>
              <a:stretch>
                <a:fillRect l="-1208" r="-1209"/>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83763" y="527739"/>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FOUR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1028700" y="144473"/>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896752" y="2905212"/>
            <a:ext cx="16277871" cy="2815591"/>
          </a:xfrm>
          <a:prstGeom prst="rect">
            <a:avLst/>
          </a:prstGeom>
        </p:spPr>
        <p:txBody>
          <a:bodyPr lIns="0" tIns="0" rIns="0" bIns="0" rtlCol="0" anchor="t">
            <a:spAutoFit/>
          </a:bodyPr>
          <a:lstStyle/>
          <a:p>
            <a:pPr marL="891415" lvl="2" indent="-297138" algn="l">
              <a:lnSpc>
                <a:spcPts val="5458"/>
              </a:lnSpc>
              <a:buFont typeface="Arial"/>
              <a:buChar char="⚬"/>
            </a:pPr>
            <a:r>
              <a:rPr lang="en-US" sz="3898">
                <a:solidFill>
                  <a:srgbClr val="000000"/>
                </a:solidFill>
                <a:latin typeface="Rubik"/>
                <a:ea typeface="Rubik"/>
                <a:cs typeface="Rubik"/>
                <a:sym typeface="Rubik"/>
              </a:rPr>
              <a:t>Identify a current issue/challenge within the school environment</a:t>
            </a:r>
          </a:p>
          <a:p>
            <a:pPr marL="891415" lvl="2" indent="-297138" algn="l">
              <a:lnSpc>
                <a:spcPts val="5458"/>
              </a:lnSpc>
              <a:buFont typeface="Arial"/>
              <a:buChar char="⚬"/>
            </a:pPr>
            <a:r>
              <a:rPr lang="en-US" sz="3898">
                <a:solidFill>
                  <a:srgbClr val="000000"/>
                </a:solidFill>
                <a:latin typeface="Rubik"/>
                <a:ea typeface="Rubik"/>
                <a:cs typeface="Rubik"/>
                <a:sym typeface="Rubik"/>
              </a:rPr>
              <a:t>Create a solution for the issue/challenge</a:t>
            </a:r>
          </a:p>
          <a:p>
            <a:pPr marL="891415" lvl="2" indent="-297138" algn="l">
              <a:lnSpc>
                <a:spcPts val="5458"/>
              </a:lnSpc>
              <a:buFont typeface="Arial"/>
              <a:buChar char="⚬"/>
            </a:pPr>
            <a:r>
              <a:rPr lang="en-US" sz="3898">
                <a:solidFill>
                  <a:srgbClr val="000000"/>
                </a:solidFill>
                <a:latin typeface="Rubik"/>
                <a:ea typeface="Rubik"/>
                <a:cs typeface="Rubik"/>
                <a:sym typeface="Rubik"/>
              </a:rPr>
              <a:t>Implement the solution</a:t>
            </a:r>
          </a:p>
          <a:p>
            <a:pPr marL="891415" lvl="2" indent="-297138" algn="l">
              <a:lnSpc>
                <a:spcPts val="5458"/>
              </a:lnSpc>
              <a:buFont typeface="Arial"/>
              <a:buChar char="⚬"/>
            </a:pPr>
            <a:r>
              <a:rPr lang="en-US" sz="3898">
                <a:solidFill>
                  <a:srgbClr val="000000"/>
                </a:solidFill>
                <a:latin typeface="Rubik"/>
                <a:ea typeface="Rubik"/>
                <a:cs typeface="Rubik"/>
                <a:sym typeface="Rubik"/>
              </a:rPr>
              <a:t>Reflect on your failure during the implementation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4" name="TextBox 4"/>
          <p:cNvSpPr txBox="1"/>
          <p:nvPr/>
        </p:nvSpPr>
        <p:spPr>
          <a:xfrm>
            <a:off x="177722" y="372532"/>
            <a:ext cx="20914455" cy="1120775"/>
          </a:xfrm>
          <a:prstGeom prst="rect">
            <a:avLst/>
          </a:prstGeom>
        </p:spPr>
        <p:txBody>
          <a:bodyPr lIns="0" tIns="0" rIns="0" bIns="0" rtlCol="0" anchor="t">
            <a:spAutoFit/>
          </a:bodyPr>
          <a:lstStyle/>
          <a:p>
            <a:pPr algn="l">
              <a:lnSpc>
                <a:spcPts val="9100"/>
              </a:lnSpc>
            </a:pPr>
            <a:r>
              <a:rPr lang="en-US" sz="6500">
                <a:solidFill>
                  <a:srgbClr val="000000"/>
                </a:solidFill>
                <a:latin typeface="Gazpacho Bold"/>
                <a:ea typeface="Gazpacho Bold"/>
                <a:cs typeface="Gazpacho Bold"/>
                <a:sym typeface="Gazpacho Bold"/>
              </a:rPr>
              <a:t>Think About Our School Environment</a:t>
            </a:r>
          </a:p>
        </p:txBody>
      </p:sp>
      <p:sp>
        <p:nvSpPr>
          <p:cNvPr id="5" name="TextBox 5"/>
          <p:cNvSpPr txBox="1"/>
          <p:nvPr/>
        </p:nvSpPr>
        <p:spPr>
          <a:xfrm>
            <a:off x="500451" y="1931457"/>
            <a:ext cx="15170556" cy="954407"/>
          </a:xfrm>
          <a:prstGeom prst="rect">
            <a:avLst/>
          </a:prstGeom>
        </p:spPr>
        <p:txBody>
          <a:bodyPr lIns="0" tIns="0" rIns="0" bIns="0" rtlCol="0" anchor="t">
            <a:spAutoFit/>
          </a:bodyPr>
          <a:lstStyle/>
          <a:p>
            <a:pPr algn="l">
              <a:lnSpc>
                <a:spcPts val="6719"/>
              </a:lnSpc>
            </a:pPr>
            <a:r>
              <a:rPr lang="en-US" sz="4798" b="1">
                <a:solidFill>
                  <a:srgbClr val="83CFAC"/>
                </a:solidFill>
                <a:latin typeface="Rubik Bold"/>
                <a:ea typeface="Rubik Bold"/>
                <a:cs typeface="Rubik Bold"/>
                <a:sym typeface="Rubik Bold"/>
              </a:rPr>
              <a:t>What are some issues/challenges that we face?</a:t>
            </a:r>
          </a:p>
        </p:txBody>
      </p:sp>
      <p:sp>
        <p:nvSpPr>
          <p:cNvPr id="6" name="TextBox 6"/>
          <p:cNvSpPr txBox="1"/>
          <p:nvPr/>
        </p:nvSpPr>
        <p:spPr>
          <a:xfrm>
            <a:off x="177722" y="3270894"/>
            <a:ext cx="17612738" cy="5052463"/>
          </a:xfrm>
          <a:prstGeom prst="rect">
            <a:avLst/>
          </a:prstGeom>
        </p:spPr>
        <p:txBody>
          <a:bodyPr lIns="0" tIns="0" rIns="0" bIns="0" rtlCol="0" anchor="t">
            <a:spAutoFit/>
          </a:bodyPr>
          <a:lstStyle/>
          <a:p>
            <a:pPr marL="800105" lvl="2" indent="-266702" algn="l">
              <a:lnSpc>
                <a:spcPts val="4900"/>
              </a:lnSpc>
              <a:buFont typeface="Arial"/>
              <a:buChar char="⚬"/>
            </a:pPr>
            <a:r>
              <a:rPr lang="en-US" sz="3500">
                <a:solidFill>
                  <a:srgbClr val="000000"/>
                </a:solidFill>
                <a:latin typeface="Canva Sans"/>
                <a:ea typeface="Canva Sans"/>
                <a:cs typeface="Canva Sans"/>
                <a:sym typeface="Canva Sans"/>
              </a:rPr>
              <a:t>How do we ensure that each student feels a sense of acceptance and belonging?</a:t>
            </a:r>
          </a:p>
          <a:p>
            <a:pPr marL="800105" lvl="2" indent="-266702" algn="l">
              <a:lnSpc>
                <a:spcPts val="4900"/>
              </a:lnSpc>
            </a:pPr>
            <a:r>
              <a:rPr lang="en-US" sz="3500">
                <a:solidFill>
                  <a:srgbClr val="000000"/>
                </a:solidFill>
                <a:latin typeface="Canva Sans"/>
                <a:ea typeface="Canva Sans"/>
                <a:cs typeface="Canva Sans"/>
                <a:sym typeface="Canva Sans"/>
              </a:rPr>
              <a:t>  </a:t>
            </a:r>
          </a:p>
          <a:p>
            <a:pPr marL="800105" lvl="2" indent="-266702" algn="l">
              <a:lnSpc>
                <a:spcPts val="4900"/>
              </a:lnSpc>
              <a:buFont typeface="Arial"/>
              <a:buChar char="⚬"/>
            </a:pPr>
            <a:r>
              <a:rPr lang="en-US" sz="3500">
                <a:solidFill>
                  <a:srgbClr val="000000"/>
                </a:solidFill>
                <a:latin typeface="Canva Sans"/>
                <a:ea typeface="Canva Sans"/>
                <a:cs typeface="Canva Sans"/>
                <a:sym typeface="Canva Sans"/>
              </a:rPr>
              <a:t>How do we ensure that each student has access to all the resources they need to be successful? (books, supplies, teachers, methods of research)</a:t>
            </a:r>
          </a:p>
          <a:p>
            <a:pPr marL="800105" lvl="2" indent="-266702" algn="l">
              <a:lnSpc>
                <a:spcPts val="4900"/>
              </a:lnSpc>
            </a:pPr>
            <a:endParaRPr lang="en-US" sz="3500">
              <a:solidFill>
                <a:srgbClr val="000000"/>
              </a:solidFill>
              <a:latin typeface="Canva Sans"/>
              <a:ea typeface="Canva Sans"/>
              <a:cs typeface="Canva Sans"/>
              <a:sym typeface="Canva Sans"/>
            </a:endParaRPr>
          </a:p>
          <a:p>
            <a:pPr marL="800105" lvl="2" indent="-266702" algn="l">
              <a:lnSpc>
                <a:spcPts val="4900"/>
              </a:lnSpc>
              <a:buFont typeface="Arial"/>
              <a:buChar char="⚬"/>
            </a:pPr>
            <a:r>
              <a:rPr lang="en-US" sz="3500">
                <a:solidFill>
                  <a:srgbClr val="000000"/>
                </a:solidFill>
                <a:latin typeface="Canva Sans"/>
                <a:ea typeface="Canva Sans"/>
                <a:cs typeface="Canva Sans"/>
                <a:sym typeface="Canva Sans"/>
              </a:rPr>
              <a:t>How can we create an environment that meets the parameters of inclusive design, which creates an accessible environment for all students?</a:t>
            </a:r>
          </a:p>
        </p:txBody>
      </p:sp>
      <p:sp>
        <p:nvSpPr>
          <p:cNvPr id="7" name="Freeform 7"/>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5" name="TextBox 5"/>
          <p:cNvSpPr txBox="1"/>
          <p:nvPr/>
        </p:nvSpPr>
        <p:spPr>
          <a:xfrm>
            <a:off x="175414" y="-101415"/>
            <a:ext cx="6489502" cy="1203300"/>
          </a:xfrm>
          <a:prstGeom prst="rect">
            <a:avLst/>
          </a:prstGeom>
        </p:spPr>
        <p:txBody>
          <a:bodyPr lIns="0" tIns="0" rIns="0" bIns="0" rtlCol="0" anchor="t">
            <a:spAutoFit/>
          </a:bodyPr>
          <a:lstStyle/>
          <a:p>
            <a:pPr algn="ctr">
              <a:lnSpc>
                <a:spcPts val="9799"/>
              </a:lnSpc>
            </a:pPr>
            <a:r>
              <a:rPr lang="en-US" sz="6998">
                <a:solidFill>
                  <a:srgbClr val="000000"/>
                </a:solidFill>
                <a:latin typeface="Gazpacho Bold"/>
                <a:ea typeface="Gazpacho Bold"/>
                <a:cs typeface="Gazpacho Bold"/>
                <a:sym typeface="Gazpacho Bold"/>
              </a:rPr>
              <a:t>The Challenge</a:t>
            </a:r>
          </a:p>
        </p:txBody>
      </p:sp>
      <p:sp>
        <p:nvSpPr>
          <p:cNvPr id="6" name="TextBox 6"/>
          <p:cNvSpPr txBox="1"/>
          <p:nvPr/>
        </p:nvSpPr>
        <p:spPr>
          <a:xfrm>
            <a:off x="3420165" y="816135"/>
            <a:ext cx="10623385" cy="1018195"/>
          </a:xfrm>
          <a:prstGeom prst="rect">
            <a:avLst/>
          </a:prstGeom>
        </p:spPr>
        <p:txBody>
          <a:bodyPr lIns="0" tIns="0" rIns="0" bIns="0" rtlCol="0" anchor="t">
            <a:spAutoFit/>
          </a:bodyPr>
          <a:lstStyle/>
          <a:p>
            <a:pPr algn="l">
              <a:lnSpc>
                <a:spcPts val="6394"/>
              </a:lnSpc>
            </a:pPr>
            <a:r>
              <a:rPr lang="en-US" sz="2799" b="1">
                <a:solidFill>
                  <a:srgbClr val="83CFAC"/>
                </a:solidFill>
                <a:latin typeface="Rubik Bold"/>
                <a:ea typeface="Rubik Bold"/>
                <a:cs typeface="Rubik Bold"/>
                <a:sym typeface="Rubik Bold"/>
              </a:rPr>
              <a:t>CREATING AN ACTION PLAN</a:t>
            </a:r>
          </a:p>
        </p:txBody>
      </p:sp>
      <p:sp>
        <p:nvSpPr>
          <p:cNvPr id="7" name="TextBox 7"/>
          <p:cNvSpPr txBox="1"/>
          <p:nvPr/>
        </p:nvSpPr>
        <p:spPr>
          <a:xfrm>
            <a:off x="1918245" y="2173247"/>
            <a:ext cx="15181729" cy="1604509"/>
          </a:xfrm>
          <a:prstGeom prst="rect">
            <a:avLst/>
          </a:prstGeom>
        </p:spPr>
        <p:txBody>
          <a:bodyPr lIns="0" tIns="0" rIns="0" bIns="0" rtlCol="0" anchor="t">
            <a:spAutoFit/>
          </a:bodyPr>
          <a:lstStyle/>
          <a:p>
            <a:pPr algn="l">
              <a:lnSpc>
                <a:spcPts val="6052"/>
              </a:lnSpc>
            </a:pPr>
            <a:r>
              <a:rPr lang="en-US" sz="4322">
                <a:solidFill>
                  <a:srgbClr val="000000"/>
                </a:solidFill>
                <a:latin typeface="Rubik"/>
                <a:ea typeface="Rubik"/>
                <a:cs typeface="Rubik"/>
                <a:sym typeface="Rubik"/>
              </a:rPr>
              <a:t>You will choose one issue/challenge currently present within your school and do your best to solve it.</a:t>
            </a:r>
          </a:p>
        </p:txBody>
      </p:sp>
      <p:sp>
        <p:nvSpPr>
          <p:cNvPr id="8" name="TextBox 8"/>
          <p:cNvSpPr txBox="1"/>
          <p:nvPr/>
        </p:nvSpPr>
        <p:spPr>
          <a:xfrm>
            <a:off x="843243" y="4972050"/>
            <a:ext cx="17331734" cy="1737584"/>
          </a:xfrm>
          <a:prstGeom prst="rect">
            <a:avLst/>
          </a:prstGeom>
        </p:spPr>
        <p:txBody>
          <a:bodyPr lIns="0" tIns="0" rIns="0" bIns="0" rtlCol="0" anchor="t">
            <a:spAutoFit/>
          </a:bodyPr>
          <a:lstStyle/>
          <a:p>
            <a:pPr algn="l">
              <a:lnSpc>
                <a:spcPts val="6440"/>
              </a:lnSpc>
            </a:pPr>
            <a:r>
              <a:rPr lang="en-US" sz="4000" b="1">
                <a:solidFill>
                  <a:srgbClr val="FF5331"/>
                </a:solidFill>
                <a:latin typeface="Rubik Bold"/>
                <a:ea typeface="Rubik Bold"/>
                <a:cs typeface="Rubik Bold"/>
                <a:sym typeface="Rubik Bold"/>
              </a:rPr>
              <a:t>Remember....it may be hard, you may be unsuccessful the first few times, but you will learn from each failure.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0" y="176577"/>
            <a:ext cx="13091707" cy="1203300"/>
          </a:xfrm>
          <a:prstGeom prst="rect">
            <a:avLst/>
          </a:prstGeom>
        </p:spPr>
        <p:txBody>
          <a:bodyPr lIns="0" tIns="0" rIns="0" bIns="0" rtlCol="0" anchor="t">
            <a:spAutoFit/>
          </a:bodyPr>
          <a:lstStyle/>
          <a:p>
            <a:pPr algn="ctr">
              <a:lnSpc>
                <a:spcPts val="9799"/>
              </a:lnSpc>
            </a:pPr>
            <a:r>
              <a:rPr lang="en-US" sz="6998">
                <a:solidFill>
                  <a:srgbClr val="000000"/>
                </a:solidFill>
                <a:latin typeface="Gazpacho Bold"/>
                <a:ea typeface="Gazpacho Bold"/>
                <a:cs typeface="Gazpacho Bold"/>
                <a:sym typeface="Gazpacho Bold"/>
              </a:rPr>
              <a:t>Research Process Overview</a:t>
            </a:r>
          </a:p>
        </p:txBody>
      </p:sp>
      <p:sp>
        <p:nvSpPr>
          <p:cNvPr id="5" name="TextBox 5"/>
          <p:cNvSpPr txBox="1"/>
          <p:nvPr/>
        </p:nvSpPr>
        <p:spPr>
          <a:xfrm>
            <a:off x="281234" y="1303677"/>
            <a:ext cx="13198385" cy="774701"/>
          </a:xfrm>
          <a:prstGeom prst="rect">
            <a:avLst/>
          </a:prstGeom>
        </p:spPr>
        <p:txBody>
          <a:bodyPr lIns="0" tIns="0" rIns="0" bIns="0" rtlCol="0" anchor="t">
            <a:spAutoFit/>
          </a:bodyPr>
          <a:lstStyle/>
          <a:p>
            <a:pPr algn="l">
              <a:lnSpc>
                <a:spcPts val="5598"/>
              </a:lnSpc>
            </a:pPr>
            <a:r>
              <a:rPr lang="en-US" sz="3999">
                <a:solidFill>
                  <a:srgbClr val="000000"/>
                </a:solidFill>
                <a:latin typeface="Rubik"/>
                <a:ea typeface="Rubik"/>
                <a:cs typeface="Rubik"/>
                <a:sym typeface="Rubik"/>
              </a:rPr>
              <a:t>Once you have selected your issue/challenge:</a:t>
            </a:r>
          </a:p>
        </p:txBody>
      </p:sp>
      <p:sp>
        <p:nvSpPr>
          <p:cNvPr id="6" name="TextBox 6"/>
          <p:cNvSpPr txBox="1"/>
          <p:nvPr/>
        </p:nvSpPr>
        <p:spPr>
          <a:xfrm>
            <a:off x="-773951" y="2634277"/>
            <a:ext cx="13865659" cy="1498599"/>
          </a:xfrm>
          <a:prstGeom prst="rect">
            <a:avLst/>
          </a:prstGeom>
        </p:spPr>
        <p:txBody>
          <a:bodyPr lIns="0" tIns="0" rIns="0" bIns="0" rtlCol="0" anchor="t">
            <a:spAutoFit/>
          </a:bodyPr>
          <a:lstStyle/>
          <a:p>
            <a:pPr algn="ctr">
              <a:lnSpc>
                <a:spcPts val="5600"/>
              </a:lnSpc>
            </a:pPr>
            <a:r>
              <a:rPr lang="en-US" sz="4000" b="1">
                <a:solidFill>
                  <a:srgbClr val="83CFAC"/>
                </a:solidFill>
                <a:latin typeface="Rubik Bold"/>
                <a:ea typeface="Rubik Bold"/>
                <a:cs typeface="Rubik Bold"/>
                <a:sym typeface="Rubik Bold"/>
              </a:rPr>
              <a:t>Create some NEED TO KNOW questions -</a:t>
            </a:r>
          </a:p>
          <a:p>
            <a:pPr algn="ctr">
              <a:lnSpc>
                <a:spcPts val="5600"/>
              </a:lnSpc>
            </a:pPr>
            <a:endParaRPr lang="en-US" sz="4000" b="1">
              <a:solidFill>
                <a:srgbClr val="83CFAC"/>
              </a:solidFill>
              <a:latin typeface="Rubik Bold"/>
              <a:ea typeface="Rubik Bold"/>
              <a:cs typeface="Rubik Bold"/>
              <a:sym typeface="Rubik Bold"/>
            </a:endParaRPr>
          </a:p>
        </p:txBody>
      </p:sp>
      <p:sp>
        <p:nvSpPr>
          <p:cNvPr id="7" name="TextBox 7"/>
          <p:cNvSpPr txBox="1"/>
          <p:nvPr/>
        </p:nvSpPr>
        <p:spPr>
          <a:xfrm>
            <a:off x="735178" y="4151926"/>
            <a:ext cx="16270342" cy="532958"/>
          </a:xfrm>
          <a:prstGeom prst="rect">
            <a:avLst/>
          </a:prstGeom>
        </p:spPr>
        <p:txBody>
          <a:bodyPr lIns="0" tIns="0" rIns="0" bIns="0" rtlCol="0" anchor="t">
            <a:spAutoFit/>
          </a:bodyPr>
          <a:lstStyle/>
          <a:p>
            <a:pPr marL="837239" lvl="2" indent="-279080" algn="l">
              <a:lnSpc>
                <a:spcPts val="4248"/>
              </a:lnSpc>
              <a:buFont typeface="Arial"/>
              <a:buChar char="⚬"/>
            </a:pPr>
            <a:r>
              <a:rPr lang="en-US" sz="3661" b="1">
                <a:solidFill>
                  <a:srgbClr val="FF5331"/>
                </a:solidFill>
                <a:latin typeface="Rubik Heavy"/>
                <a:ea typeface="Rubik Heavy"/>
                <a:cs typeface="Rubik Heavy"/>
                <a:sym typeface="Rubik Heavy"/>
              </a:rPr>
              <a:t>What do you NEED TO KNOW to understand the issue indepth?</a:t>
            </a:r>
          </a:p>
        </p:txBody>
      </p:sp>
      <p:sp>
        <p:nvSpPr>
          <p:cNvPr id="8" name="TextBox 8"/>
          <p:cNvSpPr txBox="1"/>
          <p:nvPr/>
        </p:nvSpPr>
        <p:spPr>
          <a:xfrm>
            <a:off x="735178" y="5697551"/>
            <a:ext cx="14534396" cy="532958"/>
          </a:xfrm>
          <a:prstGeom prst="rect">
            <a:avLst/>
          </a:prstGeom>
        </p:spPr>
        <p:txBody>
          <a:bodyPr lIns="0" tIns="0" rIns="0" bIns="0" rtlCol="0" anchor="t">
            <a:spAutoFit/>
          </a:bodyPr>
          <a:lstStyle/>
          <a:p>
            <a:pPr marL="837239" lvl="2" indent="-279080" algn="l">
              <a:lnSpc>
                <a:spcPts val="4248"/>
              </a:lnSpc>
              <a:buFont typeface="Arial"/>
              <a:buChar char="⚬"/>
            </a:pPr>
            <a:r>
              <a:rPr lang="en-US" sz="3661" b="1">
                <a:solidFill>
                  <a:srgbClr val="FF5331"/>
                </a:solidFill>
                <a:latin typeface="Rubik Heavy"/>
                <a:ea typeface="Rubik Heavy"/>
                <a:cs typeface="Rubik Heavy"/>
                <a:sym typeface="Rubik Heavy"/>
              </a:rPr>
              <a:t>What research do you NEED TO CONDUCT to learn more?</a:t>
            </a:r>
          </a:p>
        </p:txBody>
      </p:sp>
      <p:sp>
        <p:nvSpPr>
          <p:cNvPr id="9" name="TextBox 9"/>
          <p:cNvSpPr txBox="1"/>
          <p:nvPr/>
        </p:nvSpPr>
        <p:spPr>
          <a:xfrm>
            <a:off x="3219944" y="8177111"/>
            <a:ext cx="10659594" cy="552516"/>
          </a:xfrm>
          <a:prstGeom prst="rect">
            <a:avLst/>
          </a:prstGeom>
        </p:spPr>
        <p:txBody>
          <a:bodyPr lIns="0" tIns="0" rIns="0" bIns="0" rtlCol="0" anchor="t">
            <a:spAutoFit/>
          </a:bodyPr>
          <a:lstStyle/>
          <a:p>
            <a:pPr algn="l">
              <a:lnSpc>
                <a:spcPts val="4365"/>
              </a:lnSpc>
            </a:pPr>
            <a:r>
              <a:rPr lang="en-US" sz="3761" b="1">
                <a:solidFill>
                  <a:srgbClr val="000000"/>
                </a:solidFill>
                <a:latin typeface="Rubik Heavy"/>
                <a:ea typeface="Rubik Heavy"/>
                <a:cs typeface="Rubik Heavy"/>
                <a:sym typeface="Rubik Heavy"/>
              </a:rPr>
              <a:t>Try to come up with at least 5 questions.</a:t>
            </a:r>
          </a:p>
        </p:txBody>
      </p:sp>
      <p:sp>
        <p:nvSpPr>
          <p:cNvPr id="10" name="Freeform 10"/>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54663" y="355613"/>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Conducting Research</a:t>
            </a:r>
          </a:p>
        </p:txBody>
      </p:sp>
      <p:sp>
        <p:nvSpPr>
          <p:cNvPr id="5" name="TextBox 5"/>
          <p:cNvSpPr txBox="1"/>
          <p:nvPr/>
        </p:nvSpPr>
        <p:spPr>
          <a:xfrm>
            <a:off x="354663" y="1968438"/>
            <a:ext cx="17396000" cy="1711961"/>
          </a:xfrm>
          <a:prstGeom prst="rect">
            <a:avLst/>
          </a:prstGeom>
        </p:spPr>
        <p:txBody>
          <a:bodyPr lIns="0" tIns="0" rIns="0" bIns="0" rtlCol="0" anchor="t">
            <a:spAutoFit/>
          </a:bodyPr>
          <a:lstStyle/>
          <a:p>
            <a:pPr algn="l">
              <a:lnSpc>
                <a:spcPts val="6439"/>
              </a:lnSpc>
            </a:pPr>
            <a:r>
              <a:rPr lang="en-US" sz="4599">
                <a:solidFill>
                  <a:srgbClr val="000000"/>
                </a:solidFill>
                <a:latin typeface="Rubik"/>
                <a:ea typeface="Rubik"/>
                <a:cs typeface="Rubik"/>
                <a:sym typeface="Rubik"/>
              </a:rPr>
              <a:t>There are many sources you can use to help you:</a:t>
            </a:r>
          </a:p>
          <a:p>
            <a:pPr algn="l">
              <a:lnSpc>
                <a:spcPts val="6439"/>
              </a:lnSpc>
            </a:pPr>
            <a:endParaRPr lang="en-US" sz="4599">
              <a:solidFill>
                <a:srgbClr val="000000"/>
              </a:solidFill>
              <a:latin typeface="Rubik"/>
              <a:ea typeface="Rubik"/>
              <a:cs typeface="Rubik"/>
              <a:sym typeface="Rubik"/>
            </a:endParaRPr>
          </a:p>
        </p:txBody>
      </p:sp>
      <p:sp>
        <p:nvSpPr>
          <p:cNvPr id="6" name="TextBox 6"/>
          <p:cNvSpPr txBox="1"/>
          <p:nvPr/>
        </p:nvSpPr>
        <p:spPr>
          <a:xfrm>
            <a:off x="2664302" y="3027782"/>
            <a:ext cx="13909198" cy="5449366"/>
          </a:xfrm>
          <a:prstGeom prst="rect">
            <a:avLst/>
          </a:prstGeom>
        </p:spPr>
        <p:txBody>
          <a:bodyPr lIns="0" tIns="0" rIns="0" bIns="0" rtlCol="0" anchor="t">
            <a:spAutoFit/>
          </a:bodyPr>
          <a:lstStyle/>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Books</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Internet</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Talking to people - both students and teachers</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Contacting experts in the field</a:t>
            </a:r>
          </a:p>
          <a:p>
            <a:pPr marL="974397" lvl="2" indent="-324799" algn="l">
              <a:lnSpc>
                <a:spcPts val="4944"/>
              </a:lnSpc>
            </a:pPr>
            <a:r>
              <a:rPr lang="en-US" sz="4262" b="1">
                <a:solidFill>
                  <a:srgbClr val="FF5331"/>
                </a:solidFill>
                <a:latin typeface="Rubik Bold"/>
                <a:ea typeface="Rubik Bold"/>
                <a:cs typeface="Rubik Bold"/>
                <a:sym typeface="Rubik Bold"/>
              </a:rPr>
              <a:t>                     </a:t>
            </a:r>
          </a:p>
          <a:p>
            <a:pPr marL="974397" lvl="2" indent="-324799" algn="l">
              <a:lnSpc>
                <a:spcPts val="4944"/>
              </a:lnSpc>
            </a:pPr>
            <a:endParaRPr lang="en-US" sz="4262" b="1">
              <a:solidFill>
                <a:srgbClr val="FF5331"/>
              </a:solidFill>
              <a:latin typeface="Rubik Bold"/>
              <a:ea typeface="Rubik Bold"/>
              <a:cs typeface="Rubik Bold"/>
              <a:sym typeface="Rubik Bold"/>
            </a:endParaRPr>
          </a:p>
        </p:txBody>
      </p:sp>
      <p:sp>
        <p:nvSpPr>
          <p:cNvPr id="7" name="Freeform 7"/>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5" name="Group 5"/>
          <p:cNvGrpSpPr/>
          <p:nvPr/>
        </p:nvGrpSpPr>
        <p:grpSpPr>
          <a:xfrm>
            <a:off x="4262718" y="1028699"/>
            <a:ext cx="9560857" cy="8760759"/>
            <a:chOff x="0" y="0"/>
            <a:chExt cx="12747809" cy="11681012"/>
          </a:xfrm>
        </p:grpSpPr>
        <p:sp>
          <p:nvSpPr>
            <p:cNvPr id="6" name="Freeform 6"/>
            <p:cNvSpPr/>
            <p:nvPr/>
          </p:nvSpPr>
          <p:spPr>
            <a:xfrm>
              <a:off x="0" y="0"/>
              <a:ext cx="12747752" cy="11680952"/>
            </a:xfrm>
            <a:custGeom>
              <a:avLst/>
              <a:gdLst/>
              <a:ahLst/>
              <a:cxnLst/>
              <a:rect l="l" t="t" r="r" b="b"/>
              <a:pathLst>
                <a:path w="12747752" h="11680952">
                  <a:moveTo>
                    <a:pt x="0" y="0"/>
                  </a:moveTo>
                  <a:lnTo>
                    <a:pt x="12747752" y="0"/>
                  </a:lnTo>
                  <a:lnTo>
                    <a:pt x="12747752" y="11680952"/>
                  </a:lnTo>
                  <a:lnTo>
                    <a:pt x="0" y="11680952"/>
                  </a:lnTo>
                  <a:lnTo>
                    <a:pt x="0" y="0"/>
                  </a:lnTo>
                  <a:close/>
                </a:path>
              </a:pathLst>
            </a:custGeom>
            <a:blipFill>
              <a:blip r:embed="rId4"/>
              <a:stretch>
                <a:fillRect t="-4331" b="-4331"/>
              </a:stretch>
            </a:blipFill>
          </p:spPr>
          <p:txBody>
            <a:bodyPr/>
            <a:lstStyle/>
            <a:p>
              <a:endParaRPr lang="en-US"/>
            </a:p>
          </p:txBody>
        </p:sp>
      </p:grpSp>
      <p:sp>
        <p:nvSpPr>
          <p:cNvPr id="7" name="TextBox 7"/>
          <p:cNvSpPr txBox="1"/>
          <p:nvPr/>
        </p:nvSpPr>
        <p:spPr>
          <a:xfrm>
            <a:off x="103273" y="355612"/>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Generating Ideas</a:t>
            </a:r>
          </a:p>
        </p:txBody>
      </p:sp>
      <p:sp>
        <p:nvSpPr>
          <p:cNvPr id="8" name="TextBox 8"/>
          <p:cNvSpPr txBox="1"/>
          <p:nvPr/>
        </p:nvSpPr>
        <p:spPr>
          <a:xfrm rot="351872">
            <a:off x="5333476" y="2735594"/>
            <a:ext cx="7947543" cy="6455385"/>
          </a:xfrm>
          <a:prstGeom prst="rect">
            <a:avLst/>
          </a:prstGeom>
        </p:spPr>
        <p:txBody>
          <a:bodyPr lIns="0" tIns="0" rIns="0" bIns="0" rtlCol="0" anchor="t">
            <a:spAutoFit/>
          </a:bodyPr>
          <a:lstStyle/>
          <a:p>
            <a:pPr algn="l">
              <a:lnSpc>
                <a:spcPts val="6439"/>
              </a:lnSpc>
            </a:pPr>
            <a:r>
              <a:rPr lang="en-US" sz="4599">
                <a:solidFill>
                  <a:srgbClr val="000000"/>
                </a:solidFill>
                <a:latin typeface="Gazpacho Bold"/>
                <a:ea typeface="Gazpacho Bold"/>
                <a:cs typeface="Gazpacho Bold"/>
                <a:sym typeface="Gazpacho Bold"/>
              </a:rPr>
              <a:t>You will have 8 minutes to</a:t>
            </a:r>
          </a:p>
          <a:p>
            <a:pPr algn="l">
              <a:lnSpc>
                <a:spcPts val="6439"/>
              </a:lnSpc>
            </a:pPr>
            <a:r>
              <a:rPr lang="en-US" sz="4599">
                <a:solidFill>
                  <a:srgbClr val="000000"/>
                </a:solidFill>
                <a:latin typeface="Gazpacho Bold"/>
                <a:ea typeface="Gazpacho Bold"/>
                <a:cs typeface="Gazpacho Bold"/>
                <a:sym typeface="Gazpacho Bold"/>
              </a:rPr>
              <a:t>generate as many solutions to your issues as possible.</a:t>
            </a:r>
          </a:p>
          <a:p>
            <a:pPr algn="l">
              <a:lnSpc>
                <a:spcPts val="6439"/>
              </a:lnSpc>
            </a:pPr>
            <a:r>
              <a:rPr lang="en-US" sz="4599">
                <a:solidFill>
                  <a:srgbClr val="000000"/>
                </a:solidFill>
                <a:latin typeface="Gazpacho Bold"/>
                <a:ea typeface="Gazpacho Bold"/>
                <a:cs typeface="Gazpacho Bold"/>
                <a:sym typeface="Gazpacho Bold"/>
              </a:rPr>
              <a:t>Think of BIG ideas!</a:t>
            </a:r>
          </a:p>
          <a:p>
            <a:pPr algn="l">
              <a:lnSpc>
                <a:spcPts val="6439"/>
              </a:lnSpc>
            </a:pPr>
            <a:r>
              <a:rPr lang="en-US" sz="4599">
                <a:solidFill>
                  <a:srgbClr val="000000"/>
                </a:solidFill>
                <a:latin typeface="Gazpacho Bold"/>
                <a:ea typeface="Gazpacho Bold"/>
                <a:cs typeface="Gazpacho Bold"/>
                <a:sym typeface="Gazpacho Bold"/>
              </a:rPr>
              <a:t>Each person will put their</a:t>
            </a:r>
          </a:p>
          <a:p>
            <a:pPr algn="l">
              <a:lnSpc>
                <a:spcPts val="6439"/>
              </a:lnSpc>
            </a:pPr>
            <a:r>
              <a:rPr lang="en-US" sz="4599">
                <a:solidFill>
                  <a:srgbClr val="000000"/>
                </a:solidFill>
                <a:latin typeface="Gazpacho Bold"/>
                <a:ea typeface="Gazpacho Bold"/>
                <a:cs typeface="Gazpacho Bold"/>
                <a:sym typeface="Gazpacho Bold"/>
              </a:rPr>
              <a:t>ideas on a different</a:t>
            </a:r>
          </a:p>
          <a:p>
            <a:pPr algn="l">
              <a:lnSpc>
                <a:spcPts val="6439"/>
              </a:lnSpc>
            </a:pPr>
            <a:r>
              <a:rPr lang="en-US" sz="4599">
                <a:solidFill>
                  <a:srgbClr val="000000"/>
                </a:solidFill>
                <a:latin typeface="Gazpacho Bold"/>
                <a:ea typeface="Gazpacho Bold"/>
                <a:cs typeface="Gazpacho Bold"/>
                <a:sym typeface="Gazpacho Bold"/>
              </a:rPr>
              <a:t>sticky note.</a:t>
            </a:r>
          </a:p>
        </p:txBody>
      </p:sp>
      <p:sp>
        <p:nvSpPr>
          <p:cNvPr id="9" name="TextBox 9"/>
          <p:cNvSpPr txBox="1"/>
          <p:nvPr/>
        </p:nvSpPr>
        <p:spPr>
          <a:xfrm>
            <a:off x="-148406" y="9513438"/>
            <a:ext cx="3716473" cy="647065"/>
          </a:xfrm>
          <a:prstGeom prst="rect">
            <a:avLst/>
          </a:prstGeom>
        </p:spPr>
        <p:txBody>
          <a:bodyPr lIns="0" tIns="0" rIns="0" bIns="0" rtlCol="0" anchor="t">
            <a:spAutoFit/>
          </a:bodyPr>
          <a:lstStyle/>
          <a:p>
            <a:pPr algn="ctr">
              <a:lnSpc>
                <a:spcPts val="4759"/>
              </a:lnSpc>
            </a:pPr>
            <a:r>
              <a:rPr lang="en-US" sz="3399" u="sng">
                <a:solidFill>
                  <a:srgbClr val="0000FF"/>
                </a:solidFill>
                <a:latin typeface="Canva Sans"/>
                <a:ea typeface="Canva Sans"/>
                <a:cs typeface="Canva Sans"/>
                <a:sym typeface="Canva Sans"/>
                <a:hlinkClick r:id="rId5" tooltip="https://www.youtube.com/watch?v=H0UqXvYKI3w"/>
              </a:rPr>
              <a:t>8 minute timer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182674" y="9113639"/>
            <a:ext cx="18470674" cy="3230761"/>
          </a:xfrm>
          <a:custGeom>
            <a:avLst/>
            <a:gdLst/>
            <a:ahLst/>
            <a:cxnLst/>
            <a:rect l="l" t="t" r="r" b="b"/>
            <a:pathLst>
              <a:path w="18470674" h="3230761">
                <a:moveTo>
                  <a:pt x="0" y="0"/>
                </a:moveTo>
                <a:lnTo>
                  <a:pt x="18470674" y="0"/>
                </a:lnTo>
                <a:lnTo>
                  <a:pt x="18470674" y="3230761"/>
                </a:lnTo>
                <a:lnTo>
                  <a:pt x="0" y="32307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0" y="355613"/>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Categorize Your Ideas</a:t>
            </a:r>
          </a:p>
        </p:txBody>
      </p:sp>
      <p:sp>
        <p:nvSpPr>
          <p:cNvPr id="4" name="TextBox 4"/>
          <p:cNvSpPr txBox="1"/>
          <p:nvPr/>
        </p:nvSpPr>
        <p:spPr>
          <a:xfrm>
            <a:off x="0" y="1953197"/>
            <a:ext cx="18288000" cy="5640070"/>
          </a:xfrm>
          <a:prstGeom prst="rect">
            <a:avLst/>
          </a:prstGeom>
        </p:spPr>
        <p:txBody>
          <a:bodyPr lIns="0" tIns="0" rIns="0" bIns="0" rtlCol="0" anchor="t">
            <a:spAutoFit/>
          </a:bodyPr>
          <a:lstStyle/>
          <a:p>
            <a:pPr marL="1188598" lvl="2" indent="-396199" algn="l">
              <a:lnSpc>
                <a:spcPts val="7278"/>
              </a:lnSpc>
              <a:buFont typeface="Arial"/>
              <a:buChar char="⚬"/>
            </a:pPr>
            <a:r>
              <a:rPr lang="en-US" sz="5198">
                <a:solidFill>
                  <a:srgbClr val="000000"/>
                </a:solidFill>
                <a:latin typeface="Rubik"/>
                <a:ea typeface="Rubik"/>
                <a:cs typeface="Rubik"/>
                <a:sym typeface="Rubik"/>
              </a:rPr>
              <a:t>Organize the sticky notes based on similarities.</a:t>
            </a:r>
          </a:p>
          <a:p>
            <a:pPr marL="1188598" lvl="2" indent="-396199" algn="l">
              <a:lnSpc>
                <a:spcPts val="7278"/>
              </a:lnSpc>
              <a:buFont typeface="Arial"/>
              <a:buChar char="⚬"/>
            </a:pPr>
            <a:r>
              <a:rPr lang="en-US" sz="5198">
                <a:solidFill>
                  <a:srgbClr val="000000"/>
                </a:solidFill>
                <a:latin typeface="Rubik"/>
                <a:ea typeface="Rubik"/>
                <a:cs typeface="Rubik"/>
                <a:sym typeface="Rubik"/>
              </a:rPr>
              <a:t>Come up with categories of BIG ideas based on how your sticky notes fit together.</a:t>
            </a:r>
          </a:p>
          <a:p>
            <a:pPr marL="1188598" lvl="2" indent="-396199" algn="l">
              <a:lnSpc>
                <a:spcPts val="7278"/>
              </a:lnSpc>
              <a:buFont typeface="Arial"/>
              <a:buChar char="⚬"/>
            </a:pPr>
            <a:r>
              <a:rPr lang="en-US" sz="5198">
                <a:solidFill>
                  <a:srgbClr val="000000"/>
                </a:solidFill>
                <a:latin typeface="Rubik"/>
                <a:ea typeface="Rubik"/>
                <a:cs typeface="Rubik"/>
                <a:sym typeface="Rubik"/>
              </a:rPr>
              <a:t>Vote on 1 or 2 that your group would like to develop </a:t>
            </a:r>
          </a:p>
          <a:p>
            <a:pPr marL="1188598" lvl="2" indent="-396199" algn="l">
              <a:lnSpc>
                <a:spcPts val="7278"/>
              </a:lnSpc>
            </a:pPr>
            <a:r>
              <a:rPr lang="en-US" sz="5198">
                <a:solidFill>
                  <a:srgbClr val="000000"/>
                </a:solidFill>
                <a:latin typeface="Rubik"/>
                <a:ea typeface="Rubik"/>
                <a:cs typeface="Rubik"/>
                <a:sym typeface="Rubik"/>
              </a:rPr>
              <a:t>       as a solution to address the issue identified.</a:t>
            </a:r>
          </a:p>
          <a:p>
            <a:pPr marL="1188598" lvl="2" indent="-396199" algn="l">
              <a:lnSpc>
                <a:spcPts val="7278"/>
              </a:lnSpc>
              <a:buFont typeface="Arial"/>
              <a:buChar char="⚬"/>
            </a:pPr>
            <a:r>
              <a:rPr lang="en-US" sz="5198">
                <a:solidFill>
                  <a:srgbClr val="000000"/>
                </a:solidFill>
                <a:latin typeface="Rubik"/>
                <a:ea typeface="Rubik"/>
                <a:cs typeface="Rubik"/>
                <a:sym typeface="Rubik"/>
              </a:rPr>
              <a:t>You can add more ideas as you develop your solution.</a:t>
            </a:r>
          </a:p>
        </p:txBody>
      </p:sp>
      <p:grpSp>
        <p:nvGrpSpPr>
          <p:cNvPr id="5" name="Group 5"/>
          <p:cNvGrpSpPr/>
          <p:nvPr/>
        </p:nvGrpSpPr>
        <p:grpSpPr>
          <a:xfrm>
            <a:off x="16061247" y="-585889"/>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60512" y="212225"/>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Research Process</a:t>
            </a:r>
          </a:p>
        </p:txBody>
      </p:sp>
      <p:sp>
        <p:nvSpPr>
          <p:cNvPr id="5" name="TextBox 5"/>
          <p:cNvSpPr txBox="1"/>
          <p:nvPr/>
        </p:nvSpPr>
        <p:spPr>
          <a:xfrm>
            <a:off x="560512" y="1606025"/>
            <a:ext cx="10877376" cy="902336"/>
          </a:xfrm>
          <a:prstGeom prst="rect">
            <a:avLst/>
          </a:prstGeom>
        </p:spPr>
        <p:txBody>
          <a:bodyPr lIns="0" tIns="0" rIns="0" bIns="0" rtlCol="0" anchor="t">
            <a:spAutoFit/>
          </a:bodyPr>
          <a:lstStyle/>
          <a:p>
            <a:pPr algn="l">
              <a:lnSpc>
                <a:spcPts val="6439"/>
              </a:lnSpc>
            </a:pPr>
            <a:r>
              <a:rPr lang="en-US" sz="4599" b="1">
                <a:solidFill>
                  <a:srgbClr val="83CFAC"/>
                </a:solidFill>
                <a:latin typeface="Rubik Bold"/>
                <a:ea typeface="Rubik Bold"/>
                <a:cs typeface="Rubik Bold"/>
                <a:sym typeface="Rubik Bold"/>
              </a:rPr>
              <a:t>Creating an Outline:</a:t>
            </a:r>
          </a:p>
        </p:txBody>
      </p:sp>
      <p:sp>
        <p:nvSpPr>
          <p:cNvPr id="6" name="TextBox 6"/>
          <p:cNvSpPr txBox="1"/>
          <p:nvPr/>
        </p:nvSpPr>
        <p:spPr>
          <a:xfrm>
            <a:off x="1023023" y="2690929"/>
            <a:ext cx="14354259" cy="2574864"/>
          </a:xfrm>
          <a:prstGeom prst="rect">
            <a:avLst/>
          </a:prstGeom>
        </p:spPr>
        <p:txBody>
          <a:bodyPr lIns="0" tIns="0" rIns="0" bIns="0" rtlCol="0" anchor="t">
            <a:spAutoFit/>
          </a:bodyPr>
          <a:lstStyle/>
          <a:p>
            <a:pPr marL="997256" lvl="2" indent="-332419" algn="l">
              <a:lnSpc>
                <a:spcPts val="5060"/>
              </a:lnSpc>
              <a:buFont typeface="Arial"/>
              <a:buChar char="⚬"/>
            </a:pPr>
            <a:r>
              <a:rPr lang="en-US" sz="4362">
                <a:solidFill>
                  <a:srgbClr val="000000"/>
                </a:solidFill>
                <a:latin typeface="Rubik"/>
                <a:ea typeface="Rubik"/>
                <a:cs typeface="Rubik"/>
                <a:sym typeface="Rubik"/>
              </a:rPr>
              <a:t>Outline a step-by step process of how you will solve the issue/challenge</a:t>
            </a:r>
          </a:p>
          <a:p>
            <a:pPr marL="997256" lvl="2" indent="-332419" algn="l">
              <a:lnSpc>
                <a:spcPts val="5060"/>
              </a:lnSpc>
            </a:pPr>
            <a:endParaRPr lang="en-US" sz="4362">
              <a:solidFill>
                <a:srgbClr val="000000"/>
              </a:solidFill>
              <a:latin typeface="Rubik"/>
              <a:ea typeface="Rubik"/>
              <a:cs typeface="Rubik"/>
              <a:sym typeface="Rubik"/>
            </a:endParaRPr>
          </a:p>
          <a:p>
            <a:pPr marL="997256" lvl="2" indent="-332419" algn="l">
              <a:lnSpc>
                <a:spcPts val="5060"/>
              </a:lnSpc>
              <a:buFont typeface="Arial"/>
              <a:buChar char="⚬"/>
            </a:pPr>
            <a:r>
              <a:rPr lang="en-US" sz="4362">
                <a:solidFill>
                  <a:srgbClr val="000000"/>
                </a:solidFill>
                <a:latin typeface="Rubik"/>
                <a:ea typeface="Rubik"/>
                <a:cs typeface="Rubik"/>
                <a:sym typeface="Rubik"/>
              </a:rPr>
              <a:t>What obstacles do you think you might encounter?</a:t>
            </a:r>
          </a:p>
        </p:txBody>
      </p:sp>
      <p:sp>
        <p:nvSpPr>
          <p:cNvPr id="7" name="TextBox 7"/>
          <p:cNvSpPr txBox="1"/>
          <p:nvPr/>
        </p:nvSpPr>
        <p:spPr>
          <a:xfrm>
            <a:off x="560512" y="7260130"/>
            <a:ext cx="18877947" cy="1320799"/>
          </a:xfrm>
          <a:prstGeom prst="rect">
            <a:avLst/>
          </a:prstGeom>
        </p:spPr>
        <p:txBody>
          <a:bodyPr lIns="0" tIns="0" rIns="0" bIns="0" rtlCol="0" anchor="t">
            <a:spAutoFit/>
          </a:bodyPr>
          <a:lstStyle/>
          <a:p>
            <a:pPr algn="l">
              <a:lnSpc>
                <a:spcPts val="4900"/>
              </a:lnSpc>
            </a:pPr>
            <a:r>
              <a:rPr lang="en-US" sz="3500" b="1">
                <a:solidFill>
                  <a:srgbClr val="FF5331"/>
                </a:solidFill>
                <a:latin typeface="Rubik Bold"/>
                <a:ea typeface="Rubik Bold"/>
                <a:cs typeface="Rubik Bold"/>
                <a:sym typeface="Rubik Bold"/>
              </a:rPr>
              <a:t>Remember - you may fail the first few times you try to solve your problem, </a:t>
            </a:r>
          </a:p>
          <a:p>
            <a:pPr algn="l">
              <a:lnSpc>
                <a:spcPts val="4900"/>
              </a:lnSpc>
            </a:pPr>
            <a:r>
              <a:rPr lang="en-US" sz="3500" b="1">
                <a:solidFill>
                  <a:srgbClr val="FF5331"/>
                </a:solidFill>
                <a:latin typeface="Rubik Bold"/>
                <a:ea typeface="Rubik Bold"/>
                <a:cs typeface="Rubik Bold"/>
                <a:sym typeface="Rubik Bold"/>
              </a:rPr>
              <a:t>but reflect and adapt based on what you learned.</a:t>
            </a:r>
          </a:p>
        </p:txBody>
      </p:sp>
      <p:sp>
        <p:nvSpPr>
          <p:cNvPr id="8" name="Freeform 8"/>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51401"/>
            <a:ext cx="2226754" cy="2226754"/>
            <a:chOff x="0" y="0"/>
            <a:chExt cx="2969006" cy="2969006"/>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3"/>
                </a:ext>
              </a:extLst>
            </a:blip>
            <a:stretch>
              <a:fillRect t="-96" b="-96"/>
            </a:stretch>
          </a:blipFill>
        </p:spPr>
        <p:txBody>
          <a:bodyPr/>
          <a:lstStyle/>
          <a:p>
            <a:endParaRPr lang="en-US"/>
          </a:p>
        </p:txBody>
      </p:sp>
      <p:grpSp>
        <p:nvGrpSpPr>
          <p:cNvPr id="5" name="Group 5"/>
          <p:cNvGrpSpPr/>
          <p:nvPr/>
        </p:nvGrpSpPr>
        <p:grpSpPr>
          <a:xfrm>
            <a:off x="0" y="1"/>
            <a:ext cx="6853713" cy="10286999"/>
            <a:chOff x="0" y="0"/>
            <a:chExt cx="9138284" cy="13715999"/>
          </a:xfrm>
        </p:grpSpPr>
        <p:sp>
          <p:nvSpPr>
            <p:cNvPr id="6" name="Freeform 6"/>
            <p:cNvSpPr/>
            <p:nvPr/>
          </p:nvSpPr>
          <p:spPr>
            <a:xfrm>
              <a:off x="0" y="0"/>
              <a:ext cx="9138285" cy="13716000"/>
            </a:xfrm>
            <a:custGeom>
              <a:avLst/>
              <a:gdLst/>
              <a:ahLst/>
              <a:cxnLst/>
              <a:rect l="l" t="t" r="r" b="b"/>
              <a:pathLst>
                <a:path w="9138285" h="13716000">
                  <a:moveTo>
                    <a:pt x="0" y="0"/>
                  </a:moveTo>
                  <a:lnTo>
                    <a:pt x="9138285" y="0"/>
                  </a:lnTo>
                  <a:lnTo>
                    <a:pt x="9138285" y="13716000"/>
                  </a:lnTo>
                  <a:lnTo>
                    <a:pt x="0" y="13716000"/>
                  </a:lnTo>
                  <a:lnTo>
                    <a:pt x="0" y="0"/>
                  </a:lnTo>
                  <a:close/>
                </a:path>
              </a:pathLst>
            </a:custGeom>
            <a:blipFill>
              <a:blip r:embed="rId4"/>
              <a:stretch>
                <a:fillRect l="-54" r="-54"/>
              </a:stretch>
            </a:blipFill>
          </p:spPr>
          <p:txBody>
            <a:bodyPr/>
            <a:lstStyle/>
            <a:p>
              <a:endParaRPr lang="en-US"/>
            </a:p>
          </p:txBody>
        </p:sp>
      </p:grpSp>
      <p:sp>
        <p:nvSpPr>
          <p:cNvPr id="7" name="Freeform 7"/>
          <p:cNvSpPr/>
          <p:nvPr/>
        </p:nvSpPr>
        <p:spPr>
          <a:xfrm>
            <a:off x="7423719" y="1499682"/>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7423719" y="3014597"/>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7405790" y="4638976"/>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7423719" y="6113498"/>
            <a:ext cx="211118" cy="211118"/>
          </a:xfrm>
          <a:custGeom>
            <a:avLst/>
            <a:gdLst/>
            <a:ahLst/>
            <a:cxnLst/>
            <a:rect l="l" t="t" r="r" b="b"/>
            <a:pathLst>
              <a:path w="211118" h="211118">
                <a:moveTo>
                  <a:pt x="0" y="0"/>
                </a:moveTo>
                <a:lnTo>
                  <a:pt x="211118" y="0"/>
                </a:lnTo>
                <a:lnTo>
                  <a:pt x="211118" y="211118"/>
                </a:lnTo>
                <a:lnTo>
                  <a:pt x="0" y="2111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0" y="-216991"/>
            <a:ext cx="6853713" cy="10503991"/>
          </a:xfrm>
          <a:custGeom>
            <a:avLst/>
            <a:gdLst/>
            <a:ahLst/>
            <a:cxnLst/>
            <a:rect l="l" t="t" r="r" b="b"/>
            <a:pathLst>
              <a:path w="6853713" h="10503991">
                <a:moveTo>
                  <a:pt x="0" y="0"/>
                </a:moveTo>
                <a:lnTo>
                  <a:pt x="6853713" y="0"/>
                </a:lnTo>
                <a:lnTo>
                  <a:pt x="6853713" y="10503991"/>
                </a:lnTo>
                <a:lnTo>
                  <a:pt x="0" y="105039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14676178" y="9126621"/>
            <a:ext cx="3202484" cy="589890"/>
          </a:xfrm>
          <a:prstGeom prst="rect">
            <a:avLst/>
          </a:prstGeom>
        </p:spPr>
        <p:txBody>
          <a:bodyPr lIns="0" tIns="0" rIns="0" bIns="0" rtlCol="0" anchor="t">
            <a:spAutoFit/>
          </a:bodyPr>
          <a:lstStyle/>
          <a:p>
            <a:pPr algn="ctr">
              <a:lnSpc>
                <a:spcPts val="4759"/>
              </a:lnSpc>
            </a:pPr>
            <a:r>
              <a:rPr lang="en-US" sz="3399" b="1" u="sng">
                <a:solidFill>
                  <a:srgbClr val="0000FF"/>
                </a:solidFill>
                <a:latin typeface="Rubik Bold"/>
                <a:ea typeface="Rubik Bold"/>
                <a:cs typeface="Rubik Bold"/>
                <a:sym typeface="Rubik Bold"/>
                <a:hlinkClick r:id="rId7" tooltip="https://www.youtube.com/watch?v=zVHWhLme2NQ"/>
              </a:rPr>
              <a:t>4 minute timer</a:t>
            </a:r>
          </a:p>
        </p:txBody>
      </p:sp>
      <p:sp>
        <p:nvSpPr>
          <p:cNvPr id="13" name="TextBox 13"/>
          <p:cNvSpPr txBox="1"/>
          <p:nvPr/>
        </p:nvSpPr>
        <p:spPr>
          <a:xfrm>
            <a:off x="7260415" y="66211"/>
            <a:ext cx="9017005" cy="896569"/>
          </a:xfrm>
          <a:prstGeom prst="rect">
            <a:avLst/>
          </a:prstGeom>
        </p:spPr>
        <p:txBody>
          <a:bodyPr lIns="0" tIns="0" rIns="0" bIns="0" rtlCol="0" anchor="t">
            <a:spAutoFit/>
          </a:bodyPr>
          <a:lstStyle/>
          <a:p>
            <a:pPr algn="l">
              <a:lnSpc>
                <a:spcPts val="7278"/>
              </a:lnSpc>
            </a:pPr>
            <a:r>
              <a:rPr lang="en-US" sz="5198">
                <a:solidFill>
                  <a:srgbClr val="000000"/>
                </a:solidFill>
                <a:latin typeface="Gazpacho Bold"/>
                <a:ea typeface="Gazpacho Bold"/>
                <a:cs typeface="Gazpacho Bold"/>
                <a:sym typeface="Gazpacho Bold"/>
              </a:rPr>
              <a:t>Teamwork</a:t>
            </a:r>
          </a:p>
        </p:txBody>
      </p:sp>
      <p:sp>
        <p:nvSpPr>
          <p:cNvPr id="14" name="TextBox 14"/>
          <p:cNvSpPr txBox="1"/>
          <p:nvPr/>
        </p:nvSpPr>
        <p:spPr>
          <a:xfrm>
            <a:off x="7921927" y="1212510"/>
            <a:ext cx="9017005" cy="1109345"/>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With the provided materials, you and your team will try to build the highest tower</a:t>
            </a:r>
          </a:p>
        </p:txBody>
      </p:sp>
      <p:sp>
        <p:nvSpPr>
          <p:cNvPr id="15" name="TextBox 15"/>
          <p:cNvSpPr txBox="1"/>
          <p:nvPr/>
        </p:nvSpPr>
        <p:spPr>
          <a:xfrm>
            <a:off x="7921927" y="2727424"/>
            <a:ext cx="9017005" cy="1671320"/>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Once you’ve built your tower as high as possible, come up with an estimate together of how tall it is</a:t>
            </a:r>
          </a:p>
        </p:txBody>
      </p:sp>
      <p:sp>
        <p:nvSpPr>
          <p:cNvPr id="16" name="TextBox 16"/>
          <p:cNvSpPr txBox="1"/>
          <p:nvPr/>
        </p:nvSpPr>
        <p:spPr>
          <a:xfrm>
            <a:off x="7903998" y="4351803"/>
            <a:ext cx="9017005" cy="1109345"/>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You have 4 minutes to complete this challenge start to finish</a:t>
            </a:r>
          </a:p>
        </p:txBody>
      </p:sp>
      <p:sp>
        <p:nvSpPr>
          <p:cNvPr id="17" name="TextBox 17"/>
          <p:cNvSpPr txBox="1"/>
          <p:nvPr/>
        </p:nvSpPr>
        <p:spPr>
          <a:xfrm>
            <a:off x="7921927" y="5826326"/>
            <a:ext cx="9017005" cy="1671320"/>
          </a:xfrm>
          <a:prstGeom prst="rect">
            <a:avLst/>
          </a:prstGeom>
        </p:spPr>
        <p:txBody>
          <a:bodyPr lIns="0" tIns="0" rIns="0" bIns="0" rtlCol="0" anchor="t">
            <a:spAutoFit/>
          </a:bodyPr>
          <a:lstStyle/>
          <a:p>
            <a:pPr algn="l">
              <a:lnSpc>
                <a:spcPts val="4480"/>
              </a:lnSpc>
            </a:pPr>
            <a:r>
              <a:rPr lang="en-US" sz="3200">
                <a:solidFill>
                  <a:srgbClr val="000000"/>
                </a:solidFill>
                <a:latin typeface="Rubik"/>
                <a:ea typeface="Rubik"/>
                <a:cs typeface="Rubik"/>
                <a:sym typeface="Rubik"/>
              </a:rPr>
              <a:t>The group with the tallest tower AND has the closest estimate is the winner and shall receive bragging rights!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0004611" y="0"/>
            <a:ext cx="8283389" cy="10287000"/>
            <a:chOff x="0" y="0"/>
            <a:chExt cx="11044519" cy="13716000"/>
          </a:xfrm>
        </p:grpSpPr>
        <p:sp>
          <p:nvSpPr>
            <p:cNvPr id="4" name="Freeform 4"/>
            <p:cNvSpPr/>
            <p:nvPr/>
          </p:nvSpPr>
          <p:spPr>
            <a:xfrm>
              <a:off x="0" y="0"/>
              <a:ext cx="11044555" cy="13716000"/>
            </a:xfrm>
            <a:custGeom>
              <a:avLst/>
              <a:gdLst/>
              <a:ahLst/>
              <a:cxnLst/>
              <a:rect l="l" t="t" r="r" b="b"/>
              <a:pathLst>
                <a:path w="11044555" h="13716000">
                  <a:moveTo>
                    <a:pt x="0" y="0"/>
                  </a:moveTo>
                  <a:lnTo>
                    <a:pt x="11044555" y="0"/>
                  </a:lnTo>
                  <a:lnTo>
                    <a:pt x="11044555" y="13716000"/>
                  </a:lnTo>
                  <a:lnTo>
                    <a:pt x="0" y="13716000"/>
                  </a:lnTo>
                  <a:lnTo>
                    <a:pt x="0" y="0"/>
                  </a:lnTo>
                  <a:close/>
                </a:path>
              </a:pathLst>
            </a:custGeom>
            <a:blipFill>
              <a:blip r:embed="rId3"/>
              <a:stretch>
                <a:fillRect l="-1606" r="-1606"/>
              </a:stretch>
            </a:blipFill>
          </p:spPr>
          <p:txBody>
            <a:bodyPr/>
            <a:lstStyle/>
            <a:p>
              <a:endParaRPr lang="en-US"/>
            </a:p>
          </p:txBody>
        </p:sp>
      </p:grpSp>
      <p:sp>
        <p:nvSpPr>
          <p:cNvPr id="5" name="TextBox 5"/>
          <p:cNvSpPr txBox="1"/>
          <p:nvPr/>
        </p:nvSpPr>
        <p:spPr>
          <a:xfrm>
            <a:off x="763987" y="3559259"/>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Make a Plan</a:t>
            </a:r>
          </a:p>
        </p:txBody>
      </p:sp>
      <p:sp>
        <p:nvSpPr>
          <p:cNvPr id="6" name="TextBox 6"/>
          <p:cNvSpPr txBox="1"/>
          <p:nvPr/>
        </p:nvSpPr>
        <p:spPr>
          <a:xfrm>
            <a:off x="121023" y="7834791"/>
            <a:ext cx="4140366" cy="473776"/>
          </a:xfrm>
          <a:prstGeom prst="rect">
            <a:avLst/>
          </a:prstGeom>
        </p:spPr>
        <p:txBody>
          <a:bodyPr lIns="0" tIns="0" rIns="0" bIns="0" rtlCol="0" anchor="t">
            <a:spAutoFit/>
          </a:bodyPr>
          <a:lstStyle/>
          <a:p>
            <a:pPr algn="l">
              <a:lnSpc>
                <a:spcPts val="3784"/>
              </a:lnSpc>
            </a:pPr>
            <a:r>
              <a:rPr lang="en-US" sz="3261" b="1">
                <a:solidFill>
                  <a:srgbClr val="1B1B1B"/>
                </a:solidFill>
                <a:latin typeface="Rubik Heavy"/>
                <a:ea typeface="Rubik Heavy"/>
                <a:cs typeface="Rubik Heavy"/>
                <a:sym typeface="Rubik Heavy"/>
              </a:rPr>
              <a:t>Making it work</a:t>
            </a:r>
          </a:p>
        </p:txBody>
      </p:sp>
      <p:sp>
        <p:nvSpPr>
          <p:cNvPr id="7" name="TextBox 7"/>
          <p:cNvSpPr txBox="1"/>
          <p:nvPr/>
        </p:nvSpPr>
        <p:spPr>
          <a:xfrm>
            <a:off x="121023" y="8254494"/>
            <a:ext cx="9883588" cy="587081"/>
          </a:xfrm>
          <a:prstGeom prst="rect">
            <a:avLst/>
          </a:prstGeom>
        </p:spPr>
        <p:txBody>
          <a:bodyPr lIns="0" tIns="0" rIns="0" bIns="0" rtlCol="0" anchor="t">
            <a:spAutoFit/>
          </a:bodyPr>
          <a:lstStyle/>
          <a:p>
            <a:pPr algn="l">
              <a:lnSpc>
                <a:spcPts val="4200"/>
              </a:lnSpc>
            </a:pPr>
            <a:r>
              <a:rPr lang="en-US" sz="2799">
                <a:solidFill>
                  <a:srgbClr val="000000"/>
                </a:solidFill>
                <a:latin typeface="Rubik"/>
                <a:ea typeface="Rubik"/>
                <a:cs typeface="Rubik"/>
                <a:sym typeface="Rubik"/>
              </a:rPr>
              <a:t>Can your solution be implemented in school? Is it realistic?</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9937376" y="0"/>
            <a:ext cx="8350624" cy="10287000"/>
            <a:chOff x="0" y="0"/>
            <a:chExt cx="11134165" cy="13716000"/>
          </a:xfrm>
        </p:grpSpPr>
        <p:sp>
          <p:nvSpPr>
            <p:cNvPr id="6" name="Freeform 6"/>
            <p:cNvSpPr/>
            <p:nvPr/>
          </p:nvSpPr>
          <p:spPr>
            <a:xfrm>
              <a:off x="0" y="0"/>
              <a:ext cx="11134217" cy="13716000"/>
            </a:xfrm>
            <a:custGeom>
              <a:avLst/>
              <a:gdLst/>
              <a:ahLst/>
              <a:cxnLst/>
              <a:rect l="l" t="t" r="r" b="b"/>
              <a:pathLst>
                <a:path w="11134217" h="13716000">
                  <a:moveTo>
                    <a:pt x="0" y="0"/>
                  </a:moveTo>
                  <a:lnTo>
                    <a:pt x="11134217" y="0"/>
                  </a:lnTo>
                  <a:lnTo>
                    <a:pt x="11134217" y="13716000"/>
                  </a:lnTo>
                  <a:lnTo>
                    <a:pt x="0" y="13716000"/>
                  </a:lnTo>
                  <a:lnTo>
                    <a:pt x="0" y="0"/>
                  </a:lnTo>
                  <a:close/>
                </a:path>
              </a:pathLst>
            </a:custGeom>
            <a:blipFill>
              <a:blip r:embed="rId4"/>
              <a:stretch>
                <a:fillRect l="-1970" r="-1969"/>
              </a:stretch>
            </a:blipFill>
          </p:spPr>
          <p:txBody>
            <a:bodyPr/>
            <a:lstStyle/>
            <a:p>
              <a:endParaRPr lang="en-US"/>
            </a:p>
          </p:txBody>
        </p:sp>
      </p:grpSp>
      <p:sp>
        <p:nvSpPr>
          <p:cNvPr id="7" name="TextBox 7"/>
          <p:cNvSpPr txBox="1"/>
          <p:nvPr/>
        </p:nvSpPr>
        <p:spPr>
          <a:xfrm>
            <a:off x="825999" y="3675626"/>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Let’s Do It!</a:t>
            </a:r>
          </a:p>
        </p:txBody>
      </p:sp>
      <p:sp>
        <p:nvSpPr>
          <p:cNvPr id="8" name="TextBox 8"/>
          <p:cNvSpPr txBox="1"/>
          <p:nvPr/>
        </p:nvSpPr>
        <p:spPr>
          <a:xfrm>
            <a:off x="117178" y="7917586"/>
            <a:ext cx="4140366" cy="473776"/>
          </a:xfrm>
          <a:prstGeom prst="rect">
            <a:avLst/>
          </a:prstGeom>
        </p:spPr>
        <p:txBody>
          <a:bodyPr lIns="0" tIns="0" rIns="0" bIns="0" rtlCol="0" anchor="t">
            <a:spAutoFit/>
          </a:bodyPr>
          <a:lstStyle/>
          <a:p>
            <a:pPr algn="l">
              <a:lnSpc>
                <a:spcPts val="3784"/>
              </a:lnSpc>
            </a:pPr>
            <a:r>
              <a:rPr lang="en-US" sz="3261" b="1">
                <a:solidFill>
                  <a:srgbClr val="1B1B1B"/>
                </a:solidFill>
                <a:latin typeface="Rubik Heavy"/>
                <a:ea typeface="Rubik Heavy"/>
                <a:cs typeface="Rubik Heavy"/>
                <a:sym typeface="Rubik Heavy"/>
              </a:rPr>
              <a:t>Making it work</a:t>
            </a:r>
          </a:p>
        </p:txBody>
      </p:sp>
      <p:sp>
        <p:nvSpPr>
          <p:cNvPr id="9" name="TextBox 9"/>
          <p:cNvSpPr txBox="1"/>
          <p:nvPr/>
        </p:nvSpPr>
        <p:spPr>
          <a:xfrm>
            <a:off x="117178" y="8280139"/>
            <a:ext cx="13800528" cy="624738"/>
          </a:xfrm>
          <a:prstGeom prst="rect">
            <a:avLst/>
          </a:prstGeom>
        </p:spPr>
        <p:txBody>
          <a:bodyPr lIns="0" tIns="0" rIns="0" bIns="0" rtlCol="0" anchor="t">
            <a:spAutoFit/>
          </a:bodyPr>
          <a:lstStyle/>
          <a:p>
            <a:pPr algn="l">
              <a:lnSpc>
                <a:spcPts val="4200"/>
              </a:lnSpc>
            </a:pPr>
            <a:r>
              <a:rPr lang="en-US" sz="2400">
                <a:solidFill>
                  <a:srgbClr val="000000"/>
                </a:solidFill>
                <a:latin typeface="Rubik"/>
                <a:ea typeface="Rubik"/>
                <a:cs typeface="Rubik"/>
                <a:sym typeface="Rubik"/>
              </a:rPr>
              <a:t>Are there any more resources you need? Is the result what you wanted?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64675" y="355613"/>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Presenting Your Research</a:t>
            </a:r>
          </a:p>
        </p:txBody>
      </p:sp>
      <p:sp>
        <p:nvSpPr>
          <p:cNvPr id="5" name="TextBox 5"/>
          <p:cNvSpPr txBox="1"/>
          <p:nvPr/>
        </p:nvSpPr>
        <p:spPr>
          <a:xfrm>
            <a:off x="564675" y="1807620"/>
            <a:ext cx="17535066" cy="1356361"/>
          </a:xfrm>
          <a:prstGeom prst="rect">
            <a:avLst/>
          </a:prstGeom>
        </p:spPr>
        <p:txBody>
          <a:bodyPr lIns="0" tIns="0" rIns="0" bIns="0" rtlCol="0" anchor="t">
            <a:spAutoFit/>
          </a:bodyPr>
          <a:lstStyle/>
          <a:p>
            <a:pPr algn="l">
              <a:lnSpc>
                <a:spcPts val="5038"/>
              </a:lnSpc>
            </a:pPr>
            <a:r>
              <a:rPr lang="en-US" sz="3598">
                <a:solidFill>
                  <a:srgbClr val="000000"/>
                </a:solidFill>
                <a:latin typeface="Rubik"/>
                <a:ea typeface="Rubik"/>
                <a:cs typeface="Rubik"/>
                <a:sym typeface="Rubik"/>
              </a:rPr>
              <a:t>You will create a 5-minute presentation about your project.  You can use any method that your group agrees on:</a:t>
            </a:r>
          </a:p>
        </p:txBody>
      </p:sp>
      <p:sp>
        <p:nvSpPr>
          <p:cNvPr id="6" name="TextBox 6"/>
          <p:cNvSpPr txBox="1"/>
          <p:nvPr/>
        </p:nvSpPr>
        <p:spPr>
          <a:xfrm>
            <a:off x="3780234" y="3206912"/>
            <a:ext cx="11638431" cy="4917314"/>
          </a:xfrm>
          <a:prstGeom prst="rect">
            <a:avLst/>
          </a:prstGeom>
        </p:spPr>
        <p:txBody>
          <a:bodyPr lIns="0" tIns="0" rIns="0" bIns="0" rtlCol="0" anchor="t">
            <a:spAutoFit/>
          </a:bodyPr>
          <a:lstStyle/>
          <a:p>
            <a:pPr marL="791519" lvl="2" indent="-263840" algn="l">
              <a:lnSpc>
                <a:spcPts val="6231"/>
              </a:lnSpc>
              <a:buFont typeface="Arial"/>
              <a:buChar char="⚬"/>
            </a:pPr>
            <a:r>
              <a:rPr lang="en-US" sz="3461">
                <a:solidFill>
                  <a:srgbClr val="000000"/>
                </a:solidFill>
                <a:latin typeface="Rubik"/>
                <a:ea typeface="Rubik"/>
                <a:cs typeface="Rubik"/>
                <a:sym typeface="Rubik"/>
              </a:rPr>
              <a:t>Microsoft Power Point , Sway or Google Slides</a:t>
            </a:r>
          </a:p>
          <a:p>
            <a:pPr marL="791519" lvl="2" indent="-263840" algn="l">
              <a:lnSpc>
                <a:spcPts val="6231"/>
              </a:lnSpc>
              <a:buFont typeface="Arial"/>
              <a:buChar char="⚬"/>
            </a:pPr>
            <a:r>
              <a:rPr lang="en-US" sz="3461">
                <a:solidFill>
                  <a:srgbClr val="000000"/>
                </a:solidFill>
                <a:latin typeface="Rubik"/>
                <a:ea typeface="Rubik"/>
                <a:cs typeface="Rubik"/>
                <a:sym typeface="Rubik"/>
              </a:rPr>
              <a:t>Prezi</a:t>
            </a:r>
          </a:p>
          <a:p>
            <a:pPr marL="791519" lvl="2" indent="-263840" algn="l">
              <a:lnSpc>
                <a:spcPts val="6231"/>
              </a:lnSpc>
              <a:buFont typeface="Arial"/>
              <a:buChar char="⚬"/>
            </a:pPr>
            <a:r>
              <a:rPr lang="en-US" sz="3461">
                <a:solidFill>
                  <a:srgbClr val="000000"/>
                </a:solidFill>
                <a:latin typeface="Rubik"/>
                <a:ea typeface="Rubik"/>
                <a:cs typeface="Rubik"/>
                <a:sym typeface="Rubik"/>
              </a:rPr>
              <a:t>Poster</a:t>
            </a:r>
          </a:p>
          <a:p>
            <a:pPr marL="791519" lvl="2" indent="-263840" algn="l">
              <a:lnSpc>
                <a:spcPts val="6231"/>
              </a:lnSpc>
              <a:buFont typeface="Arial"/>
              <a:buChar char="⚬"/>
            </a:pPr>
            <a:r>
              <a:rPr lang="en-US" sz="3461">
                <a:solidFill>
                  <a:srgbClr val="000000"/>
                </a:solidFill>
                <a:latin typeface="Rubik"/>
                <a:ea typeface="Rubik"/>
                <a:cs typeface="Rubik"/>
                <a:sym typeface="Rubik"/>
              </a:rPr>
              <a:t>Tik Tok or QuickTime video</a:t>
            </a:r>
          </a:p>
          <a:p>
            <a:pPr marL="791519" lvl="2" indent="-263840" algn="l">
              <a:lnSpc>
                <a:spcPts val="6231"/>
              </a:lnSpc>
              <a:buFont typeface="Arial"/>
              <a:buChar char="⚬"/>
            </a:pPr>
            <a:r>
              <a:rPr lang="en-US" sz="3461">
                <a:solidFill>
                  <a:srgbClr val="000000"/>
                </a:solidFill>
                <a:latin typeface="Rubik"/>
                <a:ea typeface="Rubik"/>
                <a:cs typeface="Rubik"/>
                <a:sym typeface="Rubik"/>
              </a:rPr>
              <a:t>Blog Post</a:t>
            </a:r>
          </a:p>
          <a:p>
            <a:pPr marL="791519" lvl="2" indent="-263840" algn="l">
              <a:lnSpc>
                <a:spcPts val="6231"/>
              </a:lnSpc>
              <a:buFont typeface="Arial"/>
              <a:buChar char="⚬"/>
            </a:pPr>
            <a:r>
              <a:rPr lang="en-US" sz="3461">
                <a:solidFill>
                  <a:srgbClr val="000000"/>
                </a:solidFill>
                <a:latin typeface="Rubik"/>
                <a:ea typeface="Rubik"/>
                <a:cs typeface="Rubik"/>
                <a:sym typeface="Rubik"/>
              </a:rPr>
              <a:t>Play, Readers Theatre or Mock Debate</a:t>
            </a:r>
          </a:p>
        </p:txBody>
      </p:sp>
      <p:sp>
        <p:nvSpPr>
          <p:cNvPr id="7" name="Freeform 7"/>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41405" y="334009"/>
            <a:ext cx="16818736" cy="2329942"/>
          </a:xfrm>
          <a:prstGeom prst="rect">
            <a:avLst/>
          </a:prstGeom>
        </p:spPr>
        <p:txBody>
          <a:bodyPr lIns="0" tIns="0" rIns="0" bIns="0" rtlCol="0" anchor="t">
            <a:spAutoFit/>
          </a:bodyPr>
          <a:lstStyle/>
          <a:p>
            <a:pPr algn="l">
              <a:lnSpc>
                <a:spcPts val="9519"/>
              </a:lnSpc>
            </a:pPr>
            <a:r>
              <a:rPr lang="en-US" sz="5400">
                <a:solidFill>
                  <a:srgbClr val="000000"/>
                </a:solidFill>
                <a:latin typeface="Gazpacho Bold"/>
                <a:ea typeface="Gazpacho Bold"/>
                <a:cs typeface="Gazpacho Bold"/>
                <a:sym typeface="Gazpacho Bold"/>
              </a:rPr>
              <a:t>What to Include in Your Presentation</a:t>
            </a:r>
          </a:p>
          <a:p>
            <a:pPr algn="l">
              <a:lnSpc>
                <a:spcPts val="9799"/>
              </a:lnSpc>
            </a:pPr>
            <a:endParaRPr lang="en-US" sz="5400">
              <a:solidFill>
                <a:srgbClr val="000000"/>
              </a:solidFill>
              <a:latin typeface="Gazpacho Bold"/>
              <a:ea typeface="Gazpacho Bold"/>
              <a:cs typeface="Gazpacho Bold"/>
              <a:sym typeface="Gazpacho Bold"/>
            </a:endParaRPr>
          </a:p>
        </p:txBody>
      </p:sp>
      <p:sp>
        <p:nvSpPr>
          <p:cNvPr id="5" name="TextBox 5"/>
          <p:cNvSpPr txBox="1"/>
          <p:nvPr/>
        </p:nvSpPr>
        <p:spPr>
          <a:xfrm>
            <a:off x="391935" y="2287263"/>
            <a:ext cx="5473400"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was the issue/challenge your group decided to solve?</a:t>
            </a:r>
          </a:p>
        </p:txBody>
      </p:sp>
      <p:sp>
        <p:nvSpPr>
          <p:cNvPr id="6" name="TextBox 6"/>
          <p:cNvSpPr txBox="1"/>
          <p:nvPr/>
        </p:nvSpPr>
        <p:spPr>
          <a:xfrm>
            <a:off x="7043530" y="2287263"/>
            <a:ext cx="4556531"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solution was created? Explain your step-by-step process.</a:t>
            </a:r>
          </a:p>
        </p:txBody>
      </p:sp>
      <p:sp>
        <p:nvSpPr>
          <p:cNvPr id="7" name="TextBox 7"/>
          <p:cNvSpPr txBox="1"/>
          <p:nvPr/>
        </p:nvSpPr>
        <p:spPr>
          <a:xfrm>
            <a:off x="12474341" y="2287263"/>
            <a:ext cx="5473400"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obstacles came up during the solution? </a:t>
            </a:r>
          </a:p>
          <a:p>
            <a:pPr algn="ctr">
              <a:lnSpc>
                <a:spcPts val="3784"/>
              </a:lnSpc>
            </a:pPr>
            <a:r>
              <a:rPr lang="en-US" sz="3261">
                <a:solidFill>
                  <a:srgbClr val="000000"/>
                </a:solidFill>
                <a:latin typeface="Rubik"/>
                <a:ea typeface="Rubik"/>
                <a:cs typeface="Rubik"/>
                <a:sym typeface="Rubik"/>
              </a:rPr>
              <a:t>Did you expect these?</a:t>
            </a:r>
          </a:p>
        </p:txBody>
      </p:sp>
      <p:sp>
        <p:nvSpPr>
          <p:cNvPr id="8" name="TextBox 8"/>
          <p:cNvSpPr txBox="1"/>
          <p:nvPr/>
        </p:nvSpPr>
        <p:spPr>
          <a:xfrm>
            <a:off x="973334" y="5175322"/>
            <a:ext cx="3959594" cy="95002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Did the solution work the first time?</a:t>
            </a:r>
          </a:p>
        </p:txBody>
      </p:sp>
      <p:sp>
        <p:nvSpPr>
          <p:cNvPr id="9" name="TextBox 9"/>
          <p:cNvSpPr txBox="1"/>
          <p:nvPr/>
        </p:nvSpPr>
        <p:spPr>
          <a:xfrm>
            <a:off x="7164203" y="4994984"/>
            <a:ext cx="3959594"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did you learn each time you tried to solve the issue?</a:t>
            </a:r>
          </a:p>
        </p:txBody>
      </p:sp>
      <p:sp>
        <p:nvSpPr>
          <p:cNvPr id="10" name="TextBox 10"/>
          <p:cNvSpPr txBox="1"/>
          <p:nvPr/>
        </p:nvSpPr>
        <p:spPr>
          <a:xfrm>
            <a:off x="12612893" y="4946945"/>
            <a:ext cx="5196293"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Did you update your initial solution idea after learning from each attempt?</a:t>
            </a:r>
          </a:p>
        </p:txBody>
      </p:sp>
      <p:sp>
        <p:nvSpPr>
          <p:cNvPr id="11" name="TextBox 11"/>
          <p:cNvSpPr txBox="1"/>
          <p:nvPr/>
        </p:nvSpPr>
        <p:spPr>
          <a:xfrm>
            <a:off x="3205962" y="8063380"/>
            <a:ext cx="11706721" cy="611429"/>
          </a:xfrm>
          <a:prstGeom prst="rect">
            <a:avLst/>
          </a:prstGeom>
        </p:spPr>
        <p:txBody>
          <a:bodyPr lIns="0" tIns="0" rIns="0" bIns="0" rtlCol="0" anchor="t">
            <a:spAutoFit/>
          </a:bodyPr>
          <a:lstStyle/>
          <a:p>
            <a:pPr algn="ctr">
              <a:lnSpc>
                <a:spcPts val="4770"/>
              </a:lnSpc>
            </a:pPr>
            <a:r>
              <a:rPr lang="en-US" sz="4112">
                <a:solidFill>
                  <a:srgbClr val="FF5331"/>
                </a:solidFill>
                <a:latin typeface="Rubik"/>
                <a:ea typeface="Rubik"/>
                <a:cs typeface="Rubik"/>
                <a:sym typeface="Rubik"/>
              </a:rPr>
              <a:t>How does failing create an opportunity to grow?</a:t>
            </a:r>
          </a:p>
        </p:txBody>
      </p:sp>
      <p:sp>
        <p:nvSpPr>
          <p:cNvPr id="12" name="Freeform 1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3" name="Group 13"/>
          <p:cNvGrpSpPr/>
          <p:nvPr/>
        </p:nvGrpSpPr>
        <p:grpSpPr>
          <a:xfrm>
            <a:off x="341406" y="1936368"/>
            <a:ext cx="5536629" cy="2230718"/>
            <a:chOff x="0" y="0"/>
            <a:chExt cx="7382172" cy="2974291"/>
          </a:xfrm>
        </p:grpSpPr>
        <p:sp>
          <p:nvSpPr>
            <p:cNvPr id="14" name="Freeform 14"/>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15" name="Group 15"/>
          <p:cNvGrpSpPr/>
          <p:nvPr/>
        </p:nvGrpSpPr>
        <p:grpSpPr>
          <a:xfrm>
            <a:off x="6553480" y="1971528"/>
            <a:ext cx="5536629" cy="2230718"/>
            <a:chOff x="0" y="0"/>
            <a:chExt cx="7382172" cy="2974291"/>
          </a:xfrm>
        </p:grpSpPr>
        <p:sp>
          <p:nvSpPr>
            <p:cNvPr id="16" name="Freeform 16"/>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17" name="Group 17"/>
          <p:cNvGrpSpPr/>
          <p:nvPr/>
        </p:nvGrpSpPr>
        <p:grpSpPr>
          <a:xfrm>
            <a:off x="12442726" y="2000893"/>
            <a:ext cx="5536629" cy="2230718"/>
            <a:chOff x="0" y="0"/>
            <a:chExt cx="7382172" cy="2974291"/>
          </a:xfrm>
        </p:grpSpPr>
        <p:sp>
          <p:nvSpPr>
            <p:cNvPr id="18" name="Freeform 18"/>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19" name="Group 19"/>
          <p:cNvGrpSpPr/>
          <p:nvPr/>
        </p:nvGrpSpPr>
        <p:grpSpPr>
          <a:xfrm>
            <a:off x="341405" y="4588001"/>
            <a:ext cx="5536629" cy="2230718"/>
            <a:chOff x="0" y="0"/>
            <a:chExt cx="7382172" cy="2974291"/>
          </a:xfrm>
        </p:grpSpPr>
        <p:sp>
          <p:nvSpPr>
            <p:cNvPr id="20" name="Freeform 20"/>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1" name="Group 21"/>
          <p:cNvGrpSpPr/>
          <p:nvPr/>
        </p:nvGrpSpPr>
        <p:grpSpPr>
          <a:xfrm>
            <a:off x="6553480" y="4588001"/>
            <a:ext cx="5536629" cy="2230718"/>
            <a:chOff x="0" y="0"/>
            <a:chExt cx="7382172" cy="2974291"/>
          </a:xfrm>
        </p:grpSpPr>
        <p:sp>
          <p:nvSpPr>
            <p:cNvPr id="22" name="Freeform 22"/>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3" name="Group 23"/>
          <p:cNvGrpSpPr/>
          <p:nvPr/>
        </p:nvGrpSpPr>
        <p:grpSpPr>
          <a:xfrm>
            <a:off x="12444159" y="4588001"/>
            <a:ext cx="5536629" cy="2230718"/>
            <a:chOff x="0" y="0"/>
            <a:chExt cx="7382172" cy="2974291"/>
          </a:xfrm>
        </p:grpSpPr>
        <p:sp>
          <p:nvSpPr>
            <p:cNvPr id="24" name="Freeform 24"/>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0044953" y="0"/>
            <a:ext cx="8243048" cy="10286999"/>
            <a:chOff x="0" y="0"/>
            <a:chExt cx="10990731" cy="13715999"/>
          </a:xfrm>
        </p:grpSpPr>
        <p:sp>
          <p:nvSpPr>
            <p:cNvPr id="4" name="Freeform 4"/>
            <p:cNvSpPr/>
            <p:nvPr/>
          </p:nvSpPr>
          <p:spPr>
            <a:xfrm>
              <a:off x="0" y="0"/>
              <a:ext cx="10990707" cy="13716000"/>
            </a:xfrm>
            <a:custGeom>
              <a:avLst/>
              <a:gdLst/>
              <a:ahLst/>
              <a:cxnLst/>
              <a:rect l="l" t="t" r="r" b="b"/>
              <a:pathLst>
                <a:path w="10990707" h="13716000">
                  <a:moveTo>
                    <a:pt x="0" y="0"/>
                  </a:moveTo>
                  <a:lnTo>
                    <a:pt x="10990707" y="0"/>
                  </a:lnTo>
                  <a:lnTo>
                    <a:pt x="10990707" y="13716000"/>
                  </a:lnTo>
                  <a:lnTo>
                    <a:pt x="0" y="13716000"/>
                  </a:lnTo>
                  <a:lnTo>
                    <a:pt x="0" y="0"/>
                  </a:lnTo>
                  <a:close/>
                </a:path>
              </a:pathLst>
            </a:custGeom>
            <a:blipFill>
              <a:blip r:embed="rId3"/>
              <a:stretch>
                <a:fillRect l="-1144" r="-1145"/>
              </a:stretch>
            </a:blipFill>
          </p:spPr>
          <p:txBody>
            <a:bodyPr/>
            <a:lstStyle/>
            <a:p>
              <a:endParaRPr lang="en-US"/>
            </a:p>
          </p:txBody>
        </p:sp>
      </p:grpSp>
      <p:sp>
        <p:nvSpPr>
          <p:cNvPr id="5" name="TextBox 5"/>
          <p:cNvSpPr txBox="1"/>
          <p:nvPr/>
        </p:nvSpPr>
        <p:spPr>
          <a:xfrm>
            <a:off x="309776" y="-35273"/>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The Rubric</a:t>
            </a:r>
          </a:p>
        </p:txBody>
      </p:sp>
      <p:sp>
        <p:nvSpPr>
          <p:cNvPr id="6" name="TextBox 6"/>
          <p:cNvSpPr txBox="1"/>
          <p:nvPr/>
        </p:nvSpPr>
        <p:spPr>
          <a:xfrm>
            <a:off x="1143351" y="1858062"/>
            <a:ext cx="15328339" cy="3797287"/>
          </a:xfrm>
          <a:prstGeom prst="rect">
            <a:avLst/>
          </a:prstGeom>
        </p:spPr>
        <p:txBody>
          <a:bodyPr lIns="0" tIns="0" rIns="0" bIns="0" rtlCol="0" anchor="t">
            <a:spAutoFit/>
          </a:bodyPr>
          <a:lstStyle/>
          <a:p>
            <a:pPr marL="974146" lvl="2" indent="-324715" algn="l">
              <a:lnSpc>
                <a:spcPts val="7000"/>
              </a:lnSpc>
              <a:buFont typeface="Arial"/>
              <a:buChar char="⚬"/>
            </a:pPr>
            <a:r>
              <a:rPr lang="en-US" sz="3600">
                <a:solidFill>
                  <a:srgbClr val="000000"/>
                </a:solidFill>
                <a:latin typeface="Rubik"/>
                <a:ea typeface="Rubik"/>
                <a:cs typeface="Rubik"/>
                <a:sym typeface="Rubik"/>
              </a:rPr>
              <a:t>Delivery</a:t>
            </a:r>
          </a:p>
          <a:p>
            <a:pPr marL="974146" lvl="2" indent="-324715" algn="just">
              <a:lnSpc>
                <a:spcPts val="7000"/>
              </a:lnSpc>
              <a:buFont typeface="Arial"/>
              <a:buChar char="⚬"/>
            </a:pPr>
            <a:r>
              <a:rPr lang="en-US" sz="3600">
                <a:solidFill>
                  <a:srgbClr val="000000"/>
                </a:solidFill>
                <a:latin typeface="Rubik"/>
                <a:ea typeface="Rubik"/>
                <a:cs typeface="Rubik"/>
                <a:sym typeface="Rubik"/>
              </a:rPr>
              <a:t>Content/organization</a:t>
            </a:r>
          </a:p>
          <a:p>
            <a:pPr marL="974146" lvl="2" indent="-324715" algn="just">
              <a:lnSpc>
                <a:spcPts val="7000"/>
              </a:lnSpc>
              <a:buFont typeface="Arial"/>
              <a:buChar char="⚬"/>
            </a:pPr>
            <a:r>
              <a:rPr lang="en-US" sz="3600">
                <a:solidFill>
                  <a:srgbClr val="000000"/>
                </a:solidFill>
                <a:latin typeface="Rubik"/>
                <a:ea typeface="Rubik"/>
                <a:cs typeface="Rubik"/>
                <a:sym typeface="Rubik"/>
              </a:rPr>
              <a:t>Enthusiasm/audience awareness</a:t>
            </a:r>
          </a:p>
          <a:p>
            <a:pPr marL="1352981" lvl="2" indent="-450994" algn="just">
              <a:lnSpc>
                <a:spcPts val="7000"/>
              </a:lnSpc>
            </a:pPr>
            <a:r>
              <a:rPr lang="en-US" sz="4999">
                <a:solidFill>
                  <a:srgbClr val="000000"/>
                </a:solidFill>
                <a:latin typeface="Rubik"/>
                <a:ea typeface="Rubik"/>
                <a:cs typeface="Rubik"/>
                <a:sym typeface="Rubik"/>
              </a:rPr>
              <a:t>       </a:t>
            </a:r>
          </a:p>
        </p:txBody>
      </p:sp>
      <p:sp>
        <p:nvSpPr>
          <p:cNvPr id="7" name="TextBox 7"/>
          <p:cNvSpPr txBox="1"/>
          <p:nvPr/>
        </p:nvSpPr>
        <p:spPr>
          <a:xfrm>
            <a:off x="309776" y="1148159"/>
            <a:ext cx="10609734" cy="976603"/>
          </a:xfrm>
          <a:prstGeom prst="rect">
            <a:avLst/>
          </a:prstGeom>
        </p:spPr>
        <p:txBody>
          <a:bodyPr lIns="0" tIns="0" rIns="0" bIns="0" rtlCol="0" anchor="t">
            <a:spAutoFit/>
          </a:bodyPr>
          <a:lstStyle/>
          <a:p>
            <a:pPr algn="ctr">
              <a:lnSpc>
                <a:spcPts val="6440"/>
              </a:lnSpc>
            </a:pPr>
            <a:r>
              <a:rPr lang="en-US" sz="3200">
                <a:solidFill>
                  <a:srgbClr val="000000"/>
                </a:solidFill>
                <a:latin typeface="Rubik"/>
                <a:ea typeface="Rubik"/>
                <a:cs typeface="Rubik"/>
                <a:sym typeface="Rubik"/>
              </a:rPr>
              <a:t>What makes a successful presentation: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699247" y="885825"/>
            <a:ext cx="13091707" cy="1203300"/>
          </a:xfrm>
          <a:prstGeom prst="rect">
            <a:avLst/>
          </a:prstGeom>
        </p:spPr>
        <p:txBody>
          <a:bodyPr lIns="0" tIns="0" rIns="0" bIns="0" rtlCol="0" anchor="t">
            <a:spAutoFit/>
          </a:bodyPr>
          <a:lstStyle/>
          <a:p>
            <a:pPr algn="l">
              <a:lnSpc>
                <a:spcPts val="9799"/>
              </a:lnSpc>
            </a:pPr>
            <a:r>
              <a:rPr lang="en-US" sz="6998">
                <a:solidFill>
                  <a:srgbClr val="000000"/>
                </a:solidFill>
                <a:latin typeface="Gazpacho Bold"/>
                <a:ea typeface="Gazpacho Bold"/>
                <a:cs typeface="Gazpacho Bold"/>
                <a:sym typeface="Gazpacho Bold"/>
              </a:rPr>
              <a:t>Learning From Others</a:t>
            </a:r>
          </a:p>
        </p:txBody>
      </p:sp>
      <p:sp>
        <p:nvSpPr>
          <p:cNvPr id="6" name="TextBox 6"/>
          <p:cNvSpPr txBox="1"/>
          <p:nvPr/>
        </p:nvSpPr>
        <p:spPr>
          <a:xfrm>
            <a:off x="0" y="2742402"/>
            <a:ext cx="6305300" cy="788035"/>
          </a:xfrm>
          <a:prstGeom prst="rect">
            <a:avLst/>
          </a:prstGeom>
        </p:spPr>
        <p:txBody>
          <a:bodyPr lIns="0" tIns="0" rIns="0" bIns="0" rtlCol="0" anchor="t">
            <a:spAutoFit/>
          </a:bodyPr>
          <a:lstStyle/>
          <a:p>
            <a:pPr algn="ctr">
              <a:lnSpc>
                <a:spcPts val="6440"/>
              </a:lnSpc>
            </a:pPr>
            <a:r>
              <a:rPr lang="en-US" sz="4600">
                <a:solidFill>
                  <a:srgbClr val="000000"/>
                </a:solidFill>
                <a:latin typeface="Rubik"/>
                <a:ea typeface="Rubik"/>
                <a:cs typeface="Rubik"/>
                <a:sym typeface="Rubik"/>
              </a:rPr>
              <a:t>What to listen for:</a:t>
            </a:r>
          </a:p>
        </p:txBody>
      </p:sp>
      <p:sp>
        <p:nvSpPr>
          <p:cNvPr id="7" name="TextBox 7"/>
          <p:cNvSpPr txBox="1"/>
          <p:nvPr/>
        </p:nvSpPr>
        <p:spPr>
          <a:xfrm>
            <a:off x="699247" y="4142088"/>
            <a:ext cx="17181763" cy="1833835"/>
          </a:xfrm>
          <a:prstGeom prst="rect">
            <a:avLst/>
          </a:prstGeom>
        </p:spPr>
        <p:txBody>
          <a:bodyPr lIns="0" tIns="0" rIns="0" bIns="0" rtlCol="0" anchor="t">
            <a:spAutoFit/>
          </a:bodyPr>
          <a:lstStyle/>
          <a:p>
            <a:pPr algn="l">
              <a:lnSpc>
                <a:spcPts val="4828"/>
              </a:lnSpc>
            </a:pPr>
            <a:r>
              <a:rPr lang="en-US" sz="4161" b="1">
                <a:solidFill>
                  <a:srgbClr val="83CFAC"/>
                </a:solidFill>
                <a:latin typeface="Rubik Bold"/>
                <a:ea typeface="Rubik Bold"/>
                <a:cs typeface="Rubik Bold"/>
                <a:sym typeface="Rubik Bold"/>
              </a:rPr>
              <a:t>As you listen to the other groups present:</a:t>
            </a:r>
          </a:p>
          <a:p>
            <a:pPr algn="l">
              <a:lnSpc>
                <a:spcPts val="4829"/>
              </a:lnSpc>
            </a:pPr>
            <a:endParaRPr lang="en-US" sz="4161" b="1">
              <a:solidFill>
                <a:srgbClr val="83CFAC"/>
              </a:solidFill>
              <a:latin typeface="Rubik Bold"/>
              <a:ea typeface="Rubik Bold"/>
              <a:cs typeface="Rubik Bold"/>
              <a:sym typeface="Rubik Bold"/>
            </a:endParaRPr>
          </a:p>
          <a:p>
            <a:pPr algn="l">
              <a:lnSpc>
                <a:spcPts val="4713"/>
              </a:lnSpc>
            </a:pPr>
            <a:r>
              <a:rPr lang="en-US" sz="4061" b="1">
                <a:solidFill>
                  <a:srgbClr val="83CFAC"/>
                </a:solidFill>
                <a:latin typeface="Rubik Bold"/>
                <a:ea typeface="Rubik Bold"/>
                <a:cs typeface="Rubik Bold"/>
                <a:sym typeface="Rubik Bold"/>
              </a:rPr>
              <a:t>What did each group learn from the failure of their initial attempt?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7239982" y="1511135"/>
            <a:ext cx="10738399" cy="7625229"/>
          </a:xfrm>
          <a:prstGeom prst="rect">
            <a:avLst/>
          </a:prstGeom>
        </p:spPr>
        <p:txBody>
          <a:bodyPr lIns="0" tIns="0" rIns="0" bIns="0" rtlCol="0" anchor="t">
            <a:spAutoFit/>
          </a:bodyPr>
          <a:lstStyle/>
          <a:p>
            <a:pPr algn="ctr">
              <a:lnSpc>
                <a:spcPts val="6672"/>
              </a:lnSpc>
            </a:pPr>
            <a:r>
              <a:rPr lang="en-US" sz="3300" dirty="0">
                <a:solidFill>
                  <a:srgbClr val="133959"/>
                </a:solidFill>
                <a:latin typeface="Rubik"/>
                <a:ea typeface="Rubik"/>
                <a:cs typeface="Rubik"/>
                <a:sym typeface="Rubik"/>
              </a:rPr>
              <a:t>Bianca Andreescu, one of Canada’s top tennis players, rose to fame after winning the U.S. Open in 2019 — but her journey hasn’t been easy. After her historic win, she faced multiple injuries and long breaks from competition that tested her confidence and patience. Bianca often speaks about how setbacks helped her grow, showing young people that success is not about avoiding failure, but learning from it.</a:t>
            </a:r>
          </a:p>
          <a:p>
            <a:pPr algn="ctr">
              <a:lnSpc>
                <a:spcPts val="6672"/>
              </a:lnSpc>
            </a:pPr>
            <a:r>
              <a:rPr lang="en-US" sz="3300" b="1" dirty="0">
                <a:solidFill>
                  <a:srgbClr val="133959"/>
                </a:solidFill>
                <a:latin typeface="Rubik"/>
                <a:ea typeface="Rubik"/>
                <a:cs typeface="Rubik"/>
                <a:sym typeface="Rubik"/>
              </a:rPr>
              <a:t>“Every setback is a setup for a comeback”</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1978794"/>
            <a:ext cx="6614160" cy="6614160"/>
            <a:chOff x="0" y="0"/>
            <a:chExt cx="8818880" cy="8818880"/>
          </a:xfrm>
        </p:grpSpPr>
        <p:sp>
          <p:nvSpPr>
            <p:cNvPr id="9" name="Freeform 9"/>
            <p:cNvSpPr/>
            <p:nvPr/>
          </p:nvSpPr>
          <p:spPr>
            <a:xfrm>
              <a:off x="0" y="0"/>
              <a:ext cx="8818880" cy="8818880"/>
            </a:xfrm>
            <a:custGeom>
              <a:avLst/>
              <a:gdLst/>
              <a:ahLst/>
              <a:cxnLst/>
              <a:rect l="l" t="t" r="r" b="b"/>
              <a:pathLst>
                <a:path w="8818880" h="8818880">
                  <a:moveTo>
                    <a:pt x="0" y="0"/>
                  </a:moveTo>
                  <a:lnTo>
                    <a:pt x="8818880" y="0"/>
                  </a:lnTo>
                  <a:lnTo>
                    <a:pt x="8818880" y="8818880"/>
                  </a:lnTo>
                  <a:lnTo>
                    <a:pt x="0" y="8818880"/>
                  </a:lnTo>
                  <a:lnTo>
                    <a:pt x="0" y="0"/>
                  </a:lnTo>
                  <a:close/>
                </a:path>
              </a:pathLst>
            </a:custGeom>
            <a:blipFill>
              <a:blip r:embed="rId3"/>
              <a:stretch>
                <a:fillRect/>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8444610" cy="10287000"/>
            <a:chOff x="0" y="0"/>
            <a:chExt cx="11259480" cy="13716000"/>
          </a:xfrm>
        </p:grpSpPr>
        <p:sp>
          <p:nvSpPr>
            <p:cNvPr id="5" name="Freeform 5"/>
            <p:cNvSpPr/>
            <p:nvPr/>
          </p:nvSpPr>
          <p:spPr>
            <a:xfrm>
              <a:off x="0" y="0"/>
              <a:ext cx="11259439" cy="13716000"/>
            </a:xfrm>
            <a:custGeom>
              <a:avLst/>
              <a:gdLst/>
              <a:ahLst/>
              <a:cxnLst/>
              <a:rect l="l" t="t" r="r" b="b"/>
              <a:pathLst>
                <a:path w="11259439" h="13716000">
                  <a:moveTo>
                    <a:pt x="0" y="0"/>
                  </a:moveTo>
                  <a:lnTo>
                    <a:pt x="11259439" y="0"/>
                  </a:lnTo>
                  <a:lnTo>
                    <a:pt x="11259439" y="13716000"/>
                  </a:lnTo>
                  <a:lnTo>
                    <a:pt x="0" y="13716000"/>
                  </a:lnTo>
                  <a:lnTo>
                    <a:pt x="0" y="0"/>
                  </a:lnTo>
                  <a:close/>
                </a:path>
              </a:pathLst>
            </a:custGeom>
            <a:blipFill>
              <a:blip r:embed="rId3"/>
              <a:stretch>
                <a:fillRect l="-11944" r="-8099"/>
              </a:stretch>
            </a:blipFill>
          </p:spPr>
          <p:txBody>
            <a:bodyPr/>
            <a:lstStyle/>
            <a:p>
              <a:endParaRPr lang="en-US"/>
            </a:p>
          </p:txBody>
        </p:sp>
      </p:grpSp>
      <p:grpSp>
        <p:nvGrpSpPr>
          <p:cNvPr id="6" name="Group 6"/>
          <p:cNvGrpSpPr>
            <a:grpSpLocks noChangeAspect="1"/>
          </p:cNvGrpSpPr>
          <p:nvPr/>
        </p:nvGrpSpPr>
        <p:grpSpPr>
          <a:xfrm>
            <a:off x="7492798" y="-134597"/>
            <a:ext cx="2106710" cy="2106710"/>
            <a:chOff x="0" y="0"/>
            <a:chExt cx="2808947" cy="2808947"/>
          </a:xfrm>
        </p:grpSpPr>
        <p:sp>
          <p:nvSpPr>
            <p:cNvPr id="7" name="Freeform 7" descr="A yellow circle with black background  Description automatically generated"/>
            <p:cNvSpPr/>
            <p:nvPr/>
          </p:nvSpPr>
          <p:spPr>
            <a:xfrm>
              <a:off x="0" y="0"/>
              <a:ext cx="2808986" cy="2808986"/>
            </a:xfrm>
            <a:custGeom>
              <a:avLst/>
              <a:gdLst/>
              <a:ahLst/>
              <a:cxnLst/>
              <a:rect l="l" t="t" r="r" b="b"/>
              <a:pathLst>
                <a:path w="2808986" h="2808986">
                  <a:moveTo>
                    <a:pt x="0" y="0"/>
                  </a:moveTo>
                  <a:lnTo>
                    <a:pt x="2808986" y="0"/>
                  </a:lnTo>
                  <a:lnTo>
                    <a:pt x="2808986" y="2808986"/>
                  </a:lnTo>
                  <a:lnTo>
                    <a:pt x="0" y="2808986"/>
                  </a:lnTo>
                  <a:lnTo>
                    <a:pt x="0" y="0"/>
                  </a:lnTo>
                  <a:close/>
                </a:path>
              </a:pathLst>
            </a:custGeom>
            <a:blipFill>
              <a:blip r:embed="rId4"/>
              <a:stretch>
                <a:fillRect r="1" b="1"/>
              </a:stretch>
            </a:blipFill>
          </p:spPr>
          <p:txBody>
            <a:bodyPr/>
            <a:lstStyle/>
            <a:p>
              <a:endParaRPr lang="en-US"/>
            </a:p>
          </p:txBody>
        </p:sp>
      </p:grpSp>
      <p:sp>
        <p:nvSpPr>
          <p:cNvPr id="8" name="TextBox 8"/>
          <p:cNvSpPr txBox="1"/>
          <p:nvPr/>
        </p:nvSpPr>
        <p:spPr>
          <a:xfrm>
            <a:off x="8637593" y="663040"/>
            <a:ext cx="9291571" cy="9696450"/>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“You grow the most in the uncomfortable places — the moments when things don’t go as planned.”- Sandra Oh</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DCA8CD"/>
        </a:solidFill>
        <a:effectLst/>
      </p:bgPr>
    </p:bg>
    <p:spTree>
      <p:nvGrpSpPr>
        <p:cNvPr id="1" name=""/>
        <p:cNvGrpSpPr/>
        <p:nvPr/>
      </p:nvGrpSpPr>
      <p:grpSpPr>
        <a:xfrm>
          <a:off x="0" y="0"/>
          <a:ext cx="0" cy="0"/>
          <a:chOff x="0" y="0"/>
          <a:chExt cx="0" cy="0"/>
        </a:xfrm>
      </p:grpSpPr>
      <p:grpSp>
        <p:nvGrpSpPr>
          <p:cNvPr id="2" name="Group 2"/>
          <p:cNvGrpSpPr/>
          <p:nvPr/>
        </p:nvGrpSpPr>
        <p:grpSpPr>
          <a:xfrm>
            <a:off x="0" y="1400272"/>
            <a:ext cx="18288000" cy="8030106"/>
            <a:chOff x="0" y="0"/>
            <a:chExt cx="24384000" cy="10706808"/>
          </a:xfrm>
        </p:grpSpPr>
        <p:sp>
          <p:nvSpPr>
            <p:cNvPr id="3" name="Freeform 3"/>
            <p:cNvSpPr/>
            <p:nvPr/>
          </p:nvSpPr>
          <p:spPr>
            <a:xfrm>
              <a:off x="0" y="0"/>
              <a:ext cx="24384000" cy="10706862"/>
            </a:xfrm>
            <a:custGeom>
              <a:avLst/>
              <a:gdLst/>
              <a:ahLst/>
              <a:cxnLst/>
              <a:rect l="l" t="t" r="r" b="b"/>
              <a:pathLst>
                <a:path w="24384000" h="10706862">
                  <a:moveTo>
                    <a:pt x="0" y="0"/>
                  </a:moveTo>
                  <a:lnTo>
                    <a:pt x="24384000" y="0"/>
                  </a:lnTo>
                  <a:lnTo>
                    <a:pt x="24384000" y="10706862"/>
                  </a:lnTo>
                  <a:lnTo>
                    <a:pt x="0" y="10706862"/>
                  </a:lnTo>
                  <a:lnTo>
                    <a:pt x="0" y="0"/>
                  </a:lnTo>
                  <a:close/>
                </a:path>
              </a:pathLst>
            </a:custGeom>
            <a:blipFill>
              <a:blip r:embed="rId2"/>
              <a:stretch>
                <a:fillRect t="-8718" b="-8718"/>
              </a:stretch>
            </a:blipFill>
          </p:spPr>
          <p:txBody>
            <a:bodyPr/>
            <a:lstStyle/>
            <a:p>
              <a:endParaRPr lang="en-US"/>
            </a:p>
          </p:txBody>
        </p:sp>
      </p:grpSp>
      <p:grpSp>
        <p:nvGrpSpPr>
          <p:cNvPr id="4" name="Group 4"/>
          <p:cNvGrpSpPr/>
          <p:nvPr/>
        </p:nvGrpSpPr>
        <p:grpSpPr>
          <a:xfrm>
            <a:off x="11916229" y="1427688"/>
            <a:ext cx="6371771" cy="2563741"/>
            <a:chOff x="0" y="0"/>
            <a:chExt cx="8495695" cy="3418321"/>
          </a:xfrm>
        </p:grpSpPr>
        <p:sp>
          <p:nvSpPr>
            <p:cNvPr id="5" name="Freeform 5"/>
            <p:cNvSpPr/>
            <p:nvPr/>
          </p:nvSpPr>
          <p:spPr>
            <a:xfrm>
              <a:off x="0" y="0"/>
              <a:ext cx="8495665" cy="3418332"/>
            </a:xfrm>
            <a:custGeom>
              <a:avLst/>
              <a:gdLst/>
              <a:ahLst/>
              <a:cxnLst/>
              <a:rect l="l" t="t" r="r" b="b"/>
              <a:pathLst>
                <a:path w="8495665" h="3418332">
                  <a:moveTo>
                    <a:pt x="0" y="0"/>
                  </a:moveTo>
                  <a:lnTo>
                    <a:pt x="8495665" y="0"/>
                  </a:lnTo>
                  <a:lnTo>
                    <a:pt x="8495665" y="3418332"/>
                  </a:lnTo>
                  <a:lnTo>
                    <a:pt x="0" y="3418332"/>
                  </a:lnTo>
                  <a:lnTo>
                    <a:pt x="0" y="0"/>
                  </a:lnTo>
                  <a:close/>
                </a:path>
              </a:pathLst>
            </a:custGeom>
            <a:blipFill>
              <a:blip r:embed="rId3"/>
              <a:stretch>
                <a:fillRect l="-5350" r="-5350"/>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83763" y="502328"/>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FIVE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57033"/>
            <a:ext cx="18288000" cy="1429967"/>
          </a:xfrm>
          <a:custGeom>
            <a:avLst/>
            <a:gdLst/>
            <a:ahLst/>
            <a:cxnLst/>
            <a:rect l="l" t="t" r="r" b="b"/>
            <a:pathLst>
              <a:path w="18288000" h="1429967">
                <a:moveTo>
                  <a:pt x="0" y="0"/>
                </a:moveTo>
                <a:lnTo>
                  <a:pt x="18288000" y="0"/>
                </a:lnTo>
                <a:lnTo>
                  <a:pt x="18288000" y="1429967"/>
                </a:lnTo>
                <a:lnTo>
                  <a:pt x="0" y="142996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40124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1517823" y="2593954"/>
            <a:ext cx="15127830" cy="4317999"/>
          </a:xfrm>
          <a:prstGeom prst="rect">
            <a:avLst/>
          </a:prstGeom>
        </p:spPr>
        <p:txBody>
          <a:bodyPr lIns="0" tIns="0" rIns="0" bIns="0" rtlCol="0" anchor="t">
            <a:spAutoFit/>
          </a:bodyPr>
          <a:lstStyle/>
          <a:p>
            <a:pPr marL="914406" lvl="2" indent="-304802" algn="l">
              <a:lnSpc>
                <a:spcPts val="5600"/>
              </a:lnSpc>
              <a:buFont typeface="Arial"/>
              <a:buChar char="⚬"/>
            </a:pPr>
            <a:r>
              <a:rPr lang="en-US" sz="4000">
                <a:solidFill>
                  <a:srgbClr val="000000"/>
                </a:solidFill>
                <a:latin typeface="Rubik"/>
                <a:ea typeface="Rubik"/>
                <a:cs typeface="Rubik"/>
                <a:sym typeface="Rubik"/>
              </a:rPr>
              <a:t>Reflect on how failure can create opportunities of growth and personal development</a:t>
            </a:r>
          </a:p>
          <a:p>
            <a:pPr marL="914406" lvl="2" indent="-304802" algn="l">
              <a:lnSpc>
                <a:spcPts val="5600"/>
              </a:lnSpc>
            </a:pPr>
            <a:endParaRPr lang="en-US" sz="4000">
              <a:solidFill>
                <a:srgbClr val="000000"/>
              </a:solidFill>
              <a:latin typeface="Rubik"/>
              <a:ea typeface="Rubik"/>
              <a:cs typeface="Rubik"/>
              <a:sym typeface="Rubik"/>
            </a:endParaRPr>
          </a:p>
          <a:p>
            <a:pPr marL="914406" lvl="2" indent="-304802" algn="l">
              <a:lnSpc>
                <a:spcPts val="5600"/>
              </a:lnSpc>
              <a:buFont typeface="Arial"/>
              <a:buChar char="⚬"/>
            </a:pPr>
            <a:r>
              <a:rPr lang="en-US" sz="4000">
                <a:solidFill>
                  <a:srgbClr val="000000"/>
                </a:solidFill>
                <a:latin typeface="Rubik"/>
                <a:ea typeface="Rubik"/>
                <a:cs typeface="Rubik"/>
                <a:sym typeface="Rubik"/>
              </a:rPr>
              <a:t>How can your own personal strength and traits lead to creating success from failure?</a:t>
            </a:r>
          </a:p>
          <a:p>
            <a:pPr marL="914406" lvl="2" indent="-304802" algn="l">
              <a:lnSpc>
                <a:spcPts val="5600"/>
              </a:lnSpc>
            </a:pPr>
            <a:endParaRPr lang="en-US" sz="4000">
              <a:solidFill>
                <a:srgbClr val="000000"/>
              </a:solidFill>
              <a:latin typeface="Rubik"/>
              <a:ea typeface="Rubik"/>
              <a:cs typeface="Rubik"/>
              <a:sym typeface="Rubik"/>
            </a:endParaRPr>
          </a:p>
        </p:txBody>
      </p:sp>
      <p:sp>
        <p:nvSpPr>
          <p:cNvPr id="7" name="TextBox 7"/>
          <p:cNvSpPr txBox="1"/>
          <p:nvPr/>
        </p:nvSpPr>
        <p:spPr>
          <a:xfrm>
            <a:off x="0" y="7871886"/>
            <a:ext cx="17259300" cy="935355"/>
          </a:xfrm>
          <a:prstGeom prst="rect">
            <a:avLst/>
          </a:prstGeom>
        </p:spPr>
        <p:txBody>
          <a:bodyPr lIns="0" tIns="0" rIns="0" bIns="0" rtlCol="0" anchor="t">
            <a:spAutoFit/>
          </a:bodyPr>
          <a:lstStyle/>
          <a:p>
            <a:pPr algn="ctr">
              <a:lnSpc>
                <a:spcPts val="6719"/>
              </a:lnSpc>
            </a:pPr>
            <a:r>
              <a:rPr lang="en-US" sz="4800" b="1">
                <a:solidFill>
                  <a:srgbClr val="000000"/>
                </a:solidFill>
                <a:latin typeface="Rubik Bold"/>
                <a:ea typeface="Rubik Bold"/>
                <a:cs typeface="Rubik Bold"/>
                <a:sym typeface="Rubik Bold"/>
              </a:rPr>
              <a:t>Consider how experiences impact learning outcomes.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210278" y="-183553"/>
            <a:ext cx="10503904" cy="1506347"/>
          </a:xfrm>
          <a:prstGeom prst="rect">
            <a:avLst/>
          </a:prstGeom>
        </p:spPr>
        <p:txBody>
          <a:bodyPr lIns="0" tIns="0" rIns="0" bIns="0" rtlCol="0" anchor="t">
            <a:spAutoFit/>
          </a:bodyPr>
          <a:lstStyle/>
          <a:p>
            <a:pPr algn="l">
              <a:lnSpc>
                <a:spcPts val="13158"/>
              </a:lnSpc>
            </a:pPr>
            <a:r>
              <a:rPr lang="en-US" sz="6600">
                <a:solidFill>
                  <a:srgbClr val="000000"/>
                </a:solidFill>
                <a:latin typeface="Gazpacho Bold"/>
                <a:ea typeface="Gazpacho Bold"/>
                <a:cs typeface="Gazpacho Bold"/>
                <a:sym typeface="Gazpacho Bold"/>
              </a:rPr>
              <a:t>How’d it Go?</a:t>
            </a:r>
          </a:p>
        </p:txBody>
      </p:sp>
      <p:sp>
        <p:nvSpPr>
          <p:cNvPr id="3" name="Freeform 3"/>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2700" y="7712641"/>
            <a:ext cx="1219201" cy="2472623"/>
          </a:xfrm>
          <a:custGeom>
            <a:avLst/>
            <a:gdLst/>
            <a:ahLst/>
            <a:cxnLst/>
            <a:rect l="l" t="t" r="r" b="b"/>
            <a:pathLst>
              <a:path w="1219201" h="2472623">
                <a:moveTo>
                  <a:pt x="0" y="0"/>
                </a:moveTo>
                <a:lnTo>
                  <a:pt x="1219201" y="0"/>
                </a:lnTo>
                <a:lnTo>
                  <a:pt x="1219201" y="2472623"/>
                </a:lnTo>
                <a:lnTo>
                  <a:pt x="0" y="2472623"/>
                </a:lnTo>
                <a:lnTo>
                  <a:pt x="0" y="0"/>
                </a:lnTo>
                <a:close/>
              </a:path>
            </a:pathLst>
          </a:custGeom>
          <a:blipFill>
            <a:blip>
              <a:extLst>
                <a:ext uri="{96DAC541-7B7A-43D3-8B79-37D633B846F1}">
                  <asvg:svgBlip xmlns:asvg="http://schemas.microsoft.com/office/drawing/2016/SVG/main" r:embed="rId3"/>
                </a:ext>
              </a:extLst>
            </a:blip>
            <a:stretch>
              <a:fillRect l="-51403" r="-51403"/>
            </a:stretch>
          </a:blipFill>
        </p:spPr>
        <p:txBody>
          <a:bodyPr/>
          <a:lstStyle/>
          <a:p>
            <a:endParaRPr lang="en-US"/>
          </a:p>
        </p:txBody>
      </p:sp>
      <p:grpSp>
        <p:nvGrpSpPr>
          <p:cNvPr id="5" name="Group 5"/>
          <p:cNvGrpSpPr/>
          <p:nvPr/>
        </p:nvGrpSpPr>
        <p:grpSpPr>
          <a:xfrm>
            <a:off x="10321637" y="0"/>
            <a:ext cx="7966364" cy="10287000"/>
            <a:chOff x="0" y="0"/>
            <a:chExt cx="10621819" cy="13716000"/>
          </a:xfrm>
        </p:grpSpPr>
        <p:sp>
          <p:nvSpPr>
            <p:cNvPr id="6" name="Freeform 6"/>
            <p:cNvSpPr/>
            <p:nvPr/>
          </p:nvSpPr>
          <p:spPr>
            <a:xfrm>
              <a:off x="0" y="0"/>
              <a:ext cx="10621772" cy="13716000"/>
            </a:xfrm>
            <a:custGeom>
              <a:avLst/>
              <a:gdLst/>
              <a:ahLst/>
              <a:cxnLst/>
              <a:rect l="l" t="t" r="r" b="b"/>
              <a:pathLst>
                <a:path w="10621772" h="13716000">
                  <a:moveTo>
                    <a:pt x="0" y="0"/>
                  </a:moveTo>
                  <a:lnTo>
                    <a:pt x="10621772" y="0"/>
                  </a:lnTo>
                  <a:lnTo>
                    <a:pt x="10621772" y="13716000"/>
                  </a:lnTo>
                  <a:lnTo>
                    <a:pt x="0" y="13716000"/>
                  </a:lnTo>
                  <a:lnTo>
                    <a:pt x="0" y="0"/>
                  </a:lnTo>
                  <a:close/>
                </a:path>
              </a:pathLst>
            </a:custGeom>
            <a:blipFill>
              <a:blip r:embed="rId4"/>
              <a:stretch>
                <a:fillRect t="-987" b="-987"/>
              </a:stretch>
            </a:blipFill>
          </p:spPr>
          <p:txBody>
            <a:bodyPr/>
            <a:lstStyle/>
            <a:p>
              <a:endParaRPr lang="en-US"/>
            </a:p>
          </p:txBody>
        </p:sp>
      </p:grpSp>
      <p:sp>
        <p:nvSpPr>
          <p:cNvPr id="7" name="TextBox 7"/>
          <p:cNvSpPr txBox="1"/>
          <p:nvPr/>
        </p:nvSpPr>
        <p:spPr>
          <a:xfrm>
            <a:off x="-153020" y="1516706"/>
            <a:ext cx="10345891" cy="6585065"/>
          </a:xfrm>
          <a:prstGeom prst="rect">
            <a:avLst/>
          </a:prstGeom>
        </p:spPr>
        <p:txBody>
          <a:bodyPr lIns="0" tIns="0" rIns="0" bIns="0" rtlCol="0" anchor="t">
            <a:spAutoFit/>
          </a:bodyPr>
          <a:lstStyle/>
          <a:p>
            <a:pPr marL="817879" lvl="2" indent="-272626" algn="l">
              <a:lnSpc>
                <a:spcPts val="5599"/>
              </a:lnSpc>
              <a:buFont typeface="Arial"/>
              <a:buChar char="⚬"/>
            </a:pPr>
            <a:r>
              <a:rPr lang="en-US" sz="3200">
                <a:solidFill>
                  <a:srgbClr val="000000"/>
                </a:solidFill>
                <a:latin typeface="Rubik"/>
                <a:ea typeface="Rubik"/>
                <a:cs typeface="Rubik"/>
                <a:sym typeface="Rubik"/>
              </a:rPr>
              <a:t>How successful was your tower? Was it as tall as you could make it?</a:t>
            </a:r>
          </a:p>
          <a:p>
            <a:pPr marL="817879" lvl="2" indent="-272626" algn="l">
              <a:lnSpc>
                <a:spcPts val="5599"/>
              </a:lnSpc>
              <a:buFont typeface="Arial"/>
              <a:buChar char="⚬"/>
            </a:pPr>
            <a:r>
              <a:rPr lang="en-US" sz="3200">
                <a:solidFill>
                  <a:srgbClr val="000000"/>
                </a:solidFill>
                <a:latin typeface="Rubik"/>
                <a:ea typeface="Rubik"/>
                <a:cs typeface="Rubik"/>
                <a:sym typeface="Rubik"/>
              </a:rPr>
              <a:t>Did you estimate the correct height?</a:t>
            </a:r>
          </a:p>
          <a:p>
            <a:pPr marL="817879" lvl="2" indent="-272626" algn="l">
              <a:lnSpc>
                <a:spcPts val="5599"/>
              </a:lnSpc>
              <a:buFont typeface="Arial"/>
              <a:buChar char="⚬"/>
            </a:pPr>
            <a:r>
              <a:rPr lang="en-US" sz="3200">
                <a:solidFill>
                  <a:srgbClr val="000000"/>
                </a:solidFill>
                <a:latin typeface="Rubik"/>
                <a:ea typeface="Rubik"/>
                <a:cs typeface="Rubik"/>
                <a:sym typeface="Rubik"/>
              </a:rPr>
              <a:t>What will you change when you have another attempt to build the tower?</a:t>
            </a:r>
          </a:p>
          <a:p>
            <a:pPr marL="817879" lvl="2" indent="-272626" algn="l">
              <a:lnSpc>
                <a:spcPts val="5599"/>
              </a:lnSpc>
              <a:buFont typeface="Arial"/>
              <a:buChar char="⚬"/>
            </a:pPr>
            <a:r>
              <a:rPr lang="en-US" sz="3200">
                <a:solidFill>
                  <a:srgbClr val="000000"/>
                </a:solidFill>
                <a:latin typeface="Rubik"/>
                <a:ea typeface="Rubik"/>
                <a:cs typeface="Rubik"/>
                <a:sym typeface="Rubik"/>
              </a:rPr>
              <a:t>What considerations are you thinking about?</a:t>
            </a:r>
          </a:p>
          <a:p>
            <a:pPr marL="817879" lvl="2" indent="-272626" algn="l">
              <a:lnSpc>
                <a:spcPts val="5599"/>
              </a:lnSpc>
              <a:buFont typeface="Arial"/>
              <a:buChar char="⚬"/>
            </a:pPr>
            <a:r>
              <a:rPr lang="en-US" sz="3200">
                <a:solidFill>
                  <a:srgbClr val="000000"/>
                </a:solidFill>
                <a:latin typeface="Rubik"/>
                <a:ea typeface="Rubik"/>
                <a:cs typeface="Rubik"/>
                <a:sym typeface="Rubik"/>
              </a:rPr>
              <a:t>How will you change your approach and method of execution?</a:t>
            </a:r>
          </a:p>
          <a:p>
            <a:pPr marL="817879" lvl="2" indent="-272626" algn="ctr">
              <a:lnSpc>
                <a:spcPts val="5599"/>
              </a:lnSpc>
            </a:pPr>
            <a:endParaRPr lang="en-US" sz="3200">
              <a:solidFill>
                <a:srgbClr val="000000"/>
              </a:solidFill>
              <a:latin typeface="Rubik"/>
              <a:ea typeface="Rubik"/>
              <a:cs typeface="Rubik"/>
              <a:sym typeface="Rubik"/>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57033"/>
            <a:ext cx="18288000" cy="1429967"/>
          </a:xfrm>
          <a:custGeom>
            <a:avLst/>
            <a:gdLst/>
            <a:ahLst/>
            <a:cxnLst/>
            <a:rect l="l" t="t" r="r" b="b"/>
            <a:pathLst>
              <a:path w="18288000" h="1429967">
                <a:moveTo>
                  <a:pt x="0" y="0"/>
                </a:moveTo>
                <a:lnTo>
                  <a:pt x="18288000" y="0"/>
                </a:lnTo>
                <a:lnTo>
                  <a:pt x="18288000" y="1429967"/>
                </a:lnTo>
                <a:lnTo>
                  <a:pt x="0" y="142996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737444" y="231839"/>
            <a:ext cx="14075482" cy="1298448"/>
          </a:xfrm>
          <a:prstGeom prst="rect">
            <a:avLst/>
          </a:prstGeom>
        </p:spPr>
        <p:txBody>
          <a:bodyPr lIns="0" tIns="0" rIns="0" bIns="0" rtlCol="0" anchor="t">
            <a:spAutoFit/>
          </a:bodyPr>
          <a:lstStyle/>
          <a:p>
            <a:pPr algn="l">
              <a:lnSpc>
                <a:spcPts val="10971"/>
              </a:lnSpc>
            </a:pPr>
            <a:r>
              <a:rPr lang="en-US" sz="6600" spc="219">
                <a:solidFill>
                  <a:srgbClr val="133959"/>
                </a:solidFill>
                <a:latin typeface="Gazpacho Bold"/>
                <a:ea typeface="Gazpacho Bold"/>
                <a:cs typeface="Gazpacho Bold"/>
                <a:sym typeface="Gazpacho Bold"/>
              </a:rPr>
              <a:t>Reflect and Respond</a:t>
            </a:r>
          </a:p>
        </p:txBody>
      </p:sp>
      <p:grpSp>
        <p:nvGrpSpPr>
          <p:cNvPr id="4" name="Group 4"/>
          <p:cNvGrpSpPr/>
          <p:nvPr/>
        </p:nvGrpSpPr>
        <p:grpSpPr>
          <a:xfrm>
            <a:off x="10113818" y="0"/>
            <a:ext cx="8262579" cy="10287000"/>
            <a:chOff x="0" y="0"/>
            <a:chExt cx="11016772" cy="13716000"/>
          </a:xfrm>
        </p:grpSpPr>
        <p:sp>
          <p:nvSpPr>
            <p:cNvPr id="5" name="Freeform 5"/>
            <p:cNvSpPr/>
            <p:nvPr/>
          </p:nvSpPr>
          <p:spPr>
            <a:xfrm>
              <a:off x="0" y="0"/>
              <a:ext cx="11016742" cy="13716000"/>
            </a:xfrm>
            <a:custGeom>
              <a:avLst/>
              <a:gdLst/>
              <a:ahLst/>
              <a:cxnLst/>
              <a:rect l="l" t="t" r="r" b="b"/>
              <a:pathLst>
                <a:path w="11016742" h="13716000">
                  <a:moveTo>
                    <a:pt x="0" y="0"/>
                  </a:moveTo>
                  <a:lnTo>
                    <a:pt x="11016742" y="0"/>
                  </a:lnTo>
                  <a:lnTo>
                    <a:pt x="11016742" y="13716000"/>
                  </a:lnTo>
                  <a:lnTo>
                    <a:pt x="0" y="13716000"/>
                  </a:lnTo>
                  <a:lnTo>
                    <a:pt x="0" y="0"/>
                  </a:lnTo>
                  <a:close/>
                </a:path>
              </a:pathLst>
            </a:custGeom>
            <a:blipFill>
              <a:blip r:embed="rId3"/>
              <a:stretch>
                <a:fillRect l="-625" r="-625"/>
              </a:stretch>
            </a:blipFill>
          </p:spPr>
          <p:txBody>
            <a:bodyPr/>
            <a:lstStyle/>
            <a:p>
              <a:endParaRPr lang="en-US"/>
            </a:p>
          </p:txBody>
        </p:sp>
      </p:grpSp>
      <p:sp>
        <p:nvSpPr>
          <p:cNvPr id="6" name="TextBox 6"/>
          <p:cNvSpPr txBox="1"/>
          <p:nvPr/>
        </p:nvSpPr>
        <p:spPr>
          <a:xfrm>
            <a:off x="328556" y="1578595"/>
            <a:ext cx="7845627" cy="1250156"/>
          </a:xfrm>
          <a:prstGeom prst="rect">
            <a:avLst/>
          </a:prstGeom>
        </p:spPr>
        <p:txBody>
          <a:bodyPr lIns="0" tIns="0" rIns="0" bIns="0" rtlCol="0" anchor="t">
            <a:spAutoFit/>
          </a:bodyPr>
          <a:lstStyle/>
          <a:p>
            <a:pPr algn="l">
              <a:lnSpc>
                <a:spcPts val="4800"/>
              </a:lnSpc>
            </a:pPr>
            <a:r>
              <a:rPr lang="en-US" sz="4000">
                <a:solidFill>
                  <a:srgbClr val="133959"/>
                </a:solidFill>
                <a:latin typeface="Rubik"/>
                <a:ea typeface="Rubik"/>
                <a:cs typeface="Rubik"/>
                <a:sym typeface="Rubik"/>
              </a:rPr>
              <a:t>Find a quiet spot in the room to answer the questions.</a:t>
            </a:r>
          </a:p>
        </p:txBody>
      </p:sp>
      <p:sp>
        <p:nvSpPr>
          <p:cNvPr id="7" name="TextBox 7"/>
          <p:cNvSpPr txBox="1"/>
          <p:nvPr/>
        </p:nvSpPr>
        <p:spPr>
          <a:xfrm>
            <a:off x="328556" y="3906063"/>
            <a:ext cx="9785262" cy="2248054"/>
          </a:xfrm>
          <a:prstGeom prst="rect">
            <a:avLst/>
          </a:prstGeom>
        </p:spPr>
        <p:txBody>
          <a:bodyPr lIns="0" tIns="0" rIns="0" bIns="0" rtlCol="0" anchor="t">
            <a:spAutoFit/>
          </a:bodyPr>
          <a:lstStyle/>
          <a:p>
            <a:pPr algn="l">
              <a:lnSpc>
                <a:spcPts val="5740"/>
              </a:lnSpc>
            </a:pPr>
            <a:r>
              <a:rPr lang="en-US" sz="4000">
                <a:solidFill>
                  <a:srgbClr val="133959"/>
                </a:solidFill>
                <a:latin typeface="Rubik"/>
                <a:ea typeface="Rubik"/>
                <a:cs typeface="Rubik"/>
                <a:sym typeface="Rubik"/>
              </a:rPr>
              <a:t>Read the questions and think about how failure can be a catalyst for personal growth and development.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81838" y="-188468"/>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Share</a:t>
            </a:r>
          </a:p>
        </p:txBody>
      </p:sp>
      <p:sp>
        <p:nvSpPr>
          <p:cNvPr id="5" name="TextBox 5"/>
          <p:cNvSpPr txBox="1"/>
          <p:nvPr/>
        </p:nvSpPr>
        <p:spPr>
          <a:xfrm>
            <a:off x="281838" y="1212673"/>
            <a:ext cx="18006162" cy="9343103"/>
          </a:xfrm>
          <a:prstGeom prst="rect">
            <a:avLst/>
          </a:prstGeom>
        </p:spPr>
        <p:txBody>
          <a:bodyPr lIns="0" tIns="0" rIns="0" bIns="0" rtlCol="0" anchor="t">
            <a:spAutoFit/>
          </a:bodyPr>
          <a:lstStyle/>
          <a:p>
            <a:pPr marL="982987" lvl="2" indent="-327662" algn="l">
              <a:lnSpc>
                <a:spcPts val="6020"/>
              </a:lnSpc>
              <a:buFont typeface="Arial"/>
              <a:buChar char="⚬"/>
            </a:pPr>
            <a:r>
              <a:rPr lang="en-US" sz="4300">
                <a:solidFill>
                  <a:srgbClr val="1B1B1B"/>
                </a:solidFill>
                <a:latin typeface="Rubik"/>
                <a:ea typeface="Rubik"/>
                <a:cs typeface="Rubik"/>
                <a:sym typeface="Rubik"/>
              </a:rPr>
              <a:t>Have each person in your group share their answers.</a:t>
            </a:r>
          </a:p>
          <a:p>
            <a:pPr marL="982987" lvl="2" indent="-327662" algn="l">
              <a:lnSpc>
                <a:spcPts val="6020"/>
              </a:lnSpc>
              <a:buFont typeface="Arial"/>
              <a:buChar char="⚬"/>
            </a:pPr>
            <a:r>
              <a:rPr lang="en-US" sz="4300">
                <a:solidFill>
                  <a:srgbClr val="1B1B1B"/>
                </a:solidFill>
                <a:latin typeface="Rubik"/>
                <a:ea typeface="Rubik"/>
                <a:cs typeface="Rubik"/>
                <a:sym typeface="Rubik"/>
              </a:rPr>
              <a:t>As a group, discuss:</a:t>
            </a:r>
          </a:p>
          <a:p>
            <a:pPr marL="982987" lvl="2" indent="-327662" algn="l">
              <a:lnSpc>
                <a:spcPts val="6020"/>
              </a:lnSpc>
            </a:pPr>
            <a:endParaRPr lang="en-US" sz="4300">
              <a:solidFill>
                <a:srgbClr val="1B1B1B"/>
              </a:solidFill>
              <a:latin typeface="Rubik"/>
              <a:ea typeface="Rubik"/>
              <a:cs typeface="Rubik"/>
              <a:sym typeface="Rubik"/>
            </a:endParaRPr>
          </a:p>
          <a:p>
            <a:pPr marL="982987" lvl="2" indent="-327662" algn="l">
              <a:lnSpc>
                <a:spcPts val="6020"/>
              </a:lnSpc>
            </a:pPr>
            <a:r>
              <a:rPr lang="en-US" sz="4300">
                <a:solidFill>
                  <a:srgbClr val="1B1B1B"/>
                </a:solidFill>
                <a:latin typeface="Rubik"/>
                <a:ea typeface="Rubik"/>
                <a:cs typeface="Rubik"/>
                <a:sym typeface="Rubik"/>
              </a:rPr>
              <a:t>        </a:t>
            </a:r>
            <a:r>
              <a:rPr lang="en-US" sz="4300" b="1">
                <a:solidFill>
                  <a:srgbClr val="1B1B1B"/>
                </a:solidFill>
                <a:latin typeface="Rubik Bold"/>
                <a:ea typeface="Rubik Bold"/>
                <a:cs typeface="Rubik Bold"/>
                <a:sym typeface="Rubik Bold"/>
              </a:rPr>
              <a:t> </a:t>
            </a:r>
            <a:r>
              <a:rPr lang="en-US" sz="4300" b="1" i="1">
                <a:solidFill>
                  <a:srgbClr val="E4A7DD"/>
                </a:solidFill>
                <a:latin typeface="Rubik Bold Italics"/>
                <a:ea typeface="Rubik Bold Italics"/>
                <a:cs typeface="Rubik Bold Italics"/>
                <a:sym typeface="Rubik Bold Italics"/>
              </a:rPr>
              <a:t>Instead of viewing failure as a negative outcome, consider it  an opportunity for growth and learning.</a:t>
            </a:r>
          </a:p>
          <a:p>
            <a:pPr marL="982987" lvl="2" indent="-327662" algn="l">
              <a:lnSpc>
                <a:spcPts val="6020"/>
              </a:lnSpc>
            </a:pPr>
            <a:endParaRPr lang="en-US" sz="4300" b="1" i="1">
              <a:solidFill>
                <a:srgbClr val="E4A7DD"/>
              </a:solidFill>
              <a:latin typeface="Rubik Bold Italics"/>
              <a:ea typeface="Rubik Bold Italics"/>
              <a:cs typeface="Rubik Bold Italics"/>
              <a:sym typeface="Rubik Bold Italics"/>
            </a:endParaRPr>
          </a:p>
          <a:p>
            <a:pPr marL="982987" lvl="2" indent="-327662" algn="l">
              <a:lnSpc>
                <a:spcPts val="6020"/>
              </a:lnSpc>
            </a:pPr>
            <a:r>
              <a:rPr lang="en-US" sz="4300">
                <a:solidFill>
                  <a:srgbClr val="1B1B1B"/>
                </a:solidFill>
                <a:latin typeface="Rubik"/>
                <a:ea typeface="Rubik"/>
                <a:cs typeface="Rubik"/>
                <a:sym typeface="Rubik"/>
              </a:rPr>
              <a:t>How does this shift in mindset make you feel?</a:t>
            </a:r>
          </a:p>
          <a:p>
            <a:pPr marL="982987" lvl="2" indent="-327662" algn="l">
              <a:lnSpc>
                <a:spcPts val="6020"/>
              </a:lnSpc>
            </a:pPr>
            <a:endParaRPr lang="en-US" sz="4300">
              <a:solidFill>
                <a:srgbClr val="1B1B1B"/>
              </a:solidFill>
              <a:latin typeface="Rubik"/>
              <a:ea typeface="Rubik"/>
              <a:cs typeface="Rubik"/>
              <a:sym typeface="Rubik"/>
            </a:endParaRPr>
          </a:p>
          <a:p>
            <a:pPr marL="982987" lvl="2" indent="-327662" algn="l">
              <a:lnSpc>
                <a:spcPts val="6020"/>
              </a:lnSpc>
            </a:pPr>
            <a:r>
              <a:rPr lang="en-US" sz="4300">
                <a:solidFill>
                  <a:srgbClr val="1B1B1B"/>
                </a:solidFill>
                <a:latin typeface="Rubik"/>
                <a:ea typeface="Rubik"/>
                <a:cs typeface="Rubik"/>
                <a:sym typeface="Rubik"/>
              </a:rPr>
              <a:t>Does it open any new possibilities in how you turn your failure into a success?</a:t>
            </a:r>
          </a:p>
          <a:p>
            <a:pPr marL="982987" lvl="2" indent="-327662" algn="l">
              <a:lnSpc>
                <a:spcPts val="6020"/>
              </a:lnSpc>
            </a:pPr>
            <a:endParaRPr lang="en-US" sz="4300">
              <a:solidFill>
                <a:srgbClr val="1B1B1B"/>
              </a:solidFill>
              <a:latin typeface="Rubik"/>
              <a:ea typeface="Rubik"/>
              <a:cs typeface="Rubik"/>
              <a:sym typeface="Rubik"/>
            </a:endParaRPr>
          </a:p>
          <a:p>
            <a:pPr marL="982987" lvl="2" indent="-327662" algn="l">
              <a:lnSpc>
                <a:spcPts val="6720"/>
              </a:lnSpc>
            </a:pPr>
            <a:endParaRPr lang="en-US" sz="4300">
              <a:solidFill>
                <a:srgbClr val="1B1B1B"/>
              </a:solidFill>
              <a:latin typeface="Rubik"/>
              <a:ea typeface="Rubik"/>
              <a:cs typeface="Rubik"/>
              <a:sym typeface="Rubik"/>
            </a:endParaRPr>
          </a:p>
        </p:txBody>
      </p:sp>
      <p:sp>
        <p:nvSpPr>
          <p:cNvPr id="6" name="Freeform 6"/>
          <p:cNvSpPr/>
          <p:nvPr/>
        </p:nvSpPr>
        <p:spPr>
          <a:xfrm>
            <a:off x="0" y="8857033"/>
            <a:ext cx="18288000" cy="1429967"/>
          </a:xfrm>
          <a:custGeom>
            <a:avLst/>
            <a:gdLst/>
            <a:ahLst/>
            <a:cxnLst/>
            <a:rect l="l" t="t" r="r" b="b"/>
            <a:pathLst>
              <a:path w="18288000" h="1429967">
                <a:moveTo>
                  <a:pt x="0" y="0"/>
                </a:moveTo>
                <a:lnTo>
                  <a:pt x="18288000" y="0"/>
                </a:lnTo>
                <a:lnTo>
                  <a:pt x="18288000" y="1429967"/>
                </a:lnTo>
                <a:lnTo>
                  <a:pt x="0" y="142996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0" y="8857033"/>
            <a:ext cx="18288000" cy="1429967"/>
          </a:xfrm>
          <a:custGeom>
            <a:avLst/>
            <a:gdLst/>
            <a:ahLst/>
            <a:cxnLst/>
            <a:rect l="l" t="t" r="r" b="b"/>
            <a:pathLst>
              <a:path w="18288000" h="1429967">
                <a:moveTo>
                  <a:pt x="0" y="0"/>
                </a:moveTo>
                <a:lnTo>
                  <a:pt x="18288000" y="0"/>
                </a:lnTo>
                <a:lnTo>
                  <a:pt x="18288000" y="1429967"/>
                </a:lnTo>
                <a:lnTo>
                  <a:pt x="0" y="142996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4272311" y="4061674"/>
            <a:ext cx="11697496" cy="1048048"/>
          </a:xfrm>
          <a:prstGeom prst="rect">
            <a:avLst/>
          </a:prstGeom>
        </p:spPr>
        <p:txBody>
          <a:bodyPr lIns="0" tIns="0" rIns="0" bIns="0" rtlCol="0" anchor="t">
            <a:spAutoFit/>
          </a:bodyPr>
          <a:lstStyle/>
          <a:p>
            <a:pPr algn="l">
              <a:lnSpc>
                <a:spcPts val="7200"/>
              </a:lnSpc>
            </a:pPr>
            <a:r>
              <a:rPr lang="en-US" sz="6000" u="sng">
                <a:solidFill>
                  <a:srgbClr val="0000FF"/>
                </a:solidFill>
                <a:latin typeface="Calibri (MS)"/>
                <a:ea typeface="Calibri (MS)"/>
                <a:cs typeface="Calibri (MS)"/>
                <a:sym typeface="Calibri (MS)"/>
                <a:hlinkClick r:id="rId4" tooltip="https://youtu.be/ShHPif24Yj8"/>
              </a:rPr>
              <a:t>https://youtu.be/ShHPif24Yj8</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189322" y="189929"/>
            <a:ext cx="18565091" cy="1248918"/>
          </a:xfrm>
          <a:prstGeom prst="rect">
            <a:avLst/>
          </a:prstGeom>
        </p:spPr>
        <p:txBody>
          <a:bodyPr lIns="0" tIns="0" rIns="0" bIns="0" rtlCol="0" anchor="t">
            <a:spAutoFit/>
          </a:bodyPr>
          <a:lstStyle/>
          <a:p>
            <a:pPr algn="l">
              <a:lnSpc>
                <a:spcPts val="10971"/>
              </a:lnSpc>
            </a:pPr>
            <a:r>
              <a:rPr lang="en-US" sz="5400" spc="219">
                <a:solidFill>
                  <a:srgbClr val="133959"/>
                </a:solidFill>
                <a:latin typeface="Gazpacho Bold"/>
                <a:ea typeface="Gazpacho Bold"/>
                <a:cs typeface="Gazpacho Bold"/>
                <a:sym typeface="Gazpacho Bold"/>
              </a:rPr>
              <a:t>As you watch the following video, think about...</a:t>
            </a:r>
          </a:p>
        </p:txBody>
      </p:sp>
      <p:sp>
        <p:nvSpPr>
          <p:cNvPr id="3" name="TextBox 3"/>
          <p:cNvSpPr txBox="1"/>
          <p:nvPr/>
        </p:nvSpPr>
        <p:spPr>
          <a:xfrm>
            <a:off x="694609" y="1465279"/>
            <a:ext cx="15860126" cy="6477551"/>
          </a:xfrm>
          <a:prstGeom prst="rect">
            <a:avLst/>
          </a:prstGeom>
        </p:spPr>
        <p:txBody>
          <a:bodyPr lIns="0" tIns="0" rIns="0" bIns="0" rtlCol="0" anchor="t">
            <a:spAutoFit/>
          </a:bodyPr>
          <a:lstStyle/>
          <a:p>
            <a:pPr marL="925831" lvl="2" indent="-308610" algn="l">
              <a:lnSpc>
                <a:spcPts val="7000"/>
              </a:lnSpc>
              <a:buFont typeface="Arial"/>
              <a:buChar char="⚬"/>
            </a:pPr>
            <a:r>
              <a:rPr lang="en-US" sz="3200">
                <a:solidFill>
                  <a:srgbClr val="133959"/>
                </a:solidFill>
                <a:latin typeface="Rubik"/>
                <a:ea typeface="Rubik"/>
                <a:cs typeface="Rubik"/>
                <a:sym typeface="Rubik"/>
              </a:rPr>
              <a:t>What was Vera Wang's first failure in her career?</a:t>
            </a:r>
          </a:p>
          <a:p>
            <a:pPr marL="925831" lvl="2" indent="-308610" algn="l">
              <a:lnSpc>
                <a:spcPts val="7000"/>
              </a:lnSpc>
              <a:buFont typeface="Arial"/>
              <a:buChar char="⚬"/>
            </a:pPr>
            <a:r>
              <a:rPr lang="en-US" sz="3200">
                <a:solidFill>
                  <a:srgbClr val="133959"/>
                </a:solidFill>
                <a:latin typeface="Rubik"/>
                <a:ea typeface="Rubik"/>
                <a:cs typeface="Rubik"/>
                <a:sym typeface="Rubik"/>
              </a:rPr>
              <a:t>How did Vera Wang combine her love of skating and fashion?</a:t>
            </a:r>
          </a:p>
          <a:p>
            <a:pPr marL="925831" lvl="2" indent="-308610" algn="l">
              <a:lnSpc>
                <a:spcPts val="7000"/>
              </a:lnSpc>
              <a:buFont typeface="Arial"/>
              <a:buChar char="⚬"/>
            </a:pPr>
            <a:r>
              <a:rPr lang="en-US" sz="3200">
                <a:solidFill>
                  <a:srgbClr val="133959"/>
                </a:solidFill>
                <a:latin typeface="Rubik"/>
                <a:ea typeface="Rubik"/>
                <a:cs typeface="Rubik"/>
                <a:sym typeface="Rubik"/>
              </a:rPr>
              <a:t>How did Vera Wang overcome her failure in her fashion career?</a:t>
            </a:r>
          </a:p>
          <a:p>
            <a:pPr marL="925831" lvl="2" indent="-308610" algn="l">
              <a:lnSpc>
                <a:spcPts val="7000"/>
              </a:lnSpc>
              <a:buFont typeface="Arial"/>
              <a:buChar char="⚬"/>
            </a:pPr>
            <a:r>
              <a:rPr lang="en-US" sz="3200">
                <a:solidFill>
                  <a:srgbClr val="133959"/>
                </a:solidFill>
                <a:latin typeface="Rubik"/>
                <a:ea typeface="Rubik"/>
                <a:cs typeface="Rubik"/>
                <a:sym typeface="Rubik"/>
              </a:rPr>
              <a:t>How did Vera Wang use her failure to create success?</a:t>
            </a:r>
          </a:p>
          <a:p>
            <a:pPr marL="925831" lvl="2" indent="-308610" algn="l">
              <a:lnSpc>
                <a:spcPts val="7000"/>
              </a:lnSpc>
              <a:buFont typeface="Arial"/>
              <a:buChar char="⚬"/>
            </a:pPr>
            <a:r>
              <a:rPr lang="en-US" sz="3200">
                <a:solidFill>
                  <a:srgbClr val="133959"/>
                </a:solidFill>
                <a:latin typeface="Rubik"/>
                <a:ea typeface="Rubik"/>
                <a:cs typeface="Rubik"/>
                <a:sym typeface="Rubik"/>
              </a:rPr>
              <a:t>What are the benefits of failure?</a:t>
            </a:r>
          </a:p>
          <a:p>
            <a:pPr marL="925831" lvl="2" indent="-308610" algn="l">
              <a:lnSpc>
                <a:spcPts val="7000"/>
              </a:lnSpc>
              <a:buFont typeface="Arial"/>
              <a:buChar char="⚬"/>
            </a:pPr>
            <a:r>
              <a:rPr lang="en-US" sz="3200">
                <a:solidFill>
                  <a:srgbClr val="133959"/>
                </a:solidFill>
                <a:latin typeface="Rubik"/>
                <a:ea typeface="Rubik"/>
                <a:cs typeface="Rubik"/>
                <a:sym typeface="Rubik"/>
              </a:rPr>
              <a:t>What words would you use to describe Vera Wang and her ability to recover from failure?</a:t>
            </a:r>
          </a:p>
        </p:txBody>
      </p:sp>
      <p:sp>
        <p:nvSpPr>
          <p:cNvPr id="4" name="Freeform 4"/>
          <p:cNvSpPr/>
          <p:nvPr/>
        </p:nvSpPr>
        <p:spPr>
          <a:xfrm>
            <a:off x="0" y="8857033"/>
            <a:ext cx="18288000" cy="1429967"/>
          </a:xfrm>
          <a:custGeom>
            <a:avLst/>
            <a:gdLst/>
            <a:ahLst/>
            <a:cxnLst/>
            <a:rect l="l" t="t" r="r" b="b"/>
            <a:pathLst>
              <a:path w="18288000" h="1429967">
                <a:moveTo>
                  <a:pt x="0" y="0"/>
                </a:moveTo>
                <a:lnTo>
                  <a:pt x="18288000" y="0"/>
                </a:lnTo>
                <a:lnTo>
                  <a:pt x="18288000" y="1429967"/>
                </a:lnTo>
                <a:lnTo>
                  <a:pt x="0" y="142996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57033"/>
            <a:ext cx="18288000" cy="1429967"/>
          </a:xfrm>
          <a:custGeom>
            <a:avLst/>
            <a:gdLst/>
            <a:ahLst/>
            <a:cxnLst/>
            <a:rect l="l" t="t" r="r" b="b"/>
            <a:pathLst>
              <a:path w="18288000" h="1429967">
                <a:moveTo>
                  <a:pt x="0" y="0"/>
                </a:moveTo>
                <a:lnTo>
                  <a:pt x="18288000" y="0"/>
                </a:lnTo>
                <a:lnTo>
                  <a:pt x="18288000" y="1429967"/>
                </a:lnTo>
                <a:lnTo>
                  <a:pt x="0" y="142996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310255" y="0"/>
            <a:ext cx="8977746" cy="10287000"/>
            <a:chOff x="0" y="0"/>
            <a:chExt cx="11970328" cy="13716000"/>
          </a:xfrm>
        </p:grpSpPr>
        <p:sp>
          <p:nvSpPr>
            <p:cNvPr id="4" name="Freeform 4"/>
            <p:cNvSpPr/>
            <p:nvPr/>
          </p:nvSpPr>
          <p:spPr>
            <a:xfrm>
              <a:off x="0" y="0"/>
              <a:ext cx="11970385" cy="13716000"/>
            </a:xfrm>
            <a:custGeom>
              <a:avLst/>
              <a:gdLst/>
              <a:ahLst/>
              <a:cxnLst/>
              <a:rect l="l" t="t" r="r" b="b"/>
              <a:pathLst>
                <a:path w="11970385" h="13716000">
                  <a:moveTo>
                    <a:pt x="0" y="0"/>
                  </a:moveTo>
                  <a:lnTo>
                    <a:pt x="11970385" y="0"/>
                  </a:lnTo>
                  <a:lnTo>
                    <a:pt x="11970385" y="13716000"/>
                  </a:lnTo>
                  <a:lnTo>
                    <a:pt x="0" y="13716000"/>
                  </a:lnTo>
                  <a:lnTo>
                    <a:pt x="0" y="0"/>
                  </a:lnTo>
                  <a:close/>
                </a:path>
              </a:pathLst>
            </a:custGeom>
            <a:blipFill>
              <a:blip r:embed="rId3"/>
              <a:stretch>
                <a:fillRect t="-2428" b="-2428"/>
              </a:stretch>
            </a:blipFill>
          </p:spPr>
          <p:txBody>
            <a:bodyPr/>
            <a:lstStyle/>
            <a:p>
              <a:endParaRPr lang="en-US"/>
            </a:p>
          </p:txBody>
        </p:sp>
      </p:grpSp>
      <p:sp>
        <p:nvSpPr>
          <p:cNvPr id="5" name="TextBox 5"/>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Reflection</a:t>
            </a:r>
          </a:p>
        </p:txBody>
      </p:sp>
      <p:sp>
        <p:nvSpPr>
          <p:cNvPr id="6" name="TextBox 6"/>
          <p:cNvSpPr txBox="1"/>
          <p:nvPr/>
        </p:nvSpPr>
        <p:spPr>
          <a:xfrm>
            <a:off x="320839" y="3357197"/>
            <a:ext cx="8656907" cy="2981685"/>
          </a:xfrm>
          <a:prstGeom prst="rect">
            <a:avLst/>
          </a:prstGeom>
        </p:spPr>
        <p:txBody>
          <a:bodyPr lIns="0" tIns="0" rIns="0" bIns="0" rtlCol="0" anchor="t">
            <a:spAutoFit/>
          </a:bodyPr>
          <a:lstStyle/>
          <a:p>
            <a:pPr algn="l">
              <a:lnSpc>
                <a:spcPts val="4320"/>
              </a:lnSpc>
            </a:pPr>
            <a:r>
              <a:rPr lang="en-US" sz="3600">
                <a:solidFill>
                  <a:srgbClr val="000000"/>
                </a:solidFill>
                <a:latin typeface="Rubik"/>
                <a:ea typeface="Rubik"/>
                <a:cs typeface="Rubik"/>
                <a:sym typeface="Rubik"/>
              </a:rPr>
              <a:t>Reflect on the biggest failure you have had in your life.</a:t>
            </a:r>
          </a:p>
          <a:p>
            <a:pPr algn="l">
              <a:lnSpc>
                <a:spcPts val="8260"/>
              </a:lnSpc>
            </a:pPr>
            <a:endParaRPr lang="en-US" sz="3600">
              <a:solidFill>
                <a:srgbClr val="000000"/>
              </a:solidFill>
              <a:latin typeface="Rubik"/>
              <a:ea typeface="Rubik"/>
              <a:cs typeface="Rubik"/>
              <a:sym typeface="Rubik"/>
            </a:endParaRPr>
          </a:p>
          <a:p>
            <a:pPr algn="l">
              <a:lnSpc>
                <a:spcPts val="7139"/>
              </a:lnSpc>
            </a:pPr>
            <a:r>
              <a:rPr lang="en-US" sz="3600">
                <a:solidFill>
                  <a:srgbClr val="000000"/>
                </a:solidFill>
                <a:latin typeface="Rubik"/>
                <a:ea typeface="Rubik"/>
                <a:cs typeface="Rubik"/>
                <a:sym typeface="Rubik"/>
              </a:rPr>
              <a:t>Complete both sides of the page.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8312726" y="2351811"/>
            <a:ext cx="9725891" cy="4621330"/>
            <a:chOff x="0" y="0"/>
            <a:chExt cx="12967855" cy="6161773"/>
          </a:xfrm>
        </p:grpSpPr>
        <p:sp>
          <p:nvSpPr>
            <p:cNvPr id="5" name="Freeform 5"/>
            <p:cNvSpPr/>
            <p:nvPr/>
          </p:nvSpPr>
          <p:spPr>
            <a:xfrm>
              <a:off x="0" y="0"/>
              <a:ext cx="12967843" cy="6161786"/>
            </a:xfrm>
            <a:custGeom>
              <a:avLst/>
              <a:gdLst/>
              <a:ahLst/>
              <a:cxnLst/>
              <a:rect l="l" t="t" r="r" b="b"/>
              <a:pathLst>
                <a:path w="12967843" h="6161786">
                  <a:moveTo>
                    <a:pt x="0" y="0"/>
                  </a:moveTo>
                  <a:lnTo>
                    <a:pt x="12967843" y="0"/>
                  </a:lnTo>
                  <a:lnTo>
                    <a:pt x="12967843" y="6161786"/>
                  </a:lnTo>
                  <a:lnTo>
                    <a:pt x="0" y="6161786"/>
                  </a:lnTo>
                  <a:lnTo>
                    <a:pt x="0" y="0"/>
                  </a:lnTo>
                  <a:close/>
                </a:path>
              </a:pathLst>
            </a:custGeom>
            <a:blipFill>
              <a:blip r:embed="rId3"/>
              <a:stretch>
                <a:fillRect l="-2290" r="-2290"/>
              </a:stretch>
            </a:blipFill>
          </p:spPr>
          <p:txBody>
            <a:bodyPr/>
            <a:lstStyle/>
            <a:p>
              <a:endParaRPr lang="en-US"/>
            </a:p>
          </p:txBody>
        </p:sp>
      </p:grpSp>
      <p:sp>
        <p:nvSpPr>
          <p:cNvPr id="6" name="TextBox 6"/>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Exit Ticket</a:t>
            </a:r>
          </a:p>
        </p:txBody>
      </p:sp>
      <p:sp>
        <p:nvSpPr>
          <p:cNvPr id="7" name="TextBox 7"/>
          <p:cNvSpPr txBox="1"/>
          <p:nvPr/>
        </p:nvSpPr>
        <p:spPr>
          <a:xfrm>
            <a:off x="500947" y="2364925"/>
            <a:ext cx="8462944" cy="4697530"/>
          </a:xfrm>
          <a:prstGeom prst="rect">
            <a:avLst/>
          </a:prstGeom>
        </p:spPr>
        <p:txBody>
          <a:bodyPr lIns="0" tIns="0" rIns="0" bIns="0" rtlCol="0" anchor="t">
            <a:spAutoFit/>
          </a:bodyPr>
          <a:lstStyle/>
          <a:p>
            <a:pPr algn="l">
              <a:lnSpc>
                <a:spcPts val="5179"/>
              </a:lnSpc>
            </a:pPr>
            <a:r>
              <a:rPr lang="en-US" sz="3699">
                <a:solidFill>
                  <a:srgbClr val="133959"/>
                </a:solidFill>
                <a:latin typeface="Rubik"/>
                <a:ea typeface="Rubik"/>
                <a:cs typeface="Rubik"/>
                <a:sym typeface="Rubik"/>
              </a:rPr>
              <a:t>Think:</a:t>
            </a:r>
          </a:p>
          <a:p>
            <a:pPr algn="l">
              <a:lnSpc>
                <a:spcPts val="5179"/>
              </a:lnSpc>
            </a:pPr>
            <a:r>
              <a:rPr lang="en-US" sz="3699">
                <a:solidFill>
                  <a:srgbClr val="133959"/>
                </a:solidFill>
                <a:latin typeface="Rubik"/>
                <a:ea typeface="Rubik"/>
                <a:cs typeface="Rubik"/>
                <a:sym typeface="Rubik"/>
              </a:rPr>
              <a:t>What is a current challenge or goal </a:t>
            </a:r>
          </a:p>
          <a:p>
            <a:pPr algn="l">
              <a:lnSpc>
                <a:spcPts val="5179"/>
              </a:lnSpc>
            </a:pPr>
            <a:r>
              <a:rPr lang="en-US" sz="3699">
                <a:solidFill>
                  <a:srgbClr val="133959"/>
                </a:solidFill>
                <a:latin typeface="Rubik"/>
                <a:ea typeface="Rubik"/>
                <a:cs typeface="Rubik"/>
                <a:sym typeface="Rubik"/>
              </a:rPr>
              <a:t>that you are working towards?</a:t>
            </a:r>
          </a:p>
          <a:p>
            <a:pPr algn="l">
              <a:lnSpc>
                <a:spcPts val="5179"/>
              </a:lnSpc>
            </a:pPr>
            <a:endParaRPr lang="en-US" sz="3699">
              <a:solidFill>
                <a:srgbClr val="133959"/>
              </a:solidFill>
              <a:latin typeface="Rubik"/>
              <a:ea typeface="Rubik"/>
              <a:cs typeface="Rubik"/>
              <a:sym typeface="Rubik"/>
            </a:endParaRPr>
          </a:p>
          <a:p>
            <a:pPr algn="l">
              <a:lnSpc>
                <a:spcPts val="5179"/>
              </a:lnSpc>
            </a:pPr>
            <a:r>
              <a:rPr lang="en-US" sz="3699">
                <a:solidFill>
                  <a:srgbClr val="133959"/>
                </a:solidFill>
                <a:latin typeface="Rubik"/>
                <a:ea typeface="Rubik"/>
                <a:cs typeface="Rubik"/>
                <a:sym typeface="Rubik"/>
              </a:rPr>
              <a:t>Answer the questions on the exit ticket.</a:t>
            </a:r>
          </a:p>
          <a:p>
            <a:pPr algn="l">
              <a:lnSpc>
                <a:spcPts val="5179"/>
              </a:lnSpc>
            </a:pPr>
            <a:endParaRPr lang="en-US" sz="3699">
              <a:solidFill>
                <a:srgbClr val="133959"/>
              </a:solidFill>
              <a:latin typeface="Rubik"/>
              <a:ea typeface="Rubik"/>
              <a:cs typeface="Rubik"/>
              <a:sym typeface="Rubik"/>
            </a:endParaRPr>
          </a:p>
        </p:txBody>
      </p:sp>
      <p:sp>
        <p:nvSpPr>
          <p:cNvPr id="8" name="Freeform 8"/>
          <p:cNvSpPr/>
          <p:nvPr/>
        </p:nvSpPr>
        <p:spPr>
          <a:xfrm>
            <a:off x="0" y="8857033"/>
            <a:ext cx="18288000" cy="1429967"/>
          </a:xfrm>
          <a:custGeom>
            <a:avLst/>
            <a:gdLst/>
            <a:ahLst/>
            <a:cxnLst/>
            <a:rect l="l" t="t" r="r" b="b"/>
            <a:pathLst>
              <a:path w="18288000" h="1429967">
                <a:moveTo>
                  <a:pt x="0" y="0"/>
                </a:moveTo>
                <a:lnTo>
                  <a:pt x="18288000" y="0"/>
                </a:lnTo>
                <a:lnTo>
                  <a:pt x="18288000" y="1429967"/>
                </a:lnTo>
                <a:lnTo>
                  <a:pt x="0" y="142996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0"/>
            <a:ext cx="8299737" cy="10287000"/>
            <a:chOff x="0" y="0"/>
            <a:chExt cx="11066316" cy="13716000"/>
          </a:xfrm>
        </p:grpSpPr>
        <p:sp>
          <p:nvSpPr>
            <p:cNvPr id="5" name="Freeform 5"/>
            <p:cNvSpPr/>
            <p:nvPr/>
          </p:nvSpPr>
          <p:spPr>
            <a:xfrm>
              <a:off x="0" y="0"/>
              <a:ext cx="11066272" cy="13716000"/>
            </a:xfrm>
            <a:custGeom>
              <a:avLst/>
              <a:gdLst/>
              <a:ahLst/>
              <a:cxnLst/>
              <a:rect l="l" t="t" r="r" b="b"/>
              <a:pathLst>
                <a:path w="11066272" h="13716000">
                  <a:moveTo>
                    <a:pt x="0" y="0"/>
                  </a:moveTo>
                  <a:lnTo>
                    <a:pt x="11066272" y="0"/>
                  </a:lnTo>
                  <a:lnTo>
                    <a:pt x="11066272" y="13716000"/>
                  </a:lnTo>
                  <a:lnTo>
                    <a:pt x="0" y="13716000"/>
                  </a:lnTo>
                  <a:lnTo>
                    <a:pt x="0" y="0"/>
                  </a:lnTo>
                  <a:close/>
                </a:path>
              </a:pathLst>
            </a:custGeom>
            <a:blipFill>
              <a:blip r:embed="rId3"/>
              <a:stretch>
                <a:fillRect l="-42957" r="-42958"/>
              </a:stretch>
            </a:blipFill>
          </p:spPr>
          <p:txBody>
            <a:bodyPr/>
            <a:lstStyle/>
            <a:p>
              <a:endParaRPr lang="en-US"/>
            </a:p>
          </p:txBody>
        </p:sp>
      </p:grpSp>
      <p:grpSp>
        <p:nvGrpSpPr>
          <p:cNvPr id="6" name="Group 6"/>
          <p:cNvGrpSpPr/>
          <p:nvPr/>
        </p:nvGrpSpPr>
        <p:grpSpPr>
          <a:xfrm>
            <a:off x="0" y="0"/>
            <a:ext cx="8299737" cy="10287000"/>
            <a:chOff x="0" y="0"/>
            <a:chExt cx="11066316" cy="13716000"/>
          </a:xfrm>
        </p:grpSpPr>
        <p:sp>
          <p:nvSpPr>
            <p:cNvPr id="7" name="Freeform 7"/>
            <p:cNvSpPr/>
            <p:nvPr/>
          </p:nvSpPr>
          <p:spPr>
            <a:xfrm>
              <a:off x="0" y="0"/>
              <a:ext cx="11066272" cy="13716000"/>
            </a:xfrm>
            <a:custGeom>
              <a:avLst/>
              <a:gdLst/>
              <a:ahLst/>
              <a:cxnLst/>
              <a:rect l="l" t="t" r="r" b="b"/>
              <a:pathLst>
                <a:path w="11066272" h="13716000">
                  <a:moveTo>
                    <a:pt x="0" y="0"/>
                  </a:moveTo>
                  <a:lnTo>
                    <a:pt x="11066272" y="0"/>
                  </a:lnTo>
                  <a:lnTo>
                    <a:pt x="11066272" y="13716000"/>
                  </a:lnTo>
                  <a:lnTo>
                    <a:pt x="0" y="13716000"/>
                  </a:lnTo>
                  <a:close/>
                </a:path>
              </a:pathLst>
            </a:custGeom>
            <a:solidFill>
              <a:srgbClr val="000000">
                <a:alpha val="1569"/>
              </a:srgbClr>
            </a:solidFill>
            <a:ln w="12700">
              <a:solidFill>
                <a:srgbClr val="000000"/>
              </a:solidFill>
            </a:ln>
          </p:spPr>
          <p:txBody>
            <a:bodyPr/>
            <a:lstStyle/>
            <a:p>
              <a:endParaRPr lang="en-US"/>
            </a:p>
          </p:txBody>
        </p:sp>
      </p:grpSp>
      <p:grpSp>
        <p:nvGrpSpPr>
          <p:cNvPr id="8" name="Group 8"/>
          <p:cNvGrpSpPr>
            <a:grpSpLocks noChangeAspect="1"/>
          </p:cNvGrpSpPr>
          <p:nvPr/>
        </p:nvGrpSpPr>
        <p:grpSpPr>
          <a:xfrm>
            <a:off x="7309569" y="226700"/>
            <a:ext cx="2226753" cy="2226753"/>
            <a:chOff x="0" y="0"/>
            <a:chExt cx="2969004" cy="2969004"/>
          </a:xfrm>
        </p:grpSpPr>
        <p:sp>
          <p:nvSpPr>
            <p:cNvPr id="9" name="Freeform 9" descr="A green starburst with black background  Description automatically generated"/>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10" name="TextBox 10"/>
          <p:cNvSpPr txBox="1"/>
          <p:nvPr/>
        </p:nvSpPr>
        <p:spPr>
          <a:xfrm>
            <a:off x="8514385" y="1120240"/>
            <a:ext cx="8131624" cy="6553200"/>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“Failure is the key to success; each mistake teaches us something.”</a:t>
            </a:r>
          </a:p>
          <a:p>
            <a:pPr algn="r">
              <a:lnSpc>
                <a:spcPts val="3840"/>
              </a:lnSpc>
            </a:pPr>
            <a:r>
              <a:rPr lang="en-US" sz="3200">
                <a:solidFill>
                  <a:srgbClr val="133959"/>
                </a:solidFill>
                <a:latin typeface="Gazpacho Bold"/>
                <a:ea typeface="Gazpacho Bold"/>
                <a:cs typeface="Gazpacho Bold"/>
                <a:sym typeface="Gazpacho Bold"/>
              </a:rPr>
              <a:t>- Morihei Ueshibi</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36101" y="585401"/>
            <a:ext cx="2480206" cy="2480206"/>
            <a:chOff x="0" y="0"/>
            <a:chExt cx="3306941" cy="3306941"/>
          </a:xfrm>
        </p:grpSpPr>
        <p:sp>
          <p:nvSpPr>
            <p:cNvPr id="3" name="Freeform 3" descr="A green and black circular object  Description automatically generated"/>
            <p:cNvSpPr/>
            <p:nvPr/>
          </p:nvSpPr>
          <p:spPr>
            <a:xfrm>
              <a:off x="0" y="0"/>
              <a:ext cx="3306953" cy="3306953"/>
            </a:xfrm>
            <a:custGeom>
              <a:avLst/>
              <a:gdLst/>
              <a:ahLst/>
              <a:cxnLst/>
              <a:rect l="l" t="t" r="r" b="b"/>
              <a:pathLst>
                <a:path w="3306953" h="3306953">
                  <a:moveTo>
                    <a:pt x="0" y="0"/>
                  </a:moveTo>
                  <a:lnTo>
                    <a:pt x="3306953" y="0"/>
                  </a:lnTo>
                  <a:lnTo>
                    <a:pt x="3306953" y="3306953"/>
                  </a:lnTo>
                  <a:lnTo>
                    <a:pt x="0" y="3306953"/>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4807527" y="2295474"/>
            <a:ext cx="6727911" cy="988053"/>
            <a:chOff x="0" y="0"/>
            <a:chExt cx="8970548" cy="1317404"/>
          </a:xfrm>
        </p:grpSpPr>
        <p:sp>
          <p:nvSpPr>
            <p:cNvPr id="5" name="Freeform 5"/>
            <p:cNvSpPr/>
            <p:nvPr/>
          </p:nvSpPr>
          <p:spPr>
            <a:xfrm>
              <a:off x="0" y="0"/>
              <a:ext cx="8970518" cy="1317371"/>
            </a:xfrm>
            <a:custGeom>
              <a:avLst/>
              <a:gdLst/>
              <a:ahLst/>
              <a:cxnLst/>
              <a:rect l="l" t="t" r="r" b="b"/>
              <a:pathLst>
                <a:path w="8970518" h="1317371">
                  <a:moveTo>
                    <a:pt x="0" y="0"/>
                  </a:moveTo>
                  <a:lnTo>
                    <a:pt x="8970518" y="0"/>
                  </a:lnTo>
                  <a:lnTo>
                    <a:pt x="8970518" y="1317371"/>
                  </a:lnTo>
                  <a:lnTo>
                    <a:pt x="0" y="1317371"/>
                  </a:lnTo>
                  <a:close/>
                </a:path>
              </a:pathLst>
            </a:custGeom>
            <a:solidFill>
              <a:srgbClr val="F6FF15"/>
            </a:solidFill>
            <a:ln w="12700">
              <a:solidFill>
                <a:srgbClr val="000000"/>
              </a:solidFill>
            </a:ln>
          </p:spPr>
          <p:txBody>
            <a:bodyPr/>
            <a:lstStyle/>
            <a:p>
              <a:endParaRPr lang="en-US"/>
            </a:p>
          </p:txBody>
        </p:sp>
      </p:grpSp>
      <p:grpSp>
        <p:nvGrpSpPr>
          <p:cNvPr id="6" name="Group 6"/>
          <p:cNvGrpSpPr/>
          <p:nvPr/>
        </p:nvGrpSpPr>
        <p:grpSpPr>
          <a:xfrm>
            <a:off x="16061247" y="-401249"/>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8" name="Freeform 8"/>
          <p:cNvSpPr/>
          <p:nvPr/>
        </p:nvSpPr>
        <p:spPr>
          <a:xfrm>
            <a:off x="-12700" y="9130606"/>
            <a:ext cx="18288001" cy="1156395"/>
          </a:xfrm>
          <a:custGeom>
            <a:avLst/>
            <a:gdLst/>
            <a:ahLst/>
            <a:cxnLst/>
            <a:rect l="l" t="t" r="r" b="b"/>
            <a:pathLst>
              <a:path w="18288001" h="1156395">
                <a:moveTo>
                  <a:pt x="0" y="0"/>
                </a:moveTo>
                <a:lnTo>
                  <a:pt x="18288001" y="0"/>
                </a:lnTo>
                <a:lnTo>
                  <a:pt x="18288001" y="1156395"/>
                </a:lnTo>
                <a:lnTo>
                  <a:pt x="0" y="11563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033549" y="1278775"/>
            <a:ext cx="10748356" cy="4572000"/>
          </a:xfrm>
          <a:prstGeom prst="rect">
            <a:avLst/>
          </a:prstGeom>
        </p:spPr>
        <p:txBody>
          <a:bodyPr lIns="0" tIns="0" rIns="0" bIns="0" rtlCol="0" anchor="t">
            <a:spAutoFit/>
          </a:bodyPr>
          <a:lstStyle/>
          <a:p>
            <a:pPr algn="l">
              <a:lnSpc>
                <a:spcPts val="18000"/>
              </a:lnSpc>
            </a:pPr>
            <a:r>
              <a:rPr lang="en-US" sz="15000">
                <a:solidFill>
                  <a:srgbClr val="000000"/>
                </a:solidFill>
                <a:latin typeface="Gazpacho Bold"/>
                <a:ea typeface="Gazpacho Bold"/>
                <a:cs typeface="Gazpacho Bold"/>
                <a:sym typeface="Gazpacho Bold"/>
              </a:rPr>
              <a:t>Thank you </a:t>
            </a:r>
          </a:p>
          <a:p>
            <a:pPr algn="l">
              <a:lnSpc>
                <a:spcPts val="18000"/>
              </a:lnSpc>
            </a:pPr>
            <a:endParaRPr lang="en-US" sz="15000">
              <a:solidFill>
                <a:srgbClr val="000000"/>
              </a:solidFill>
              <a:latin typeface="Gazpacho Bold"/>
              <a:ea typeface="Gazpacho Bold"/>
              <a:cs typeface="Gazpacho Bold"/>
              <a:sym typeface="Gazpacho Bold"/>
            </a:endParaRPr>
          </a:p>
        </p:txBody>
      </p:sp>
      <p:sp>
        <p:nvSpPr>
          <p:cNvPr id="10" name="TextBox 10"/>
          <p:cNvSpPr txBox="1"/>
          <p:nvPr/>
        </p:nvSpPr>
        <p:spPr>
          <a:xfrm>
            <a:off x="1033549" y="3956431"/>
            <a:ext cx="10412061" cy="4000500"/>
          </a:xfrm>
          <a:prstGeom prst="rect">
            <a:avLst/>
          </a:prstGeom>
        </p:spPr>
        <p:txBody>
          <a:bodyPr lIns="0" tIns="0" rIns="0" bIns="0" rtlCol="0" anchor="t">
            <a:spAutoFit/>
          </a:bodyPr>
          <a:lstStyle/>
          <a:p>
            <a:pPr algn="r">
              <a:lnSpc>
                <a:spcPts val="10560"/>
              </a:lnSpc>
            </a:pPr>
            <a:endParaRPr/>
          </a:p>
          <a:p>
            <a:pPr algn="l">
              <a:lnSpc>
                <a:spcPts val="10560"/>
              </a:lnSpc>
            </a:pPr>
            <a:r>
              <a:rPr lang="en-US" sz="8800">
                <a:solidFill>
                  <a:srgbClr val="000000"/>
                </a:solidFill>
                <a:latin typeface="Rubik"/>
                <a:ea typeface="Rubik"/>
                <a:cs typeface="Rubik"/>
                <a:sym typeface="Rubik"/>
              </a:rPr>
              <a:t>for learning to fail forward with us!</a:t>
            </a:r>
          </a:p>
        </p:txBody>
      </p:sp>
      <p:grpSp>
        <p:nvGrpSpPr>
          <p:cNvPr id="11" name="Group 11"/>
          <p:cNvGrpSpPr>
            <a:grpSpLocks noChangeAspect="1"/>
          </p:cNvGrpSpPr>
          <p:nvPr/>
        </p:nvGrpSpPr>
        <p:grpSpPr>
          <a:xfrm>
            <a:off x="942109" y="6593296"/>
            <a:ext cx="4679577" cy="726033"/>
            <a:chOff x="0" y="0"/>
            <a:chExt cx="6239436" cy="968044"/>
          </a:xfrm>
        </p:grpSpPr>
        <p:sp>
          <p:nvSpPr>
            <p:cNvPr id="12" name="Freeform 12" descr="A red lines in a black background  Description automatically generated"/>
            <p:cNvSpPr/>
            <p:nvPr/>
          </p:nvSpPr>
          <p:spPr>
            <a:xfrm>
              <a:off x="0" y="0"/>
              <a:ext cx="6239383" cy="967994"/>
            </a:xfrm>
            <a:custGeom>
              <a:avLst/>
              <a:gdLst/>
              <a:ahLst/>
              <a:cxnLst/>
              <a:rect l="l" t="t" r="r" b="b"/>
              <a:pathLst>
                <a:path w="6239383" h="967994">
                  <a:moveTo>
                    <a:pt x="0" y="0"/>
                  </a:moveTo>
                  <a:lnTo>
                    <a:pt x="6239383" y="0"/>
                  </a:lnTo>
                  <a:lnTo>
                    <a:pt x="6239383" y="967994"/>
                  </a:lnTo>
                  <a:lnTo>
                    <a:pt x="0" y="967994"/>
                  </a:lnTo>
                  <a:lnTo>
                    <a:pt x="0" y="0"/>
                  </a:lnTo>
                  <a:close/>
                </a:path>
              </a:pathLst>
            </a:custGeom>
            <a:blipFill>
              <a:blip r:embed="rId5"/>
              <a:stretch>
                <a:fillRect l="-14315" t="-372113" r="-13732" b="-353246"/>
              </a:stretch>
            </a:blipFill>
          </p:spPr>
          <p:txBody>
            <a:bodyPr/>
            <a:lstStyle/>
            <a:p>
              <a:endParaRPr lang="en-US"/>
            </a:p>
          </p:txBody>
        </p:sp>
      </p:grpSp>
      <p:grpSp>
        <p:nvGrpSpPr>
          <p:cNvPr id="13" name="Group 13"/>
          <p:cNvGrpSpPr>
            <a:grpSpLocks noChangeAspect="1"/>
          </p:cNvGrpSpPr>
          <p:nvPr/>
        </p:nvGrpSpPr>
        <p:grpSpPr>
          <a:xfrm rot="-2510875">
            <a:off x="9613273" y="4086051"/>
            <a:ext cx="1873283" cy="1426490"/>
            <a:chOff x="0" y="0"/>
            <a:chExt cx="2497711" cy="1901987"/>
          </a:xfrm>
        </p:grpSpPr>
        <p:sp>
          <p:nvSpPr>
            <p:cNvPr id="14" name="Freeform 14" descr="A red lines on a black background  Description automatically generated"/>
            <p:cNvSpPr/>
            <p:nvPr/>
          </p:nvSpPr>
          <p:spPr>
            <a:xfrm>
              <a:off x="0" y="0"/>
              <a:ext cx="2497709" cy="1901952"/>
            </a:xfrm>
            <a:custGeom>
              <a:avLst/>
              <a:gdLst/>
              <a:ahLst/>
              <a:cxnLst/>
              <a:rect l="l" t="t" r="r" b="b"/>
              <a:pathLst>
                <a:path w="2497709" h="1901952">
                  <a:moveTo>
                    <a:pt x="0" y="0"/>
                  </a:moveTo>
                  <a:lnTo>
                    <a:pt x="2497709" y="0"/>
                  </a:lnTo>
                  <a:lnTo>
                    <a:pt x="2497709" y="1901952"/>
                  </a:lnTo>
                  <a:lnTo>
                    <a:pt x="0" y="1901952"/>
                  </a:lnTo>
                  <a:lnTo>
                    <a:pt x="0" y="0"/>
                  </a:lnTo>
                  <a:close/>
                </a:path>
              </a:pathLst>
            </a:custGeom>
            <a:blipFill>
              <a:blip r:embed="rId6"/>
              <a:stretch>
                <a:fillRect l="-79664" t="-118533" r="-74683" b="-115485"/>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2423"/>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98191" y="128102"/>
            <a:ext cx="2731211" cy="2731211"/>
            <a:chOff x="0" y="0"/>
            <a:chExt cx="3641615" cy="3641615"/>
          </a:xfrm>
        </p:grpSpPr>
        <p:sp>
          <p:nvSpPr>
            <p:cNvPr id="5" name="Freeform 5"/>
            <p:cNvSpPr/>
            <p:nvPr/>
          </p:nvSpPr>
          <p:spPr>
            <a:xfrm>
              <a:off x="0" y="0"/>
              <a:ext cx="3641598" cy="3641598"/>
            </a:xfrm>
            <a:custGeom>
              <a:avLst/>
              <a:gdLst/>
              <a:ahLst/>
              <a:cxnLst/>
              <a:rect l="l" t="t" r="r" b="b"/>
              <a:pathLst>
                <a:path w="3641598" h="3641598">
                  <a:moveTo>
                    <a:pt x="0" y="0"/>
                  </a:moveTo>
                  <a:lnTo>
                    <a:pt x="3641598" y="0"/>
                  </a:lnTo>
                  <a:lnTo>
                    <a:pt x="3641598" y="3641598"/>
                  </a:lnTo>
                  <a:lnTo>
                    <a:pt x="0" y="3641598"/>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673760" y="806457"/>
            <a:ext cx="17224275" cy="5977382"/>
          </a:xfrm>
          <a:prstGeom prst="rect">
            <a:avLst/>
          </a:prstGeom>
        </p:spPr>
        <p:txBody>
          <a:bodyPr lIns="0" tIns="0" rIns="0" bIns="0" rtlCol="0" anchor="t">
            <a:spAutoFit/>
          </a:bodyPr>
          <a:lstStyle/>
          <a:p>
            <a:pPr algn="l">
              <a:lnSpc>
                <a:spcPts val="9975"/>
              </a:lnSpc>
            </a:pPr>
            <a:r>
              <a:rPr lang="en-US" sz="7125">
                <a:solidFill>
                  <a:srgbClr val="000000"/>
                </a:solidFill>
                <a:latin typeface="Gazpacho Bold"/>
                <a:ea typeface="Gazpacho Bold"/>
                <a:cs typeface="Gazpacho Bold"/>
                <a:sym typeface="Gazpacho Bold"/>
              </a:rPr>
              <a:t>Think-Pair-Share</a:t>
            </a:r>
          </a:p>
          <a:p>
            <a:pPr algn="l">
              <a:lnSpc>
                <a:spcPts val="7362"/>
              </a:lnSpc>
            </a:pPr>
            <a:endParaRPr lang="en-US" sz="7125">
              <a:solidFill>
                <a:srgbClr val="000000"/>
              </a:solidFill>
              <a:latin typeface="Gazpacho Bold"/>
              <a:ea typeface="Gazpacho Bold"/>
              <a:cs typeface="Gazpacho Bold"/>
              <a:sym typeface="Gazpacho Bold"/>
            </a:endParaRPr>
          </a:p>
          <a:p>
            <a:pPr marL="1083512" lvl="2" indent="-361171" algn="l">
              <a:lnSpc>
                <a:spcPts val="7793"/>
              </a:lnSpc>
              <a:buFont typeface="Arial"/>
              <a:buChar char="⚬"/>
            </a:pPr>
            <a:r>
              <a:rPr lang="en-US" sz="4000">
                <a:solidFill>
                  <a:srgbClr val="000000"/>
                </a:solidFill>
                <a:latin typeface="Rubik"/>
                <a:ea typeface="Rubik"/>
                <a:cs typeface="Rubik"/>
                <a:sym typeface="Rubik"/>
              </a:rPr>
              <a:t>How does continuous failure feel?</a:t>
            </a:r>
          </a:p>
          <a:p>
            <a:pPr marL="1083512" lvl="2" indent="-361171" algn="l">
              <a:lnSpc>
                <a:spcPts val="7793"/>
              </a:lnSpc>
              <a:buFont typeface="Arial"/>
              <a:buChar char="⚬"/>
            </a:pPr>
            <a:r>
              <a:rPr lang="en-US" sz="4000">
                <a:solidFill>
                  <a:srgbClr val="000000"/>
                </a:solidFill>
                <a:latin typeface="Rubik"/>
                <a:ea typeface="Rubik"/>
                <a:cs typeface="Rubik"/>
                <a:sym typeface="Rubik"/>
              </a:rPr>
              <a:t>How can you change your perspective to consider failure, as either a teachable moment or an opportunity to try again?</a:t>
            </a:r>
          </a:p>
          <a:p>
            <a:pPr marL="1083512" lvl="2" indent="-361171" algn="l">
              <a:lnSpc>
                <a:spcPts val="7793"/>
              </a:lnSpc>
              <a:buFont typeface="Arial"/>
              <a:buChar char="⚬"/>
            </a:pPr>
            <a:r>
              <a:rPr lang="en-US" sz="4000">
                <a:solidFill>
                  <a:srgbClr val="000000"/>
                </a:solidFill>
                <a:latin typeface="Rubik"/>
                <a:ea typeface="Rubik"/>
                <a:cs typeface="Rubik"/>
                <a:sym typeface="Rubik"/>
              </a:rPr>
              <a:t>Why is it important to learn from potential failures?</a:t>
            </a:r>
          </a:p>
        </p:txBody>
      </p:sp>
      <p:sp>
        <p:nvSpPr>
          <p:cNvPr id="7" name="Freeform 7"/>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80008"/>
            <a:ext cx="18288000" cy="1406991"/>
          </a:xfrm>
          <a:custGeom>
            <a:avLst/>
            <a:gdLst/>
            <a:ahLst/>
            <a:cxnLst/>
            <a:rect l="l" t="t" r="r" b="b"/>
            <a:pathLst>
              <a:path w="18288000" h="1406991">
                <a:moveTo>
                  <a:pt x="0" y="0"/>
                </a:moveTo>
                <a:lnTo>
                  <a:pt x="18288000" y="0"/>
                </a:lnTo>
                <a:lnTo>
                  <a:pt x="18288000" y="1406991"/>
                </a:lnTo>
                <a:lnTo>
                  <a:pt x="0" y="14069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8532828">
            <a:off x="-2042264" y="-734636"/>
            <a:ext cx="5116495" cy="2949275"/>
          </a:xfrm>
          <a:custGeom>
            <a:avLst/>
            <a:gdLst/>
            <a:ahLst/>
            <a:cxnLst/>
            <a:rect l="l" t="t" r="r" b="b"/>
            <a:pathLst>
              <a:path w="5116495" h="2949275">
                <a:moveTo>
                  <a:pt x="0" y="0"/>
                </a:moveTo>
                <a:lnTo>
                  <a:pt x="5116495" y="0"/>
                </a:lnTo>
                <a:lnTo>
                  <a:pt x="5116495" y="2949275"/>
                </a:lnTo>
                <a:lnTo>
                  <a:pt x="0" y="2949275"/>
                </a:lnTo>
                <a:lnTo>
                  <a:pt x="0" y="0"/>
                </a:lnTo>
                <a:close/>
              </a:path>
            </a:pathLst>
          </a:custGeom>
          <a:blipFill>
            <a:blip>
              <a:extLst>
                <a:ext uri="{96DAC541-7B7A-43D3-8B79-37D633B846F1}">
                  <asvg:svgBlip xmlns:asvg="http://schemas.microsoft.com/office/drawing/2016/SVG/main" r:embed="rId3"/>
                </a:ext>
              </a:extLst>
            </a:blip>
            <a:stretch>
              <a:fillRect t="-142" b="-142"/>
            </a:stretch>
          </a:blipFill>
        </p:spPr>
        <p:txBody>
          <a:bodyPr/>
          <a:lstStyle/>
          <a:p>
            <a:endParaRPr lang="en-US"/>
          </a:p>
        </p:txBody>
      </p:sp>
      <p:grpSp>
        <p:nvGrpSpPr>
          <p:cNvPr id="4" name="Group 4"/>
          <p:cNvGrpSpPr/>
          <p:nvPr/>
        </p:nvGrpSpPr>
        <p:grpSpPr>
          <a:xfrm>
            <a:off x="16061247" y="-342420"/>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grpSp>
        <p:nvGrpSpPr>
          <p:cNvPr id="6" name="Group 6"/>
          <p:cNvGrpSpPr/>
          <p:nvPr/>
        </p:nvGrpSpPr>
        <p:grpSpPr>
          <a:xfrm>
            <a:off x="0" y="0"/>
            <a:ext cx="6965576" cy="10287000"/>
            <a:chOff x="0" y="0"/>
            <a:chExt cx="9287435" cy="13716000"/>
          </a:xfrm>
        </p:grpSpPr>
        <p:sp>
          <p:nvSpPr>
            <p:cNvPr id="7" name="Freeform 7"/>
            <p:cNvSpPr/>
            <p:nvPr/>
          </p:nvSpPr>
          <p:spPr>
            <a:xfrm>
              <a:off x="0" y="0"/>
              <a:ext cx="9287383" cy="13716000"/>
            </a:xfrm>
            <a:custGeom>
              <a:avLst/>
              <a:gdLst/>
              <a:ahLst/>
              <a:cxnLst/>
              <a:rect l="l" t="t" r="r" b="b"/>
              <a:pathLst>
                <a:path w="9287383" h="13716000">
                  <a:moveTo>
                    <a:pt x="0" y="0"/>
                  </a:moveTo>
                  <a:lnTo>
                    <a:pt x="9287383" y="0"/>
                  </a:lnTo>
                  <a:lnTo>
                    <a:pt x="9287383" y="13716000"/>
                  </a:lnTo>
                  <a:lnTo>
                    <a:pt x="0" y="13716000"/>
                  </a:lnTo>
                  <a:lnTo>
                    <a:pt x="0" y="0"/>
                  </a:lnTo>
                  <a:close/>
                </a:path>
              </a:pathLst>
            </a:custGeom>
            <a:blipFill>
              <a:blip r:embed="rId5"/>
              <a:stretch>
                <a:fillRect l="-9073" r="-9073"/>
              </a:stretch>
            </a:blipFill>
          </p:spPr>
          <p:txBody>
            <a:bodyPr/>
            <a:lstStyle/>
            <a:p>
              <a:endParaRPr lang="en-US"/>
            </a:p>
          </p:txBody>
        </p:sp>
      </p:grpSp>
      <p:grpSp>
        <p:nvGrpSpPr>
          <p:cNvPr id="8" name="Group 8"/>
          <p:cNvGrpSpPr>
            <a:grpSpLocks noChangeAspect="1"/>
          </p:cNvGrpSpPr>
          <p:nvPr/>
        </p:nvGrpSpPr>
        <p:grpSpPr>
          <a:xfrm>
            <a:off x="6044275" y="654407"/>
            <a:ext cx="1983371" cy="2023302"/>
            <a:chOff x="0" y="0"/>
            <a:chExt cx="2644495" cy="2697736"/>
          </a:xfrm>
        </p:grpSpPr>
        <p:sp>
          <p:nvSpPr>
            <p:cNvPr id="9" name="Freeform 9" descr="A green and black circular object  Description automatically generated"/>
            <p:cNvSpPr/>
            <p:nvPr/>
          </p:nvSpPr>
          <p:spPr>
            <a:xfrm>
              <a:off x="0" y="0"/>
              <a:ext cx="2644521" cy="2697734"/>
            </a:xfrm>
            <a:custGeom>
              <a:avLst/>
              <a:gdLst/>
              <a:ahLst/>
              <a:cxnLst/>
              <a:rect l="l" t="t" r="r" b="b"/>
              <a:pathLst>
                <a:path w="2644521" h="2697734">
                  <a:moveTo>
                    <a:pt x="0" y="0"/>
                  </a:moveTo>
                  <a:lnTo>
                    <a:pt x="2644521" y="0"/>
                  </a:lnTo>
                  <a:lnTo>
                    <a:pt x="2644521" y="2697734"/>
                  </a:lnTo>
                  <a:lnTo>
                    <a:pt x="0" y="2697734"/>
                  </a:lnTo>
                  <a:lnTo>
                    <a:pt x="0" y="0"/>
                  </a:lnTo>
                  <a:close/>
                </a:path>
              </a:pathLst>
            </a:custGeom>
            <a:blipFill>
              <a:blip r:embed="rId6"/>
              <a:stretch>
                <a:fillRect t="-40" b="-40"/>
              </a:stretch>
            </a:blipFill>
          </p:spPr>
          <p:txBody>
            <a:bodyPr/>
            <a:lstStyle/>
            <a:p>
              <a:endParaRPr lang="en-US"/>
            </a:p>
          </p:txBody>
        </p:sp>
      </p:grpSp>
      <p:sp>
        <p:nvSpPr>
          <p:cNvPr id="10" name="TextBox 10"/>
          <p:cNvSpPr txBox="1"/>
          <p:nvPr/>
        </p:nvSpPr>
        <p:spPr>
          <a:xfrm>
            <a:off x="7035960" y="1019175"/>
            <a:ext cx="11010401" cy="7439025"/>
          </a:xfrm>
          <a:prstGeom prst="rect">
            <a:avLst/>
          </a:prstGeom>
        </p:spPr>
        <p:txBody>
          <a:bodyPr lIns="0" tIns="0" rIns="0" bIns="0" rtlCol="0" anchor="t">
            <a:spAutoFit/>
          </a:bodyPr>
          <a:lstStyle/>
          <a:p>
            <a:pPr algn="l">
              <a:lnSpc>
                <a:spcPts val="9804"/>
              </a:lnSpc>
            </a:pPr>
            <a:r>
              <a:rPr lang="en-US" sz="8170" spc="228">
                <a:solidFill>
                  <a:srgbClr val="133959"/>
                </a:solidFill>
                <a:latin typeface="Gazpacho Bold"/>
                <a:ea typeface="Gazpacho Bold"/>
                <a:cs typeface="Gazpacho Bold"/>
                <a:sym typeface="Gazpacho Bold"/>
              </a:rPr>
              <a:t>Learning to do something is a process. You have to be open to trying, even if you fail.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2910</Words>
  <Application>Microsoft Office PowerPoint</Application>
  <PresentationFormat>Custom</PresentationFormat>
  <Paragraphs>397</Paragraphs>
  <Slides>77</Slides>
  <Notes>4</Notes>
  <HiddenSlides>0</HiddenSlides>
  <MMClips>3</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Shift-Failure-Powerpoint-Lesson-Package-Grades-9-to-12 Updated Nov 2025 .pptx</dc:title>
  <cp:lastModifiedBy>Siobhan Oswald</cp:lastModifiedBy>
  <cp:revision>7</cp:revision>
  <dcterms:created xsi:type="dcterms:W3CDTF">2006-08-16T00:00:00Z</dcterms:created>
  <dcterms:modified xsi:type="dcterms:W3CDTF">2026-08-05T19:36:48Z</dcterms:modified>
  <dc:identifier>DAG51emYDjs</dc:identifier>
</cp:coreProperties>
</file>