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 id="2147483664" r:id="rId5"/>
  </p:sldMasterIdLst>
  <p:notesMasterIdLst>
    <p:notesMasterId r:id="rId17"/>
  </p:notesMasterIdLst>
  <p:sldIdLst>
    <p:sldId id="258"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D84A61-F480-DA7C-CBDB-D3B0B986C55A}" name="Saskia Deerson" initials="SD" userId="S::Saskia.Deerson@education.vic.gov.au::f39a8852-a825-49c3-bc0a-d3904c42a036" providerId="AD"/>
  <p188:author id="{741F30ED-1E7F-2913-0A0A-291E79A20CB8}" name="Steve Passalis" initials="SP" userId="S::steve.passalis@education.vic.gov.au::35370943-b10e-4016-bf8f-d76ed58ab9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E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7FC99D-185B-4F77-85F6-1842C150F96A}" v="1" dt="2026-01-22T04:03:35.478"/>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01"/>
    <p:restoredTop sz="72395" autoAdjust="0"/>
  </p:normalViewPr>
  <p:slideViewPr>
    <p:cSldViewPr snapToGrid="0" showGuides="1">
      <p:cViewPr varScale="1">
        <p:scale>
          <a:sx n="53" d="100"/>
          <a:sy n="53" d="100"/>
        </p:scale>
        <p:origin x="1428"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A718F-E0F7-49A9-BB5B-DE04CB51931D}" type="datetimeFigureOut">
              <a:rPr lang="en-AU" smtClean="0"/>
              <a:t>23/01/2026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1693A3-981E-44FD-AE33-473BD998976C}" type="slidenum">
              <a:rPr lang="en-AU" smtClean="0"/>
              <a:t>‹#›</a:t>
            </a:fld>
            <a:endParaRPr lang="en-AU"/>
          </a:p>
        </p:txBody>
      </p:sp>
    </p:spTree>
    <p:extLst>
      <p:ext uri="{BB962C8B-B14F-4D97-AF65-F5344CB8AC3E}">
        <p14:creationId xmlns:p14="http://schemas.microsoft.com/office/powerpoint/2010/main" val="789967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AU" sz="1200" i="1" kern="1200" dirty="0">
                <a:solidFill>
                  <a:schemeClr val="tx1"/>
                </a:solidFill>
                <a:latin typeface="+mn-lt"/>
                <a:ea typeface="+mn-ea"/>
                <a:cs typeface="+mn-cs"/>
              </a:rPr>
              <a:t>According to Ministerial Order </a:t>
            </a:r>
            <a:r>
              <a:rPr lang="en-AU" sz="1200" b="1" i="1" kern="1200" dirty="0">
                <a:solidFill>
                  <a:schemeClr val="tx1"/>
                </a:solidFill>
                <a:latin typeface="+mn-lt"/>
                <a:ea typeface="+mn-ea"/>
                <a:cs typeface="+mn-cs"/>
              </a:rPr>
              <a:t>706, Part D </a:t>
            </a:r>
            <a:r>
              <a:rPr lang="en-AU" sz="1200" i="1" kern="1200" dirty="0">
                <a:solidFill>
                  <a:schemeClr val="tx1"/>
                </a:solidFill>
                <a:latin typeface="+mn-lt"/>
                <a:ea typeface="+mn-ea"/>
                <a:cs typeface="+mn-cs"/>
              </a:rPr>
              <a:t>under the heading Communication Plan all Victorian schools have to undertake a twice-yearly briefing in the management of anaphylaxis. Ideally the first briefing should occur at the start of the year. The Order is very specific as to what needs to be contained in this briefing and the following areas need to be covered:</a:t>
            </a:r>
          </a:p>
          <a:p>
            <a:pPr marL="271463" marR="0" indent="-271463" algn="l" defTabSz="914400" rtl="0" eaLnBrk="1" fontAlgn="base" latinLnBrk="0" hangingPunct="1">
              <a:lnSpc>
                <a:spcPct val="100000"/>
              </a:lnSpc>
              <a:spcBef>
                <a:spcPts val="600"/>
              </a:spcBef>
              <a:spcAft>
                <a:spcPct val="0"/>
              </a:spcAft>
              <a:buClrTx/>
              <a:buSzTx/>
              <a:buFontTx/>
              <a:buChar char="•"/>
              <a:tabLst/>
              <a:defRPr/>
            </a:pPr>
            <a:r>
              <a:rPr lang="en-AU" sz="1200" i="1" kern="1200" dirty="0">
                <a:solidFill>
                  <a:schemeClr val="tx1"/>
                </a:solidFill>
                <a:latin typeface="+mn-lt"/>
                <a:ea typeface="+mn-ea"/>
                <a:cs typeface="+mn-cs"/>
              </a:rPr>
              <a:t>The identities of the students diagnosed at risk of anaphylaxis and where their medication is located</a:t>
            </a:r>
          </a:p>
          <a:p>
            <a:pPr marL="271463" indent="-271463" eaLnBrk="1" hangingPunct="1">
              <a:spcBef>
                <a:spcPts val="600"/>
              </a:spcBef>
              <a:buFontTx/>
              <a:buChar char="•"/>
            </a:pPr>
            <a:r>
              <a:rPr lang="en-AU" sz="1200" i="1" kern="1200" dirty="0">
                <a:solidFill>
                  <a:schemeClr val="tx1"/>
                </a:solidFill>
                <a:latin typeface="+mn-lt"/>
                <a:ea typeface="+mn-ea"/>
                <a:cs typeface="+mn-cs"/>
              </a:rPr>
              <a:t>The causes, signs &amp; symptoms and treatment of anaphylaxis</a:t>
            </a:r>
          </a:p>
          <a:p>
            <a:pPr marL="271463" indent="-271463" eaLnBrk="1" hangingPunct="1">
              <a:spcBef>
                <a:spcPts val="600"/>
              </a:spcBef>
              <a:buFontTx/>
              <a:buChar char="•"/>
            </a:pPr>
            <a:r>
              <a:rPr lang="en-AU" sz="1200" i="1" kern="1200" dirty="0">
                <a:solidFill>
                  <a:schemeClr val="tx1"/>
                </a:solidFill>
                <a:latin typeface="+mn-lt"/>
                <a:ea typeface="+mn-ea"/>
                <a:cs typeface="+mn-cs"/>
              </a:rPr>
              <a:t>Training</a:t>
            </a:r>
            <a:r>
              <a:rPr lang="en-AU" sz="1200" i="1" kern="1200" baseline="0" dirty="0">
                <a:solidFill>
                  <a:schemeClr val="tx1"/>
                </a:solidFill>
                <a:latin typeface="+mn-lt"/>
                <a:ea typeface="+mn-ea"/>
                <a:cs typeface="+mn-cs"/>
              </a:rPr>
              <a:t> options for staff</a:t>
            </a:r>
            <a:endParaRPr lang="en-AU" sz="1200" i="1" kern="1200" dirty="0">
              <a:solidFill>
                <a:schemeClr val="tx1"/>
              </a:solidFill>
              <a:latin typeface="+mn-lt"/>
              <a:ea typeface="+mn-ea"/>
              <a:cs typeface="+mn-cs"/>
            </a:endParaRPr>
          </a:p>
          <a:p>
            <a:pPr marL="271463" indent="-271463" eaLnBrk="1" hangingPunct="1">
              <a:spcBef>
                <a:spcPts val="600"/>
              </a:spcBef>
              <a:buFontTx/>
              <a:buChar char="•"/>
            </a:pPr>
            <a:r>
              <a:rPr lang="en-AU" sz="1200" i="1" kern="1200" dirty="0">
                <a:solidFill>
                  <a:schemeClr val="tx1"/>
                </a:solidFill>
                <a:latin typeface="+mn-lt"/>
                <a:ea typeface="+mn-ea"/>
                <a:cs typeface="+mn-cs"/>
              </a:rPr>
              <a:t>How to use an autoinjector, including hands-on practice with a trainer</a:t>
            </a:r>
          </a:p>
          <a:p>
            <a:pPr marL="271463" indent="-271463" eaLnBrk="1" hangingPunct="1">
              <a:spcBef>
                <a:spcPts val="600"/>
              </a:spcBef>
              <a:buFontTx/>
              <a:buChar char="•"/>
            </a:pPr>
            <a:r>
              <a:rPr lang="en-AU" sz="1200" i="1" kern="1200" dirty="0">
                <a:solidFill>
                  <a:schemeClr val="tx1"/>
                </a:solidFill>
                <a:latin typeface="+mn-lt"/>
                <a:ea typeface="+mn-ea"/>
                <a:cs typeface="+mn-cs"/>
              </a:rPr>
              <a:t>The school’s first aid and emergency response procedures</a:t>
            </a:r>
          </a:p>
          <a:p>
            <a:pPr marL="271463" indent="-271463" eaLnBrk="1" hangingPunct="1">
              <a:spcBef>
                <a:spcPts val="600"/>
              </a:spcBef>
              <a:buFontTx/>
              <a:buChar char="•"/>
            </a:pPr>
            <a:r>
              <a:rPr lang="en-AU" sz="1200" i="1" kern="1200" dirty="0">
                <a:solidFill>
                  <a:schemeClr val="tx1"/>
                </a:solidFill>
                <a:latin typeface="+mn-lt"/>
                <a:ea typeface="+mn-ea"/>
                <a:cs typeface="+mn-cs"/>
              </a:rPr>
              <a:t>Talk about your school’s Anaphylaxis Management Policy, what it details and where it can be located.</a:t>
            </a:r>
          </a:p>
          <a:p>
            <a:pPr eaLnBrk="1" hangingPunct="1">
              <a:spcBef>
                <a:spcPct val="0"/>
              </a:spcBef>
              <a:buFontTx/>
              <a:buChar char="•"/>
            </a:pPr>
            <a:endParaRPr lang="en-AU" sz="1200" i="1" kern="1200" dirty="0">
              <a:solidFill>
                <a:schemeClr val="tx1"/>
              </a:solidFill>
              <a:latin typeface="+mn-lt"/>
              <a:ea typeface="+mn-ea"/>
              <a:cs typeface="+mn-cs"/>
            </a:endParaRPr>
          </a:p>
          <a:p>
            <a:pPr eaLnBrk="1" hangingPunct="1">
              <a:spcBef>
                <a:spcPct val="0"/>
              </a:spcBef>
              <a:buFontTx/>
              <a:buNone/>
            </a:pPr>
            <a:r>
              <a:rPr lang="en-AU" sz="1200" i="1" kern="1200" dirty="0">
                <a:solidFill>
                  <a:schemeClr val="tx1"/>
                </a:solidFill>
                <a:latin typeface="+mn-lt"/>
                <a:ea typeface="+mn-ea"/>
                <a:cs typeface="+mn-cs"/>
              </a:rPr>
              <a:t>This</a:t>
            </a:r>
            <a:r>
              <a:rPr lang="en-AU" sz="1200" i="1" kern="1200" baseline="0" dirty="0">
                <a:solidFill>
                  <a:schemeClr val="tx1"/>
                </a:solidFill>
                <a:latin typeface="+mn-lt"/>
                <a:ea typeface="+mn-ea"/>
                <a:cs typeface="+mn-cs"/>
              </a:rPr>
              <a:t> briefing should be delivered by a School Anaphylaxis Supervisor.  </a:t>
            </a:r>
          </a:p>
          <a:p>
            <a:pPr eaLnBrk="1" hangingPunct="1">
              <a:spcBef>
                <a:spcPct val="0"/>
              </a:spcBef>
              <a:buFontTx/>
              <a:buNone/>
            </a:pPr>
            <a:endParaRPr lang="en-AU" sz="1200" kern="1200" baseline="0" dirty="0">
              <a:solidFill>
                <a:schemeClr val="tx1"/>
              </a:solidFill>
              <a:latin typeface="+mn-lt"/>
              <a:ea typeface="+mn-ea"/>
              <a:cs typeface="+mn-cs"/>
            </a:endParaRPr>
          </a:p>
          <a:p>
            <a:pPr eaLnBrk="1" hangingPunct="1">
              <a:spcBef>
                <a:spcPct val="0"/>
              </a:spcBef>
              <a:buFontTx/>
              <a:buNone/>
            </a:pPr>
            <a:r>
              <a:rPr lang="en-AU" sz="1200" b="1" kern="1200" baseline="0" dirty="0">
                <a:solidFill>
                  <a:schemeClr val="tx1"/>
                </a:solidFill>
                <a:latin typeface="+mn-lt"/>
                <a:ea typeface="+mn-ea"/>
                <a:cs typeface="+mn-cs"/>
              </a:rPr>
              <a:t>Suggested Speaking Notes:</a:t>
            </a:r>
          </a:p>
          <a:p>
            <a:pPr eaLnBrk="1" hangingPunct="1">
              <a:spcBef>
                <a:spcPct val="0"/>
              </a:spcBef>
              <a:buFontTx/>
              <a:buNone/>
            </a:pPr>
            <a:endParaRPr lang="en-AU" sz="1200" b="1" kern="1200" baseline="0" dirty="0">
              <a:solidFill>
                <a:schemeClr val="tx1"/>
              </a:solidFill>
              <a:latin typeface="+mn-lt"/>
              <a:ea typeface="+mn-ea"/>
              <a:cs typeface="+mn-cs"/>
            </a:endParaRPr>
          </a:p>
          <a:p>
            <a:pPr eaLnBrk="1" hangingPunct="1">
              <a:spcBef>
                <a:spcPct val="0"/>
              </a:spcBef>
              <a:buFontTx/>
              <a:buNone/>
            </a:pPr>
            <a:r>
              <a:rPr lang="en-AU" sz="1200" kern="1200" baseline="0" dirty="0">
                <a:solidFill>
                  <a:schemeClr val="tx1"/>
                </a:solidFill>
                <a:latin typeface="+mn-lt"/>
                <a:ea typeface="+mn-ea"/>
                <a:cs typeface="+mn-cs"/>
              </a:rPr>
              <a:t>Commence the briefing by introducing yourself as the School Anaphylaxis Supervisor who is:</a:t>
            </a:r>
          </a:p>
          <a:p>
            <a:pPr marL="271463" indent="-271463" eaLnBrk="1" hangingPunct="1">
              <a:spcBef>
                <a:spcPts val="600"/>
              </a:spcBef>
              <a:buFontTx/>
              <a:buChar char="•"/>
            </a:pPr>
            <a:r>
              <a:rPr lang="en-AU" sz="1200" kern="1200" dirty="0">
                <a:solidFill>
                  <a:schemeClr val="tx1"/>
                </a:solidFill>
                <a:latin typeface="+mn-lt"/>
                <a:ea typeface="+mn-ea"/>
                <a:cs typeface="+mn-cs"/>
              </a:rPr>
              <a:t>Trained to undertake adrenaline device competency checks. </a:t>
            </a:r>
          </a:p>
          <a:p>
            <a:pPr marL="271463" indent="-271463" eaLnBrk="1" hangingPunct="1">
              <a:spcBef>
                <a:spcPts val="600"/>
              </a:spcBef>
              <a:buFontTx/>
              <a:buChar char="•"/>
            </a:pPr>
            <a:r>
              <a:rPr lang="en-AU" sz="1200" kern="1200" dirty="0">
                <a:solidFill>
                  <a:schemeClr val="tx1"/>
                </a:solidFill>
                <a:latin typeface="+mn-lt"/>
                <a:ea typeface="+mn-ea"/>
                <a:cs typeface="+mn-cs"/>
              </a:rPr>
              <a:t>The contact for anaphylaxis management requirements in the school, including leading this twice-yearly school briefing.</a:t>
            </a:r>
            <a:endParaRPr lang="en-US" sz="1200" kern="1200" dirty="0">
              <a:solidFill>
                <a:schemeClr val="tx1"/>
              </a:solidFill>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en-AU" dirty="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en-AU" dirty="0"/>
          </a:p>
          <a:p>
            <a:endParaRPr lang="en-US" dirty="0"/>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1</a:t>
            </a:fld>
            <a:endParaRPr lang="en-AU"/>
          </a:p>
        </p:txBody>
      </p:sp>
    </p:spTree>
    <p:extLst>
      <p:ext uri="{BB962C8B-B14F-4D97-AF65-F5344CB8AC3E}">
        <p14:creationId xmlns:p14="http://schemas.microsoft.com/office/powerpoint/2010/main" val="2926292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AU" sz="1200" dirty="0">
                <a:latin typeface="Arial" pitchFamily="34" charset="0"/>
              </a:rPr>
              <a:t>Spend some time talking about your own school and the relevant plans that exist within your policy.</a:t>
            </a:r>
          </a:p>
          <a:p>
            <a:pPr eaLnBrk="1" hangingPunct="1">
              <a:spcBef>
                <a:spcPct val="0"/>
              </a:spcBef>
            </a:pPr>
            <a:endParaRPr lang="en-AU" sz="1200" dirty="0">
              <a:latin typeface="Arial" pitchFamily="34" charset="0"/>
            </a:endParaRPr>
          </a:p>
          <a:p>
            <a:pPr eaLnBrk="1" hangingPunct="1">
              <a:spcBef>
                <a:spcPct val="0"/>
              </a:spcBef>
            </a:pPr>
            <a:r>
              <a:rPr lang="en-AU" sz="1200" dirty="0">
                <a:latin typeface="Arial" pitchFamily="34" charset="0"/>
              </a:rPr>
              <a:t> Show the </a:t>
            </a:r>
            <a:r>
              <a:rPr lang="en-AU" sz="1200" b="1" dirty="0">
                <a:latin typeface="Arial" pitchFamily="34" charset="0"/>
              </a:rPr>
              <a:t>staff </a:t>
            </a:r>
            <a:r>
              <a:rPr lang="en-AU" sz="1200" dirty="0">
                <a:latin typeface="Arial" pitchFamily="34" charset="0"/>
              </a:rPr>
              <a:t>photos of all the children with ASCIA Action Plans at your school. Name the children in your school who have been diagnosed as at risk of anaphylaxis.</a:t>
            </a:r>
          </a:p>
          <a:p>
            <a:pPr eaLnBrk="1" hangingPunct="1">
              <a:spcBef>
                <a:spcPct val="0"/>
              </a:spcBef>
            </a:pPr>
            <a:endParaRPr lang="en-AU" sz="1200" dirty="0">
              <a:latin typeface="Arial" pitchFamily="34" charset="0"/>
            </a:endParaRPr>
          </a:p>
          <a:p>
            <a:pPr eaLnBrk="1" hangingPunct="1">
              <a:spcBef>
                <a:spcPct val="0"/>
              </a:spcBef>
            </a:pPr>
            <a:r>
              <a:rPr lang="en-AU" sz="1200" dirty="0">
                <a:latin typeface="Arial" pitchFamily="34" charset="0"/>
              </a:rPr>
              <a:t>Ensure all the child’s teachers are aware of his/her condition, where their medication is located and how to administer the adrenaline including: </a:t>
            </a:r>
            <a:endParaRPr lang="en-AU" sz="1200" dirty="0">
              <a:latin typeface="Helvetica" pitchFamily="34" charset="0"/>
            </a:endParaRPr>
          </a:p>
          <a:p>
            <a:pPr marL="171450" indent="-171450" eaLnBrk="1" hangingPunct="1">
              <a:spcBef>
                <a:spcPts val="300"/>
              </a:spcBef>
              <a:buFont typeface="Arial"/>
              <a:buChar char="•"/>
            </a:pPr>
            <a:r>
              <a:rPr lang="en-AU" sz="1200" dirty="0">
                <a:latin typeface="Helvetica" pitchFamily="34" charset="0"/>
              </a:rPr>
              <a:t>Who are they?</a:t>
            </a:r>
          </a:p>
          <a:p>
            <a:pPr marL="171450" indent="-171450" eaLnBrk="1" hangingPunct="1">
              <a:spcBef>
                <a:spcPts val="300"/>
              </a:spcBef>
              <a:buFont typeface="Arial"/>
              <a:buChar char="•"/>
            </a:pPr>
            <a:r>
              <a:rPr lang="en-AU" sz="1200" dirty="0">
                <a:latin typeface="Helvetica" pitchFamily="34" charset="0"/>
              </a:rPr>
              <a:t>In what year level are they?</a:t>
            </a:r>
          </a:p>
          <a:p>
            <a:pPr marL="171450" indent="-171450" eaLnBrk="1" hangingPunct="1">
              <a:spcBef>
                <a:spcPts val="300"/>
              </a:spcBef>
              <a:buFont typeface="Arial"/>
              <a:buChar char="•"/>
            </a:pPr>
            <a:r>
              <a:rPr lang="en-AU" sz="1200" dirty="0">
                <a:latin typeface="Helvetica" pitchFamily="34" charset="0"/>
              </a:rPr>
              <a:t>What are their allergens? </a:t>
            </a:r>
          </a:p>
          <a:p>
            <a:pPr marL="171450" indent="-171450" eaLnBrk="1" hangingPunct="1">
              <a:spcBef>
                <a:spcPts val="300"/>
              </a:spcBef>
              <a:buFont typeface="Arial"/>
              <a:buChar char="•"/>
            </a:pPr>
            <a:r>
              <a:rPr lang="en-AU" sz="1200" dirty="0">
                <a:latin typeface="Helvetica" pitchFamily="34" charset="0"/>
              </a:rPr>
              <a:t>Who has responsibility for this child in their class, playground?</a:t>
            </a:r>
          </a:p>
          <a:p>
            <a:pPr marL="171450" indent="-171450" eaLnBrk="1" hangingPunct="1">
              <a:spcBef>
                <a:spcPts val="300"/>
              </a:spcBef>
              <a:buFont typeface="Arial"/>
              <a:buChar char="•"/>
            </a:pPr>
            <a:r>
              <a:rPr lang="en-AU" sz="1200" dirty="0">
                <a:latin typeface="Helvetica" pitchFamily="34" charset="0"/>
              </a:rPr>
              <a:t>What risks are they exposed to at school?</a:t>
            </a:r>
          </a:p>
          <a:p>
            <a:pPr marL="171450" indent="-171450" eaLnBrk="1" hangingPunct="1">
              <a:spcBef>
                <a:spcPts val="300"/>
              </a:spcBef>
              <a:buFont typeface="Arial"/>
              <a:buChar char="•"/>
            </a:pPr>
            <a:r>
              <a:rPr lang="en-AU" sz="1200" dirty="0">
                <a:latin typeface="Helvetica" pitchFamily="34" charset="0"/>
              </a:rPr>
              <a:t>What risks are they exposed to on special days at school E.g. swimming, sports days, special days</a:t>
            </a:r>
          </a:p>
          <a:p>
            <a:pPr marL="171450" indent="-171450" eaLnBrk="1" hangingPunct="1">
              <a:spcBef>
                <a:spcPts val="300"/>
              </a:spcBef>
              <a:buFont typeface="Arial"/>
              <a:buChar char="•"/>
            </a:pPr>
            <a:r>
              <a:rPr lang="en-AU" sz="1200" dirty="0">
                <a:latin typeface="Helvetica" pitchFamily="34" charset="0"/>
              </a:rPr>
              <a:t>What risks are they exposed to on excursions this year?</a:t>
            </a:r>
          </a:p>
          <a:p>
            <a:pPr marL="171450" indent="-171450" eaLnBrk="1" hangingPunct="1">
              <a:spcBef>
                <a:spcPts val="300"/>
              </a:spcBef>
              <a:buFont typeface="Arial"/>
              <a:buChar char="•"/>
            </a:pPr>
            <a:r>
              <a:rPr lang="en-AU" sz="1200" dirty="0">
                <a:latin typeface="Helvetica" pitchFamily="34" charset="0"/>
              </a:rPr>
              <a:t>What can we as a staff team do to support these children?</a:t>
            </a:r>
            <a:endParaRPr lang="en-US" sz="1200" dirty="0">
              <a:latin typeface="Helvetica" pitchFamily="34" charset="0"/>
            </a:endParaRPr>
          </a:p>
          <a:p>
            <a:pPr eaLnBrk="1" hangingPunct="1">
              <a:spcBef>
                <a:spcPts val="300"/>
              </a:spcBef>
            </a:pPr>
            <a:endParaRPr lang="en-US" sz="1200" dirty="0">
              <a:latin typeface="Helvetica" pitchFamily="34" charset="0"/>
            </a:endParaRPr>
          </a:p>
          <a:p>
            <a:pPr eaLnBrk="1" hangingPunct="1">
              <a:spcBef>
                <a:spcPts val="300"/>
              </a:spcBef>
            </a:pPr>
            <a:r>
              <a:rPr lang="en-AU" sz="1200" dirty="0">
                <a:latin typeface="Arial" pitchFamily="34" charset="0"/>
              </a:rPr>
              <a:t>Have a quick discussion about the risks this child is exposed to whilst at school and they ways to minimise the risks (for example if the allergen is bee venom – take responsibility for ensuring there are no </a:t>
            </a:r>
            <a:r>
              <a:rPr lang="en-AU" sz="1200" b="0" dirty="0">
                <a:latin typeface="Arial" pitchFamily="34" charset="0"/>
              </a:rPr>
              <a:t>bee</a:t>
            </a:r>
            <a:r>
              <a:rPr lang="en-AU" sz="1200" dirty="0">
                <a:latin typeface="Arial" pitchFamily="34" charset="0"/>
              </a:rPr>
              <a:t> hives in the school area  –  ensure plants are grown that don’t attract bees  –  if bees are in the school area ensure that the child with anaphylaxis does not play in the area – all staff to be made aware of the location of autoinjectors for general use and the guidelines for using them.</a:t>
            </a:r>
            <a:endParaRPr lang="en-US" sz="1200" dirty="0">
              <a:latin typeface="Arial" pitchFamily="34" charset="0"/>
            </a:endParaRP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2</a:t>
            </a:fld>
            <a:endParaRPr lang="en-AU"/>
          </a:p>
        </p:txBody>
      </p:sp>
    </p:spTree>
    <p:extLst>
      <p:ext uri="{BB962C8B-B14F-4D97-AF65-F5344CB8AC3E}">
        <p14:creationId xmlns:p14="http://schemas.microsoft.com/office/powerpoint/2010/main" val="520861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ts val="600"/>
              </a:spcBef>
              <a:buFont typeface="Arial"/>
              <a:buChar char="•"/>
            </a:pPr>
            <a:r>
              <a:rPr lang="en-AU" sz="1200" kern="1200" dirty="0">
                <a:solidFill>
                  <a:schemeClr val="tx1"/>
                </a:solidFill>
                <a:latin typeface="+mn-lt"/>
                <a:ea typeface="+mn-ea"/>
                <a:cs typeface="+mn-cs"/>
              </a:rPr>
              <a:t>An allergy is when the immune system reacts to something in the environment which is usually harmless, e.g. food proteins, pollens, dust mite. </a:t>
            </a:r>
          </a:p>
          <a:p>
            <a:pPr marL="171450" indent="-171450" eaLnBrk="1" hangingPunct="1">
              <a:spcBef>
                <a:spcPts val="600"/>
              </a:spcBef>
              <a:buFont typeface="Arial"/>
              <a:buChar char="•"/>
            </a:pPr>
            <a:r>
              <a:rPr lang="en-AU" sz="1200" kern="1200" dirty="0">
                <a:solidFill>
                  <a:schemeClr val="tx1"/>
                </a:solidFill>
                <a:latin typeface="+mn-lt"/>
                <a:ea typeface="+mn-ea"/>
                <a:cs typeface="+mn-cs"/>
              </a:rPr>
              <a:t>Allergic reactions can be mild – moderate or severe.  </a:t>
            </a:r>
          </a:p>
          <a:p>
            <a:pPr marL="171450" indent="-171450" eaLnBrk="1" hangingPunct="1">
              <a:spcBef>
                <a:spcPts val="600"/>
              </a:spcBef>
              <a:buFont typeface="Arial"/>
              <a:buChar char="•"/>
            </a:pPr>
            <a:r>
              <a:rPr lang="en-AU" sz="1200" kern="1200" dirty="0">
                <a:solidFill>
                  <a:schemeClr val="tx1"/>
                </a:solidFill>
                <a:latin typeface="+mn-lt"/>
                <a:ea typeface="+mn-ea"/>
                <a:cs typeface="+mn-cs"/>
              </a:rPr>
              <a:t>Anaphylaxis is the most severe reaction.</a:t>
            </a:r>
          </a:p>
          <a:p>
            <a:pPr marL="171450" indent="-171450" eaLnBrk="1" hangingPunct="1">
              <a:spcBef>
                <a:spcPts val="600"/>
              </a:spcBef>
              <a:buFont typeface="Arial"/>
              <a:buChar char="•"/>
            </a:pPr>
            <a:r>
              <a:rPr lang="en-AU" sz="1200" kern="1200" dirty="0">
                <a:solidFill>
                  <a:schemeClr val="tx1"/>
                </a:solidFill>
                <a:latin typeface="+mn-lt"/>
                <a:ea typeface="+mn-ea"/>
                <a:cs typeface="+mn-cs"/>
              </a:rPr>
              <a:t>Anaphylaxis involves changes to breathing and/or circulation</a:t>
            </a:r>
          </a:p>
          <a:p>
            <a:pPr marL="171450" indent="-171450" eaLnBrk="1" hangingPunct="1">
              <a:spcBef>
                <a:spcPts val="600"/>
              </a:spcBef>
              <a:buFont typeface="Arial"/>
              <a:buChar char="•"/>
            </a:pPr>
            <a:r>
              <a:rPr lang="en-AU" sz="1200" kern="1200" dirty="0">
                <a:solidFill>
                  <a:schemeClr val="tx1"/>
                </a:solidFill>
                <a:latin typeface="+mn-lt"/>
                <a:ea typeface="+mn-ea"/>
                <a:cs typeface="+mn-cs"/>
              </a:rPr>
              <a:t>Anaphylaxis is potentially life-threatening.</a:t>
            </a:r>
          </a:p>
          <a:p>
            <a:pPr marL="171450" indent="-171450" eaLnBrk="1" hangingPunct="1">
              <a:spcBef>
                <a:spcPts val="600"/>
              </a:spcBef>
              <a:buFont typeface="Arial"/>
              <a:buChar char="•"/>
            </a:pPr>
            <a:r>
              <a:rPr lang="en-AU" sz="1200" kern="1200" dirty="0">
                <a:solidFill>
                  <a:schemeClr val="tx1"/>
                </a:solidFill>
                <a:latin typeface="+mn-lt"/>
                <a:ea typeface="+mn-ea"/>
                <a:cs typeface="+mn-cs"/>
              </a:rPr>
              <a:t>Symptoms of anaphylaxis: A child who presents with </a:t>
            </a:r>
            <a:r>
              <a:rPr lang="en-AU" sz="1200" b="1" u="sng" kern="1200" dirty="0">
                <a:solidFill>
                  <a:schemeClr val="tx1"/>
                </a:solidFill>
                <a:latin typeface="+mn-lt"/>
                <a:ea typeface="+mn-ea"/>
                <a:cs typeface="+mn-cs"/>
              </a:rPr>
              <a:t>any one </a:t>
            </a:r>
            <a:r>
              <a:rPr lang="en-AU" sz="1200" kern="1200" dirty="0">
                <a:solidFill>
                  <a:schemeClr val="tx1"/>
                </a:solidFill>
                <a:latin typeface="+mn-lt"/>
                <a:ea typeface="+mn-ea"/>
                <a:cs typeface="+mn-cs"/>
              </a:rPr>
              <a:t>of these signs or symptoms is deemed anaphylactic and in need of adrenaline. </a:t>
            </a:r>
          </a:p>
          <a:p>
            <a:pPr marL="171450" indent="-171450" eaLnBrk="1" hangingPunct="1">
              <a:spcBef>
                <a:spcPts val="600"/>
              </a:spcBef>
              <a:buFont typeface="Arial"/>
              <a:buChar char="•"/>
            </a:pPr>
            <a:r>
              <a:rPr lang="en-AU" sz="1200" kern="1200" dirty="0">
                <a:solidFill>
                  <a:schemeClr val="tx1"/>
                </a:solidFill>
                <a:latin typeface="+mn-lt"/>
                <a:ea typeface="+mn-ea"/>
                <a:cs typeface="+mn-cs"/>
              </a:rPr>
              <a:t>The causes of anaphylaxis are certain foods, insect stings, medications and latex. </a:t>
            </a:r>
          </a:p>
          <a:p>
            <a:pPr marL="171450" indent="-171450" eaLnBrk="1" hangingPunct="1">
              <a:spcBef>
                <a:spcPts val="600"/>
              </a:spcBef>
              <a:buFont typeface="Arial"/>
              <a:buChar char="•"/>
            </a:pPr>
            <a:r>
              <a:rPr lang="en-AU" sz="1200" kern="1200" dirty="0">
                <a:solidFill>
                  <a:schemeClr val="tx1"/>
                </a:solidFill>
                <a:latin typeface="+mn-lt"/>
                <a:ea typeface="+mn-ea"/>
                <a:cs typeface="+mn-cs"/>
              </a:rPr>
              <a:t>The most common foods are peanuts, tree nuts, egg, cow’s milk, wheat, soy, sesame, fish and shellfish.</a:t>
            </a:r>
            <a:endParaRPr lang="en-US" sz="1200" kern="1200" dirty="0">
              <a:solidFill>
                <a:schemeClr val="tx1"/>
              </a:solidFill>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3</a:t>
            </a:fld>
            <a:endParaRPr lang="en-AU"/>
          </a:p>
        </p:txBody>
      </p:sp>
    </p:spTree>
    <p:extLst>
      <p:ext uri="{BB962C8B-B14F-4D97-AF65-F5344CB8AC3E}">
        <p14:creationId xmlns:p14="http://schemas.microsoft.com/office/powerpoint/2010/main" val="186126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sz="1200" dirty="0"/>
              <a:t>Legislation and policy sets out that all Victorian school staff working with a child or young person who is at risk of an anaphylactic reaction are required to undertake anaphylaxis training.</a:t>
            </a:r>
          </a:p>
          <a:p>
            <a:pPr marL="171450" marR="0" indent="-171450" defTabSz="914400" rtl="0" eaLnBrk="0" fontAlgn="base" latinLnBrk="0" hangingPunct="0">
              <a:lnSpc>
                <a:spcPct val="100000"/>
              </a:lnSpc>
              <a:spcBef>
                <a:spcPct val="30000"/>
              </a:spcBef>
              <a:spcAft>
                <a:spcPct val="0"/>
              </a:spcAft>
              <a:buClrTx/>
              <a:buSzTx/>
              <a:buFont typeface="Arial"/>
              <a:buChar char="•"/>
              <a:tabLst/>
              <a:defRPr/>
            </a:pPr>
            <a:r>
              <a:rPr lang="en-US" sz="1200" dirty="0"/>
              <a:t>All Victorian school staff can access Departmentally funded online training at their own convenience</a:t>
            </a:r>
            <a:r>
              <a:rPr lang="en-US" sz="1200" baseline="0" dirty="0"/>
              <a:t> – the ASCIA Anaphylaxis e-training for Victorian schools, which can be accessed via https://etrainingvic.allergy.org.au </a:t>
            </a:r>
            <a:endParaRPr lang="en-US" sz="1200" dirty="0"/>
          </a:p>
          <a:p>
            <a:pPr marL="171450" marR="0" indent="-171450" defTabSz="914400" rtl="0" eaLnBrk="0" fontAlgn="base" latinLnBrk="0" hangingPunct="0">
              <a:lnSpc>
                <a:spcPct val="100000"/>
              </a:lnSpc>
              <a:spcBef>
                <a:spcPct val="30000"/>
              </a:spcBef>
              <a:spcAft>
                <a:spcPct val="0"/>
              </a:spcAft>
              <a:buClrTx/>
              <a:buSzTx/>
              <a:buFont typeface="Arial"/>
              <a:buChar char="•"/>
              <a:tabLst/>
              <a:defRPr/>
            </a:pPr>
            <a:r>
              <a:rPr lang="en-US" sz="1200" dirty="0"/>
              <a:t>Once staff have completed the online training they will need to have their competency in using an adrenaline device tested in person. Every school will be asked to nominate two School Anaphylaxis Supervisors from each campus to undertake funded adrenaline device competency check training, so they can verify the competency of all staff in their school </a:t>
            </a:r>
            <a:r>
              <a:rPr lang="en-US" sz="1200" dirty="0">
                <a:solidFill>
                  <a:srgbClr val="000000"/>
                </a:solidFill>
              </a:rPr>
              <a:t>who have undertaken the online training. </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4</a:t>
            </a:fld>
            <a:endParaRPr lang="en-AU"/>
          </a:p>
        </p:txBody>
      </p:sp>
    </p:spTree>
    <p:extLst>
      <p:ext uri="{BB962C8B-B14F-4D97-AF65-F5344CB8AC3E}">
        <p14:creationId xmlns:p14="http://schemas.microsoft.com/office/powerpoint/2010/main" val="1783272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ts val="600"/>
              </a:spcBef>
              <a:buFont typeface="Arial"/>
              <a:buChar char="•"/>
              <a:defRPr/>
            </a:pPr>
            <a:r>
              <a:rPr lang="en-AU" sz="1200" kern="1200" dirty="0">
                <a:solidFill>
                  <a:schemeClr val="tx1"/>
                </a:solidFill>
                <a:latin typeface="+mn-lt"/>
                <a:ea typeface="+mn-ea"/>
                <a:cs typeface="+mn-cs"/>
              </a:rPr>
              <a:t>As a minimum, under the legislation, staff who are working with a student who is deemed at risk of an anaphylactic reaction are required to undertake training. The principal</a:t>
            </a:r>
            <a:r>
              <a:rPr lang="en-AU" sz="1200" kern="1200" baseline="0" dirty="0">
                <a:solidFill>
                  <a:schemeClr val="tx1"/>
                </a:solidFill>
                <a:latin typeface="+mn-lt"/>
                <a:ea typeface="+mn-ea"/>
                <a:cs typeface="+mn-cs"/>
              </a:rPr>
              <a:t> may nominate additional staff to complete training</a:t>
            </a:r>
            <a:r>
              <a:rPr lang="en-AU" sz="1200" kern="1200" dirty="0">
                <a:solidFill>
                  <a:schemeClr val="tx1"/>
                </a:solidFill>
                <a:latin typeface="+mn-lt"/>
                <a:ea typeface="+mn-ea"/>
                <a:cs typeface="+mn-cs"/>
              </a:rPr>
              <a:t> based on their assessment of the risk of an anaphylactic reaction occurring while a student is under their care,</a:t>
            </a:r>
            <a:r>
              <a:rPr lang="en-AU" sz="1200" kern="1200" baseline="0" dirty="0">
                <a:solidFill>
                  <a:schemeClr val="tx1"/>
                </a:solidFill>
                <a:latin typeface="+mn-lt"/>
                <a:ea typeface="+mn-ea"/>
                <a:cs typeface="+mn-cs"/>
              </a:rPr>
              <a:t> for example yard duty staff, first aid officers, education support staff, canteen supervisors etc.</a:t>
            </a:r>
            <a:endParaRPr lang="en-US" sz="1200" kern="1200" dirty="0">
              <a:solidFill>
                <a:schemeClr val="tx1"/>
              </a:solidFill>
              <a:latin typeface="+mn-lt"/>
              <a:ea typeface="+mn-ea"/>
              <a:cs typeface="+mn-cs"/>
            </a:endParaRPr>
          </a:p>
          <a:p>
            <a:pPr marL="171450" marR="0" indent="-171450" algn="l" defTabSz="914400" rtl="0" eaLnBrk="1" fontAlgn="base" latinLnBrk="0" hangingPunct="1">
              <a:lnSpc>
                <a:spcPct val="100000"/>
              </a:lnSpc>
              <a:spcBef>
                <a:spcPts val="600"/>
              </a:spcBef>
              <a:spcAft>
                <a:spcPct val="0"/>
              </a:spcAft>
              <a:buClrTx/>
              <a:buSzTx/>
              <a:buFont typeface="Arial"/>
              <a:buChar char="•"/>
              <a:tabLst/>
              <a:defRPr/>
            </a:pPr>
            <a:r>
              <a:rPr lang="en-AU" sz="1200" kern="1200" dirty="0">
                <a:solidFill>
                  <a:schemeClr val="tx1"/>
                </a:solidFill>
                <a:latin typeface="+mn-lt"/>
                <a:ea typeface="+mn-ea"/>
                <a:cs typeface="+mn-cs"/>
              </a:rPr>
              <a:t>It is the Department’s recommendation that ALL staff undertake the ASCIA e-training course and have their competency in using an adrenaline device checked.</a:t>
            </a:r>
          </a:p>
          <a:p>
            <a:pPr marL="171450" indent="-171450" eaLnBrk="1" hangingPunct="1">
              <a:spcBef>
                <a:spcPts val="600"/>
              </a:spcBef>
              <a:buFont typeface="Arial"/>
              <a:buChar char="•"/>
            </a:pPr>
            <a:r>
              <a:rPr lang="en-AU" sz="1200" kern="1200" dirty="0">
                <a:solidFill>
                  <a:schemeClr val="tx1"/>
                </a:solidFill>
                <a:latin typeface="+mn-lt"/>
                <a:ea typeface="+mn-ea"/>
                <a:cs typeface="+mn-cs"/>
              </a:rPr>
              <a:t>If</a:t>
            </a:r>
            <a:r>
              <a:rPr lang="en-AU" sz="1200" kern="1200" baseline="0" dirty="0">
                <a:solidFill>
                  <a:schemeClr val="tx1"/>
                </a:solidFill>
                <a:latin typeface="+mn-lt"/>
                <a:ea typeface="+mn-ea"/>
                <a:cs typeface="+mn-cs"/>
              </a:rPr>
              <a:t> your</a:t>
            </a:r>
            <a:r>
              <a:rPr lang="en-AU" sz="1200" kern="1200" dirty="0">
                <a:solidFill>
                  <a:schemeClr val="tx1"/>
                </a:solidFill>
                <a:latin typeface="+mn-lt"/>
                <a:ea typeface="+mn-ea"/>
                <a:cs typeface="+mn-cs"/>
              </a:rPr>
              <a:t> </a:t>
            </a:r>
            <a:r>
              <a:rPr lang="en-AU" sz="1200" kern="1200" baseline="0" dirty="0">
                <a:solidFill>
                  <a:schemeClr val="tx1"/>
                </a:solidFill>
                <a:latin typeface="+mn-lt"/>
                <a:ea typeface="+mn-ea"/>
                <a:cs typeface="+mn-cs"/>
              </a:rPr>
              <a:t>School Anaphylaxis Supervisors have not yet been trained to undertake an adrenaline device competency check training, please advise staff of when this training is likely to take place and when your school will move to the online training approach.  </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5</a:t>
            </a:fld>
            <a:endParaRPr lang="en-AU"/>
          </a:p>
        </p:txBody>
      </p:sp>
    </p:spTree>
    <p:extLst>
      <p:ext uri="{BB962C8B-B14F-4D97-AF65-F5344CB8AC3E}">
        <p14:creationId xmlns:p14="http://schemas.microsoft.com/office/powerpoint/2010/main" val="2378762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Provide an overview the </a:t>
            </a:r>
            <a:r>
              <a:rPr lang="en-AU" sz="1200" dirty="0" err="1"/>
              <a:t>Epipen</a:t>
            </a:r>
            <a:r>
              <a:rPr lang="en-AU" sz="1200" dirty="0"/>
              <a:t> Action Plan for Anaphylaxis, highlighting the role you play in testing competency in using an autoinjector.</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6</a:t>
            </a:fld>
            <a:endParaRPr lang="en-AU"/>
          </a:p>
        </p:txBody>
      </p:sp>
    </p:spTree>
    <p:extLst>
      <p:ext uri="{BB962C8B-B14F-4D97-AF65-F5344CB8AC3E}">
        <p14:creationId xmlns:p14="http://schemas.microsoft.com/office/powerpoint/2010/main" val="721620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Provide an overview the </a:t>
            </a:r>
            <a:r>
              <a:rPr lang="en-AU" sz="1200" dirty="0" err="1"/>
              <a:t>Anapen</a:t>
            </a:r>
            <a:r>
              <a:rPr lang="en-AU" sz="1200" dirty="0"/>
              <a:t> Action Plan for Anaphylaxis, highlighting the role you play in testing competency in using an autoinjector. New Plan now requires the injection to be inserted for only 3 seconds.</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7</a:t>
            </a:fld>
            <a:endParaRPr lang="en-AU"/>
          </a:p>
        </p:txBody>
      </p:sp>
    </p:spTree>
    <p:extLst>
      <p:ext uri="{BB962C8B-B14F-4D97-AF65-F5344CB8AC3E}">
        <p14:creationId xmlns:p14="http://schemas.microsoft.com/office/powerpoint/2010/main" val="248142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AU" sz="1200" kern="1200" dirty="0">
                <a:solidFill>
                  <a:schemeClr val="tx1"/>
                </a:solidFill>
                <a:latin typeface="+mn-lt"/>
                <a:ea typeface="+mn-ea"/>
                <a:cs typeface="+mn-cs"/>
              </a:rPr>
              <a:t>Conduct a brief discussion concerning your School’s First Aid Policy. Include detail on:</a:t>
            </a:r>
          </a:p>
          <a:p>
            <a:pPr marL="171450" indent="-171450" eaLnBrk="1" hangingPunct="1">
              <a:spcBef>
                <a:spcPts val="600"/>
              </a:spcBef>
              <a:buFont typeface="Arial"/>
              <a:buChar char="•"/>
            </a:pPr>
            <a:r>
              <a:rPr lang="en-AU" sz="1200" kern="1200" dirty="0">
                <a:solidFill>
                  <a:schemeClr val="tx1"/>
                </a:solidFill>
                <a:latin typeface="+mn-lt"/>
                <a:ea typeface="+mn-ea"/>
                <a:cs typeface="+mn-cs"/>
              </a:rPr>
              <a:t>which staff have their Apply First Aid qualification. </a:t>
            </a:r>
          </a:p>
          <a:p>
            <a:pPr marL="171450" indent="-171450" eaLnBrk="1" hangingPunct="1">
              <a:spcBef>
                <a:spcPts val="600"/>
              </a:spcBef>
              <a:buFont typeface="Arial"/>
              <a:buChar char="•"/>
            </a:pPr>
            <a:r>
              <a:rPr lang="en-AU" sz="1200" kern="1200" dirty="0">
                <a:solidFill>
                  <a:schemeClr val="tx1"/>
                </a:solidFill>
                <a:latin typeface="+mn-lt"/>
                <a:ea typeface="+mn-ea"/>
                <a:cs typeface="+mn-cs"/>
              </a:rPr>
              <a:t>who needs to do a CPR Refresher? </a:t>
            </a:r>
          </a:p>
          <a:p>
            <a:pPr marL="171450" indent="-171450" eaLnBrk="1" hangingPunct="1">
              <a:spcBef>
                <a:spcPts val="600"/>
              </a:spcBef>
              <a:buFont typeface="Arial"/>
              <a:buChar char="•"/>
            </a:pPr>
            <a:r>
              <a:rPr lang="en-AU" sz="1200" kern="1200" dirty="0">
                <a:solidFill>
                  <a:schemeClr val="tx1"/>
                </a:solidFill>
                <a:latin typeface="+mn-lt"/>
                <a:ea typeface="+mn-ea"/>
                <a:cs typeface="+mn-cs"/>
              </a:rPr>
              <a:t>how long before Anaphylaxis Training Certificates expire? </a:t>
            </a:r>
          </a:p>
          <a:p>
            <a:pPr marL="171450" indent="-171450" eaLnBrk="1" hangingPunct="1">
              <a:spcBef>
                <a:spcPts val="600"/>
              </a:spcBef>
              <a:buFont typeface="Arial"/>
              <a:buChar char="•"/>
            </a:pPr>
            <a:r>
              <a:rPr lang="en-AU" sz="1200" kern="1200" dirty="0">
                <a:solidFill>
                  <a:schemeClr val="tx1"/>
                </a:solidFill>
                <a:latin typeface="+mn-lt"/>
                <a:ea typeface="+mn-ea"/>
                <a:cs typeface="+mn-cs"/>
              </a:rPr>
              <a:t>identifying who keeps training records and how they are maintained</a:t>
            </a:r>
          </a:p>
          <a:p>
            <a:pPr eaLnBrk="1" hangingPunct="1">
              <a:spcBef>
                <a:spcPct val="0"/>
              </a:spcBef>
            </a:pPr>
            <a:endParaRPr lang="en-AU" sz="1200" kern="1200" dirty="0">
              <a:solidFill>
                <a:schemeClr val="tx1"/>
              </a:solidFill>
              <a:latin typeface="+mn-lt"/>
              <a:ea typeface="+mn-ea"/>
              <a:cs typeface="+mn-cs"/>
            </a:endParaRPr>
          </a:p>
          <a:p>
            <a:pPr eaLnBrk="1" hangingPunct="1">
              <a:spcBef>
                <a:spcPct val="0"/>
              </a:spcBef>
            </a:pPr>
            <a:r>
              <a:rPr lang="en-AU" sz="1200" kern="1200" dirty="0">
                <a:solidFill>
                  <a:schemeClr val="tx1"/>
                </a:solidFill>
                <a:latin typeface="+mn-lt"/>
                <a:ea typeface="+mn-ea"/>
                <a:cs typeface="+mn-cs"/>
              </a:rPr>
              <a:t>Discuss the Emergency response at your school. Include detail on: </a:t>
            </a:r>
          </a:p>
          <a:p>
            <a:pPr marL="171450" indent="-171450" eaLnBrk="1" hangingPunct="1">
              <a:spcBef>
                <a:spcPts val="600"/>
              </a:spcBef>
              <a:buFont typeface="Arial"/>
              <a:buChar char="•"/>
            </a:pPr>
            <a:r>
              <a:rPr lang="en-AU" sz="1200" kern="1200" dirty="0">
                <a:solidFill>
                  <a:schemeClr val="tx1"/>
                </a:solidFill>
                <a:latin typeface="+mn-lt"/>
                <a:ea typeface="+mn-ea"/>
                <a:cs typeface="+mn-cs"/>
              </a:rPr>
              <a:t>who rings the ambulance? (In some schools the Office Admin do it, in other schools it is the responsibility of the School Nurse. Discuss what is appropriate in your own school.)</a:t>
            </a:r>
          </a:p>
          <a:p>
            <a:pPr marL="171450" indent="-171450" eaLnBrk="1" hangingPunct="1">
              <a:spcBef>
                <a:spcPts val="600"/>
              </a:spcBef>
              <a:buFont typeface="Arial"/>
              <a:buChar char="•"/>
            </a:pPr>
            <a:r>
              <a:rPr lang="en-AU" sz="1200" kern="1200" dirty="0">
                <a:solidFill>
                  <a:schemeClr val="tx1"/>
                </a:solidFill>
                <a:latin typeface="+mn-lt"/>
                <a:ea typeface="+mn-ea"/>
                <a:cs typeface="+mn-cs"/>
              </a:rPr>
              <a:t>what methods will be used to transfer information from one point of the school to another as quickly as possible? (suggestions include card system, walkie talkies, mobile phone)</a:t>
            </a:r>
          </a:p>
          <a:p>
            <a:pPr marL="171450" indent="-171450" eaLnBrk="1" hangingPunct="1">
              <a:spcBef>
                <a:spcPts val="600"/>
              </a:spcBef>
              <a:buFont typeface="Arial"/>
              <a:buChar char="•"/>
            </a:pPr>
            <a:r>
              <a:rPr lang="en-AU" sz="1200" kern="1200" dirty="0">
                <a:solidFill>
                  <a:schemeClr val="tx1"/>
                </a:solidFill>
                <a:latin typeface="+mn-lt"/>
                <a:ea typeface="+mn-ea"/>
                <a:cs typeface="+mn-cs"/>
              </a:rPr>
              <a:t>are all the student’s emergency details up to date? who has this responsibility?</a:t>
            </a:r>
          </a:p>
          <a:p>
            <a:pPr marL="171450" indent="-171450" eaLnBrk="1" hangingPunct="1">
              <a:spcBef>
                <a:spcPts val="600"/>
              </a:spcBef>
              <a:buFont typeface="Arial"/>
              <a:buChar char="•"/>
            </a:pPr>
            <a:endParaRPr lang="en-AU" sz="1200" kern="1200" dirty="0">
              <a:solidFill>
                <a:schemeClr val="tx1"/>
              </a:solidFill>
              <a:latin typeface="+mn-lt"/>
              <a:ea typeface="+mn-ea"/>
              <a:cs typeface="+mn-cs"/>
            </a:endParaRPr>
          </a:p>
          <a:p>
            <a:pPr marL="0" indent="0" eaLnBrk="1" hangingPunct="1">
              <a:spcBef>
                <a:spcPts val="600"/>
              </a:spcBef>
              <a:buFont typeface="Arial"/>
              <a:buNone/>
            </a:pPr>
            <a:r>
              <a:rPr lang="en-AU" sz="1200" kern="1200" dirty="0">
                <a:solidFill>
                  <a:schemeClr val="tx1"/>
                </a:solidFill>
                <a:latin typeface="+mn-lt"/>
                <a:ea typeface="+mn-ea"/>
                <a:cs typeface="+mn-cs"/>
              </a:rPr>
              <a:t>Using the</a:t>
            </a:r>
            <a:r>
              <a:rPr lang="en-AU" sz="1200" kern="1200" baseline="0" dirty="0">
                <a:solidFill>
                  <a:schemeClr val="tx1"/>
                </a:solidFill>
                <a:latin typeface="+mn-lt"/>
                <a:ea typeface="+mn-ea"/>
                <a:cs typeface="+mn-cs"/>
              </a:rPr>
              <a:t> adrenaline (trainer) devices, practice an emergency situation requiring anaphylaxis treatment for example:</a:t>
            </a:r>
          </a:p>
          <a:p>
            <a:pPr marL="171450" indent="-171450" eaLnBrk="1" hangingPunct="1">
              <a:spcBef>
                <a:spcPts val="600"/>
              </a:spcBef>
              <a:buFont typeface="Arial" panose="020B0604020202020204" pitchFamily="34" charset="0"/>
              <a:buChar char="•"/>
            </a:pPr>
            <a:r>
              <a:rPr lang="en-AU" sz="1200" kern="1200" baseline="0" dirty="0">
                <a:solidFill>
                  <a:schemeClr val="tx1"/>
                </a:solidFill>
                <a:latin typeface="+mn-lt"/>
                <a:ea typeface="+mn-ea"/>
                <a:cs typeface="+mn-cs"/>
              </a:rPr>
              <a:t>A bee sting occurs on school grounds and the student is conscious</a:t>
            </a:r>
          </a:p>
          <a:p>
            <a:pPr marL="171450" indent="-171450" eaLnBrk="1" hangingPunct="1">
              <a:spcBef>
                <a:spcPts val="600"/>
              </a:spcBef>
              <a:buFont typeface="Arial" panose="020B0604020202020204" pitchFamily="34" charset="0"/>
              <a:buChar char="•"/>
            </a:pPr>
            <a:r>
              <a:rPr lang="en-AU" sz="1200" kern="1200" baseline="0" dirty="0">
                <a:solidFill>
                  <a:schemeClr val="tx1"/>
                </a:solidFill>
                <a:latin typeface="+mn-lt"/>
                <a:ea typeface="+mn-ea"/>
                <a:cs typeface="+mn-cs"/>
              </a:rPr>
              <a:t>An allergic reaction where the child has collapsed on school grounds and the student is not conscious</a:t>
            </a:r>
          </a:p>
          <a:p>
            <a:pPr marL="171450" indent="-171450" eaLnBrk="1" hangingPunct="1">
              <a:spcBef>
                <a:spcPts val="600"/>
              </a:spcBef>
              <a:buFont typeface="Arial" panose="020B0604020202020204" pitchFamily="34" charset="0"/>
              <a:buChar char="•"/>
            </a:pPr>
            <a:endParaRPr lang="en-AU" sz="1200" kern="1200" baseline="0" dirty="0">
              <a:solidFill>
                <a:schemeClr val="tx1"/>
              </a:solidFill>
              <a:latin typeface="+mn-lt"/>
              <a:ea typeface="+mn-ea"/>
              <a:cs typeface="+mn-cs"/>
            </a:endParaRPr>
          </a:p>
          <a:p>
            <a:pPr marL="0" indent="0" eaLnBrk="1" hangingPunct="1">
              <a:spcBef>
                <a:spcPts val="600"/>
              </a:spcBef>
              <a:buFont typeface="Arial" panose="020B0604020202020204" pitchFamily="34" charset="0"/>
              <a:buNone/>
            </a:pPr>
            <a:r>
              <a:rPr lang="en-AU" sz="1200" kern="1200" baseline="0" dirty="0">
                <a:solidFill>
                  <a:schemeClr val="tx1"/>
                </a:solidFill>
                <a:latin typeface="+mn-lt"/>
                <a:ea typeface="+mn-ea"/>
                <a:cs typeface="+mn-cs"/>
              </a:rPr>
              <a:t> Please refer to the School Anaphylaxis Supervisor Checklist for the necessary observations that should be followed. A copy of this checklist is available at:</a:t>
            </a:r>
          </a:p>
          <a:p>
            <a:pPr marL="0" indent="0" eaLnBrk="1" hangingPunct="1">
              <a:spcBef>
                <a:spcPts val="600"/>
              </a:spcBef>
              <a:buFont typeface="Arial" panose="020B0604020202020204" pitchFamily="34" charset="0"/>
              <a:buNone/>
            </a:pPr>
            <a:r>
              <a:rPr lang="en-US" sz="1200" kern="1200" dirty="0">
                <a:solidFill>
                  <a:schemeClr val="tx1"/>
                </a:solidFill>
                <a:latin typeface="+mn-lt"/>
                <a:ea typeface="+mn-ea"/>
                <a:cs typeface="+mn-cs"/>
              </a:rPr>
              <a:t>https://www2.education.vic.gov.au/pal/anaphylaxis/resources</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10</a:t>
            </a:fld>
            <a:endParaRPr lang="en-AU"/>
          </a:p>
        </p:txBody>
      </p:sp>
    </p:spTree>
    <p:extLst>
      <p:ext uri="{BB962C8B-B14F-4D97-AF65-F5344CB8AC3E}">
        <p14:creationId xmlns:p14="http://schemas.microsoft.com/office/powerpoint/2010/main" val="317936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AU" sz="1200" kern="1200" dirty="0">
                <a:solidFill>
                  <a:schemeClr val="tx1"/>
                </a:solidFill>
                <a:latin typeface="+mn-lt"/>
                <a:ea typeface="+mn-ea"/>
                <a:cs typeface="+mn-cs"/>
              </a:rPr>
              <a:t>For further information on anaphylaxis management read through the resources:</a:t>
            </a:r>
          </a:p>
          <a:p>
            <a:pPr marL="0" marR="0" indent="0" algn="l" defTabSz="914400" rtl="0" eaLnBrk="1" fontAlgn="base" latinLnBrk="0" hangingPunct="1">
              <a:lnSpc>
                <a:spcPct val="100000"/>
              </a:lnSpc>
              <a:spcBef>
                <a:spcPct val="0"/>
              </a:spcBef>
              <a:spcAft>
                <a:spcPct val="0"/>
              </a:spcAft>
              <a:buClrTx/>
              <a:buSzTx/>
              <a:buFontTx/>
              <a:buNone/>
              <a:tabLst/>
              <a:defRPr/>
            </a:pPr>
            <a:endParaRPr lang="en-AU" sz="1200" kern="1200" dirty="0">
              <a:solidFill>
                <a:schemeClr val="tx1"/>
              </a:solidFill>
              <a:latin typeface="+mn-lt"/>
              <a:ea typeface="+mn-ea"/>
              <a:cs typeface="+mn-cs"/>
            </a:endParaRPr>
          </a:p>
          <a:p>
            <a:pPr marL="171450" marR="0" indent="-171450" algn="l" defTabSz="914400" rtl="0" eaLnBrk="1" fontAlgn="base" latinLnBrk="0" hangingPunct="1">
              <a:lnSpc>
                <a:spcPct val="100000"/>
              </a:lnSpc>
              <a:spcBef>
                <a:spcPts val="600"/>
              </a:spcBef>
              <a:spcAft>
                <a:spcPct val="0"/>
              </a:spcAft>
              <a:buClrTx/>
              <a:buSzTx/>
              <a:buFont typeface="Arial"/>
              <a:buChar char="•"/>
              <a:tabLst/>
              <a:defRPr/>
            </a:pPr>
            <a:r>
              <a:rPr lang="en-AU" sz="1200" b="1" kern="1200" dirty="0">
                <a:solidFill>
                  <a:schemeClr val="tx1"/>
                </a:solidFill>
                <a:latin typeface="+mn-lt"/>
                <a:ea typeface="+mn-ea"/>
                <a:cs typeface="+mn-cs"/>
              </a:rPr>
              <a:t>Anaphylaxis Guidelines </a:t>
            </a:r>
            <a:r>
              <a:rPr lang="en-AU" sz="1200" kern="1200" dirty="0">
                <a:solidFill>
                  <a:schemeClr val="tx1"/>
                </a:solidFill>
                <a:latin typeface="+mn-lt"/>
                <a:ea typeface="+mn-ea"/>
                <a:cs typeface="+mn-cs"/>
              </a:rPr>
              <a:t>– should be located at your school – let staff know where it is kept for their own further needs.</a:t>
            </a:r>
            <a:endParaRPr lang="en-US" sz="1200" kern="1200" dirty="0">
              <a:solidFill>
                <a:schemeClr val="tx1"/>
              </a:solidFill>
              <a:latin typeface="+mn-lt"/>
              <a:ea typeface="+mn-ea"/>
              <a:cs typeface="+mn-cs"/>
            </a:endParaRPr>
          </a:p>
          <a:p>
            <a:pPr marL="171450" indent="-171450" eaLnBrk="1" hangingPunct="1">
              <a:spcBef>
                <a:spcPts val="600"/>
              </a:spcBef>
              <a:buFont typeface="Arial"/>
              <a:buChar char="•"/>
            </a:pPr>
            <a:r>
              <a:rPr lang="en-AU" sz="1200" b="1" kern="1200" dirty="0">
                <a:solidFill>
                  <a:schemeClr val="tx1"/>
                </a:solidFill>
                <a:latin typeface="+mn-lt"/>
                <a:ea typeface="+mn-ea"/>
                <a:cs typeface="+mn-cs"/>
              </a:rPr>
              <a:t>The Anaphylaxis Advice Line </a:t>
            </a:r>
            <a:r>
              <a:rPr lang="en-AU" sz="1200" kern="1200" dirty="0">
                <a:solidFill>
                  <a:schemeClr val="tx1"/>
                </a:solidFill>
                <a:latin typeface="+mn-lt"/>
                <a:ea typeface="+mn-ea"/>
                <a:cs typeface="+mn-cs"/>
              </a:rPr>
              <a:t>(run by the Royal Children’s Hospital) – is for Principals, staff and parents to access for information regarding Anaphylaxis, Anaphylaxis guidelines, Anaphylaxis Management Plans, ASCIA Action Plans, EpiPens</a:t>
            </a:r>
            <a:r>
              <a:rPr lang="en-AU" sz="1200" kern="1200" dirty="0">
                <a:solidFill>
                  <a:schemeClr val="tx1"/>
                </a:solidFill>
                <a:latin typeface="+mn-lt"/>
                <a:ea typeface="+mn-ea"/>
                <a:cs typeface="Arial" pitchFamily="34" charset="0"/>
              </a:rPr>
              <a:t>® and </a:t>
            </a:r>
            <a:r>
              <a:rPr lang="en-AU" sz="1200" kern="1200" dirty="0" err="1">
                <a:solidFill>
                  <a:schemeClr val="tx1"/>
                </a:solidFill>
                <a:latin typeface="+mn-lt"/>
                <a:ea typeface="+mn-ea"/>
                <a:cs typeface="Arial" pitchFamily="34" charset="0"/>
              </a:rPr>
              <a:t>Anapen</a:t>
            </a:r>
            <a:r>
              <a:rPr lang="en-AU" sz="1200" kern="1200" dirty="0" err="1">
                <a:solidFill>
                  <a:schemeClr val="tx1"/>
                </a:solidFill>
                <a:latin typeface="+mn-lt"/>
                <a:ea typeface="+mn-ea"/>
                <a:cs typeface="+mn-cs"/>
              </a:rPr>
              <a:t>s</a:t>
            </a:r>
            <a:r>
              <a:rPr lang="en-AU" sz="1200" kern="1200" dirty="0">
                <a:solidFill>
                  <a:schemeClr val="tx1"/>
                </a:solidFill>
                <a:latin typeface="+mn-lt"/>
                <a:ea typeface="+mn-ea"/>
                <a:cs typeface="Arial" pitchFamily="34" charset="0"/>
              </a:rPr>
              <a:t>®</a:t>
            </a:r>
            <a:r>
              <a:rPr lang="en-AU" sz="1200" kern="1200" dirty="0">
                <a:solidFill>
                  <a:schemeClr val="tx1"/>
                </a:solidFill>
                <a:latin typeface="+mn-lt"/>
                <a:ea typeface="+mn-ea"/>
                <a:cs typeface="+mn-cs"/>
              </a:rPr>
              <a:t>, Communication Plans, Risk Minimisation Plans.</a:t>
            </a:r>
          </a:p>
          <a:p>
            <a:pPr marL="171450" indent="-171450" eaLnBrk="1" hangingPunct="1">
              <a:spcBef>
                <a:spcPts val="600"/>
              </a:spcBef>
              <a:buFont typeface="Arial"/>
              <a:buChar char="•"/>
            </a:pPr>
            <a:r>
              <a:rPr lang="en-AU" sz="1200" b="1" kern="1200" dirty="0">
                <a:solidFill>
                  <a:schemeClr val="tx1"/>
                </a:solidFill>
                <a:latin typeface="+mn-lt"/>
                <a:ea typeface="+mn-ea"/>
                <a:cs typeface="+mn-cs"/>
              </a:rPr>
              <a:t>ASCIA </a:t>
            </a:r>
            <a:r>
              <a:rPr lang="en-AU" sz="1200" kern="1200" dirty="0">
                <a:solidFill>
                  <a:schemeClr val="tx1"/>
                </a:solidFill>
                <a:latin typeface="+mn-lt"/>
                <a:ea typeface="+mn-ea"/>
                <a:cs typeface="+mn-cs"/>
              </a:rPr>
              <a:t>– Australasian Society of Clinical Immunology and Allergy – can download ASCIA Action Plans and access</a:t>
            </a:r>
            <a:r>
              <a:rPr lang="en-AU" sz="1200" kern="1200" baseline="0" dirty="0">
                <a:solidFill>
                  <a:schemeClr val="tx1"/>
                </a:solidFill>
                <a:latin typeface="+mn-lt"/>
                <a:ea typeface="+mn-ea"/>
                <a:cs typeface="+mn-cs"/>
              </a:rPr>
              <a:t> the e-training course.</a:t>
            </a:r>
            <a:endParaRPr lang="en-AU" sz="1200" kern="1200" dirty="0">
              <a:solidFill>
                <a:schemeClr val="tx1"/>
              </a:solidFill>
              <a:latin typeface="+mn-lt"/>
              <a:ea typeface="+mn-ea"/>
              <a:cs typeface="+mn-cs"/>
            </a:endParaRPr>
          </a:p>
          <a:p>
            <a:pPr marL="171450" marR="0" indent="-171450" algn="l" defTabSz="914400" rtl="0" eaLnBrk="1" fontAlgn="base" latinLnBrk="0" hangingPunct="1">
              <a:lnSpc>
                <a:spcPct val="100000"/>
              </a:lnSpc>
              <a:spcBef>
                <a:spcPts val="600"/>
              </a:spcBef>
              <a:spcAft>
                <a:spcPct val="0"/>
              </a:spcAft>
              <a:buClrTx/>
              <a:buSzTx/>
              <a:buFont typeface="Arial"/>
              <a:buChar char="•"/>
              <a:tabLst/>
              <a:defRPr/>
            </a:pPr>
            <a:r>
              <a:rPr lang="en-AU" sz="1200" b="1" kern="1200" dirty="0">
                <a:solidFill>
                  <a:schemeClr val="tx1"/>
                </a:solidFill>
                <a:latin typeface="+mn-lt"/>
                <a:ea typeface="+mn-ea"/>
                <a:cs typeface="+mn-cs"/>
              </a:rPr>
              <a:t>Royal Children’s Hospital </a:t>
            </a:r>
            <a:r>
              <a:rPr lang="en-AU" sz="1200" kern="1200" dirty="0">
                <a:solidFill>
                  <a:schemeClr val="tx1"/>
                </a:solidFill>
                <a:latin typeface="+mn-lt"/>
                <a:ea typeface="+mn-ea"/>
                <a:cs typeface="+mn-cs"/>
              </a:rPr>
              <a:t>– Dept of Allergy and Immunology – website has community education and training in the accredited course 22579VIC First aid Management of Anaphylaxis.</a:t>
            </a:r>
          </a:p>
          <a:p>
            <a:pPr marL="171450" indent="-171450" eaLnBrk="1" hangingPunct="1">
              <a:spcBef>
                <a:spcPts val="600"/>
              </a:spcBef>
              <a:buFont typeface="Arial"/>
              <a:buChar char="•"/>
            </a:pPr>
            <a:r>
              <a:rPr lang="en-AU" sz="1200" b="1" kern="1200" dirty="0">
                <a:solidFill>
                  <a:schemeClr val="tx1"/>
                </a:solidFill>
                <a:latin typeface="+mn-lt"/>
                <a:ea typeface="+mn-ea"/>
                <a:cs typeface="+mn-cs"/>
              </a:rPr>
              <a:t>Allergy &amp; Anaphylaxis Australia </a:t>
            </a:r>
            <a:r>
              <a:rPr lang="en-AU" sz="1200" kern="1200" dirty="0">
                <a:solidFill>
                  <a:schemeClr val="tx1"/>
                </a:solidFill>
                <a:latin typeface="+mn-lt"/>
                <a:ea typeface="+mn-ea"/>
                <a:cs typeface="+mn-cs"/>
              </a:rPr>
              <a:t>– is an organisation that supports children and families of those diagnosed with anaphylaxis. It has resources on the website and materials for sale.</a:t>
            </a:r>
          </a:p>
          <a:p>
            <a:endParaRPr lang="en-AU" dirty="0"/>
          </a:p>
        </p:txBody>
      </p:sp>
      <p:sp>
        <p:nvSpPr>
          <p:cNvPr id="4" name="Slide Number Placeholder 3"/>
          <p:cNvSpPr>
            <a:spLocks noGrp="1"/>
          </p:cNvSpPr>
          <p:nvPr>
            <p:ph type="sldNum" sz="quarter" idx="5"/>
          </p:nvPr>
        </p:nvSpPr>
        <p:spPr/>
        <p:txBody>
          <a:bodyPr/>
          <a:lstStyle/>
          <a:p>
            <a:fld id="{F61693A3-981E-44FD-AE33-473BD998976C}" type="slidenum">
              <a:rPr lang="en-AU" smtClean="0"/>
              <a:t>11</a:t>
            </a:fld>
            <a:endParaRPr lang="en-AU"/>
          </a:p>
        </p:txBody>
      </p:sp>
    </p:spTree>
    <p:extLst>
      <p:ext uri="{BB962C8B-B14F-4D97-AF65-F5344CB8AC3E}">
        <p14:creationId xmlns:p14="http://schemas.microsoft.com/office/powerpoint/2010/main" val="22752174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0777282-B291-AE23-7239-6291CF30033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p:nvPr>
        </p:nvSpPr>
        <p:spPr>
          <a:xfrm>
            <a:off x="658813" y="3738344"/>
            <a:ext cx="8965324" cy="806669"/>
          </a:xfrm>
        </p:spPr>
        <p:txBody>
          <a:bodyPr lIns="0" tIns="0" rIns="0" bIns="0" anchor="b">
            <a:normAutofit/>
          </a:bodyPr>
          <a:lstStyle>
            <a:lvl1pPr algn="l">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28D65AE-5081-C7CF-F97B-BB187473F5C4}"/>
              </a:ext>
            </a:extLst>
          </p:cNvPr>
          <p:cNvSpPr>
            <a:spLocks noGrp="1"/>
          </p:cNvSpPr>
          <p:nvPr>
            <p:ph type="subTitle" idx="1"/>
          </p:nvPr>
        </p:nvSpPr>
        <p:spPr>
          <a:xfrm>
            <a:off x="658813" y="4719471"/>
            <a:ext cx="6138041" cy="932619"/>
          </a:xfrm>
        </p:spPr>
        <p:txBody>
          <a:bodyPr lIns="0" tIns="0" rIns="0" bIns="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5938035"/>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41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01EAC-8A19-26EF-ED0A-818DE9A5B248}"/>
              </a:ext>
            </a:extLst>
          </p:cNvPr>
          <p:cNvSpPr>
            <a:spLocks noGrp="1"/>
          </p:cNvSpPr>
          <p:nvPr>
            <p:ph type="title"/>
          </p:nvPr>
        </p:nvSpPr>
        <p:spPr>
          <a:xfrm>
            <a:off x="803275" y="2016487"/>
            <a:ext cx="5113338" cy="516422"/>
          </a:xfrm>
        </p:spPr>
        <p:txBody>
          <a:bodyPr anchor="b"/>
          <a:lstStyle>
            <a:lvl1pPr>
              <a:defRPr sz="2800">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943868CE-8D97-6B8D-B76C-BA4F27ED7D8F}"/>
              </a:ext>
            </a:extLst>
          </p:cNvPr>
          <p:cNvSpPr>
            <a:spLocks noGrp="1"/>
          </p:cNvSpPr>
          <p:nvPr>
            <p:ph idx="1"/>
          </p:nvPr>
        </p:nvSpPr>
        <p:spPr>
          <a:xfrm>
            <a:off x="6275388" y="2016486"/>
            <a:ext cx="5421312" cy="3600883"/>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40874932-77D3-6E42-696C-3D0A48B0F121}"/>
              </a:ext>
            </a:extLst>
          </p:cNvPr>
          <p:cNvSpPr>
            <a:spLocks noGrp="1"/>
          </p:cNvSpPr>
          <p:nvPr>
            <p:ph type="body" sz="half" idx="2"/>
          </p:nvPr>
        </p:nvSpPr>
        <p:spPr>
          <a:xfrm>
            <a:off x="803275" y="2776589"/>
            <a:ext cx="5113338" cy="28407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Slide Number Placeholder 6">
            <a:extLst>
              <a:ext uri="{FF2B5EF4-FFF2-40B4-BE49-F238E27FC236}">
                <a16:creationId xmlns:a16="http://schemas.microsoft.com/office/drawing/2014/main" id="{88B8E4BB-CAEE-A303-845E-BDE5297B185B}"/>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1377048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011CE-EB7A-FE6D-997F-957C3B151847}"/>
              </a:ext>
            </a:extLst>
          </p:cNvPr>
          <p:cNvSpPr>
            <a:spLocks noGrp="1"/>
          </p:cNvSpPr>
          <p:nvPr>
            <p:ph type="title"/>
          </p:nvPr>
        </p:nvSpPr>
        <p:spPr>
          <a:xfrm>
            <a:off x="803275" y="1531917"/>
            <a:ext cx="5113338" cy="1053866"/>
          </a:xfrm>
        </p:spPr>
        <p:txBody>
          <a:bodyPr anchor="b">
            <a:normAutofit/>
          </a:bodyPr>
          <a:lstStyle>
            <a:lvl1pPr>
              <a:defRPr sz="2800">
                <a:solidFill>
                  <a:schemeClr val="tx1"/>
                </a:solidFil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29C9E950-600D-1D75-9B5A-2EE90A190041}"/>
              </a:ext>
            </a:extLst>
          </p:cNvPr>
          <p:cNvSpPr>
            <a:spLocks noGrp="1"/>
          </p:cNvSpPr>
          <p:nvPr>
            <p:ph type="pic" idx="1"/>
          </p:nvPr>
        </p:nvSpPr>
        <p:spPr>
          <a:xfrm>
            <a:off x="6275388" y="1531917"/>
            <a:ext cx="5437187" cy="4329133"/>
          </a:xfrm>
          <a:solidFill>
            <a:schemeClr val="accent6">
              <a:lumMod val="40000"/>
              <a:lumOff val="60000"/>
            </a:schemeClr>
          </a:solidFill>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CDE3729-6602-6729-BB7F-CBE2A67A704E}"/>
              </a:ext>
            </a:extLst>
          </p:cNvPr>
          <p:cNvSpPr>
            <a:spLocks noGrp="1"/>
          </p:cNvSpPr>
          <p:nvPr>
            <p:ph type="body" sz="half" idx="2"/>
          </p:nvPr>
        </p:nvSpPr>
        <p:spPr>
          <a:xfrm>
            <a:off x="803275" y="2895804"/>
            <a:ext cx="5113338" cy="3078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Slide Number Placeholder 6">
            <a:extLst>
              <a:ext uri="{FF2B5EF4-FFF2-40B4-BE49-F238E27FC236}">
                <a16:creationId xmlns:a16="http://schemas.microsoft.com/office/drawing/2014/main" id="{1BCAC601-1B47-CF5D-76ED-4D76303BFFCF}"/>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3988651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509FC6-3E36-9C1A-E103-83C52797D7BD}"/>
              </a:ext>
            </a:extLst>
          </p:cNvPr>
          <p:cNvPicPr>
            <a:picLocks noChangeAspect="1"/>
          </p:cNvPicPr>
          <p:nvPr userDrawn="1"/>
        </p:nvPicPr>
        <p:blipFill>
          <a:blip r:embed="rId2"/>
          <a:srcRect t="38530" b="5496"/>
          <a:stretch/>
        </p:blipFill>
        <p:spPr>
          <a:xfrm>
            <a:off x="0" y="0"/>
            <a:ext cx="12192000" cy="4545013"/>
          </a:xfrm>
          <a:prstGeom prst="rect">
            <a:avLst/>
          </a:prstGeom>
        </p:spPr>
      </p:pic>
      <p:pic>
        <p:nvPicPr>
          <p:cNvPr id="8" name="Graphic 7">
            <a:extLst>
              <a:ext uri="{FF2B5EF4-FFF2-40B4-BE49-F238E27FC236}">
                <a16:creationId xmlns:a16="http://schemas.microsoft.com/office/drawing/2014/main" id="{A0777282-B291-AE23-7239-6291CF300338}"/>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p:nvPr>
        </p:nvSpPr>
        <p:spPr>
          <a:xfrm>
            <a:off x="658813" y="3738344"/>
            <a:ext cx="8965324" cy="806669"/>
          </a:xfrm>
        </p:spPr>
        <p:txBody>
          <a:bodyPr lIns="0" tIns="0" rIns="0" bIns="0" anchor="b">
            <a:normAutofit/>
          </a:bodyPr>
          <a:lstStyle>
            <a:lvl1pPr algn="l">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28D65AE-5081-C7CF-F97B-BB187473F5C4}"/>
              </a:ext>
            </a:extLst>
          </p:cNvPr>
          <p:cNvSpPr>
            <a:spLocks noGrp="1"/>
          </p:cNvSpPr>
          <p:nvPr>
            <p:ph type="subTitle" idx="1"/>
          </p:nvPr>
        </p:nvSpPr>
        <p:spPr>
          <a:xfrm>
            <a:off x="658813" y="4719471"/>
            <a:ext cx="6138041" cy="932619"/>
          </a:xfrm>
        </p:spPr>
        <p:txBody>
          <a:bodyPr lIns="0" tIns="0" rIns="0" bIns="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87640273"/>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41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5867C2-BA98-B26C-4823-4DA7D00966CC}"/>
              </a:ext>
            </a:extLst>
          </p:cNvPr>
          <p:cNvPicPr>
            <a:picLocks noChangeAspect="1"/>
          </p:cNvPicPr>
          <p:nvPr userDrawn="1"/>
        </p:nvPicPr>
        <p:blipFill>
          <a:blip r:embed="rId2"/>
          <a:srcRect l="6752" t="18011" r="-1281" b="18011"/>
          <a:stretch/>
        </p:blipFill>
        <p:spPr>
          <a:xfrm>
            <a:off x="-1" y="2112578"/>
            <a:ext cx="11352213" cy="4745422"/>
          </a:xfrm>
          <a:prstGeom prst="rect">
            <a:avLst/>
          </a:prstGeom>
        </p:spPr>
      </p:pic>
      <p:sp>
        <p:nvSpPr>
          <p:cNvPr id="7" name="Rectangle 6">
            <a:extLst>
              <a:ext uri="{FF2B5EF4-FFF2-40B4-BE49-F238E27FC236}">
                <a16:creationId xmlns:a16="http://schemas.microsoft.com/office/drawing/2014/main" id="{A35BAAC2-CD7F-E7D5-3A9D-76A7EB324005}"/>
              </a:ext>
            </a:extLst>
          </p:cNvPr>
          <p:cNvSpPr/>
          <p:nvPr userDrawn="1"/>
        </p:nvSpPr>
        <p:spPr>
          <a:xfrm>
            <a:off x="0" y="4185139"/>
            <a:ext cx="12192000" cy="2672862"/>
          </a:xfrm>
          <a:prstGeom prst="rect">
            <a:avLst/>
          </a:prstGeom>
          <a:gradFill>
            <a:gsLst>
              <a:gs pos="0">
                <a:schemeClr val="accent1">
                  <a:lumMod val="5000"/>
                  <a:lumOff val="95000"/>
                  <a:alpha val="0"/>
                </a:schemeClr>
              </a:gs>
              <a:gs pos="87000">
                <a:srgbClr val="000000">
                  <a:alpha val="8245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A0777282-B291-AE23-7239-6291CF300338}"/>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p:nvPr>
        </p:nvSpPr>
        <p:spPr>
          <a:xfrm>
            <a:off x="839788" y="5009037"/>
            <a:ext cx="8965324" cy="806669"/>
          </a:xfrm>
        </p:spPr>
        <p:txBody>
          <a:bodyPr lIns="0" tIns="0" rIns="0" bIns="0" anchor="b">
            <a:normAutofit/>
          </a:bodyPr>
          <a:lstStyle>
            <a:lvl1pPr algn="l">
              <a:defRPr sz="2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28D65AE-5081-C7CF-F97B-BB187473F5C4}"/>
              </a:ext>
            </a:extLst>
          </p:cNvPr>
          <p:cNvSpPr>
            <a:spLocks noGrp="1"/>
          </p:cNvSpPr>
          <p:nvPr>
            <p:ph type="subTitle" idx="1"/>
          </p:nvPr>
        </p:nvSpPr>
        <p:spPr>
          <a:xfrm>
            <a:off x="839788" y="5990165"/>
            <a:ext cx="6138041" cy="533466"/>
          </a:xfrm>
        </p:spPr>
        <p:txBody>
          <a:bodyPr lIns="0" tIns="0" rIns="0" bIns="0">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91646717"/>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52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B46915-289D-A152-58AD-2D314B4EF4F9}"/>
              </a:ext>
            </a:extLst>
          </p:cNvPr>
          <p:cNvPicPr>
            <a:picLocks noChangeAspect="1"/>
          </p:cNvPicPr>
          <p:nvPr userDrawn="1"/>
        </p:nvPicPr>
        <p:blipFill>
          <a:blip r:embed="rId2"/>
          <a:srcRect l="1" t="38010" r="-8544" b="31070"/>
          <a:stretch/>
        </p:blipFill>
        <p:spPr>
          <a:xfrm>
            <a:off x="0" y="4545013"/>
            <a:ext cx="12192000" cy="2312987"/>
          </a:xfrm>
          <a:prstGeom prst="rect">
            <a:avLst/>
          </a:prstGeom>
        </p:spPr>
      </p:pic>
      <p:pic>
        <p:nvPicPr>
          <p:cNvPr id="5" name="Picture 4">
            <a:extLst>
              <a:ext uri="{FF2B5EF4-FFF2-40B4-BE49-F238E27FC236}">
                <a16:creationId xmlns:a16="http://schemas.microsoft.com/office/drawing/2014/main" id="{B95867C2-BA98-B26C-4823-4DA7D00966CC}"/>
              </a:ext>
            </a:extLst>
          </p:cNvPr>
          <p:cNvPicPr>
            <a:picLocks noChangeAspect="1"/>
          </p:cNvPicPr>
          <p:nvPr userDrawn="1"/>
        </p:nvPicPr>
        <p:blipFill>
          <a:blip r:embed="rId3"/>
          <a:srcRect t="28595" r="466" b="41088"/>
          <a:stretch/>
        </p:blipFill>
        <p:spPr>
          <a:xfrm>
            <a:off x="0" y="2280746"/>
            <a:ext cx="11145520" cy="2264268"/>
          </a:xfrm>
          <a:prstGeom prst="rect">
            <a:avLst/>
          </a:prstGeom>
        </p:spPr>
      </p:pic>
      <p:pic>
        <p:nvPicPr>
          <p:cNvPr id="7" name="Graphic 6">
            <a:extLst>
              <a:ext uri="{FF2B5EF4-FFF2-40B4-BE49-F238E27FC236}">
                <a16:creationId xmlns:a16="http://schemas.microsoft.com/office/drawing/2014/main" id="{770D7D94-81E8-E1CB-9E31-6DC8BAAC2C59}"/>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p:nvPr>
        </p:nvSpPr>
        <p:spPr>
          <a:xfrm>
            <a:off x="798661" y="1215713"/>
            <a:ext cx="9345799" cy="806669"/>
          </a:xfrm>
        </p:spPr>
        <p:txBody>
          <a:bodyPr lIns="0" tIns="0" rIns="0" bIns="0" anchor="b">
            <a:normAutofit/>
          </a:bodyPr>
          <a:lstStyle>
            <a:lvl1pPr algn="l">
              <a:defRPr sz="28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809276107"/>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415" userDrawn="1">
          <p15:clr>
            <a:srgbClr val="FBAE40"/>
          </p15:clr>
        </p15:guide>
        <p15:guide id="3" pos="6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0777282-B291-AE23-7239-6291CF30033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728BD02-5345-43D4-08F0-DF3279BFB593}"/>
              </a:ext>
            </a:extLst>
          </p:cNvPr>
          <p:cNvSpPr>
            <a:spLocks noGrp="1"/>
          </p:cNvSpPr>
          <p:nvPr>
            <p:ph type="ctrTitle" hasCustomPrompt="1"/>
          </p:nvPr>
        </p:nvSpPr>
        <p:spPr>
          <a:xfrm>
            <a:off x="658813" y="3738344"/>
            <a:ext cx="8965324" cy="806669"/>
          </a:xfrm>
        </p:spPr>
        <p:txBody>
          <a:bodyPr lIns="0" tIns="0" rIns="0" bIns="0" anchor="b">
            <a:normAutofit/>
          </a:bodyPr>
          <a:lstStyle>
            <a:lvl1pPr algn="l">
              <a:defRPr sz="2800"/>
            </a:lvl1pPr>
          </a:lstStyle>
          <a:p>
            <a:r>
              <a:rPr lang="en-GB" dirty="0"/>
              <a:t>Click to edit section break title</a:t>
            </a:r>
            <a:endParaRPr lang="en-US" dirty="0"/>
          </a:p>
        </p:txBody>
      </p:sp>
      <p:sp>
        <p:nvSpPr>
          <p:cNvPr id="3" name="Subtitle 2">
            <a:extLst>
              <a:ext uri="{FF2B5EF4-FFF2-40B4-BE49-F238E27FC236}">
                <a16:creationId xmlns:a16="http://schemas.microsoft.com/office/drawing/2014/main" id="{C28D65AE-5081-C7CF-F97B-BB187473F5C4}"/>
              </a:ext>
            </a:extLst>
          </p:cNvPr>
          <p:cNvSpPr>
            <a:spLocks noGrp="1"/>
          </p:cNvSpPr>
          <p:nvPr>
            <p:ph type="subTitle" idx="1" hasCustomPrompt="1"/>
          </p:nvPr>
        </p:nvSpPr>
        <p:spPr>
          <a:xfrm>
            <a:off x="658813" y="4719471"/>
            <a:ext cx="6138041" cy="932619"/>
          </a:xfrm>
        </p:spPr>
        <p:txBody>
          <a:bodyPr lIns="0" tIns="0" rIns="0" bIns="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section break subtitle</a:t>
            </a:r>
            <a:endParaRPr lang="en-US" dirty="0"/>
          </a:p>
        </p:txBody>
      </p:sp>
    </p:spTree>
    <p:extLst>
      <p:ext uri="{BB962C8B-B14F-4D97-AF65-F5344CB8AC3E}">
        <p14:creationId xmlns:p14="http://schemas.microsoft.com/office/powerpoint/2010/main" val="726335167"/>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41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A361DED-330F-996F-F89E-B763021DDD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58813" y="955344"/>
            <a:ext cx="676001" cy="232375"/>
          </a:xfrm>
          <a:prstGeom prst="rect">
            <a:avLst/>
          </a:prstGeom>
        </p:spPr>
      </p:pic>
      <p:pic>
        <p:nvPicPr>
          <p:cNvPr id="2" name="Graphic 1">
            <a:extLst>
              <a:ext uri="{FF2B5EF4-FFF2-40B4-BE49-F238E27FC236}">
                <a16:creationId xmlns:a16="http://schemas.microsoft.com/office/drawing/2014/main" id="{32F1E47C-D9B8-C966-BBFB-FAFA285669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59606" y="5961888"/>
            <a:ext cx="1543396" cy="454364"/>
          </a:xfrm>
          <a:prstGeom prst="rect">
            <a:avLst/>
          </a:prstGeom>
        </p:spPr>
      </p:pic>
      <p:sp>
        <p:nvSpPr>
          <p:cNvPr id="5" name="Text Placeholder 4">
            <a:extLst>
              <a:ext uri="{FF2B5EF4-FFF2-40B4-BE49-F238E27FC236}">
                <a16:creationId xmlns:a16="http://schemas.microsoft.com/office/drawing/2014/main" id="{61C8EA36-DBCA-554A-F511-EAA84BA6813D}"/>
              </a:ext>
            </a:extLst>
          </p:cNvPr>
          <p:cNvSpPr>
            <a:spLocks noGrp="1"/>
          </p:cNvSpPr>
          <p:nvPr>
            <p:ph type="body" sz="quarter" idx="10" hasCustomPrompt="1"/>
          </p:nvPr>
        </p:nvSpPr>
        <p:spPr>
          <a:xfrm>
            <a:off x="658813" y="620384"/>
            <a:ext cx="7086600" cy="232375"/>
          </a:xfrm>
        </p:spPr>
        <p:txBody>
          <a:bodyPr lIns="0">
            <a:normAutofit/>
          </a:bodyPr>
          <a:lstStyle>
            <a:lvl1pPr marL="0" indent="0">
              <a:buNone/>
              <a:defRPr sz="1000"/>
            </a:lvl1pPr>
          </a:lstStyle>
          <a:p>
            <a:pPr lvl="0"/>
            <a:r>
              <a:rPr lang="en-AU" b="0" i="0" u="none" strike="noStrike" dirty="0">
                <a:solidFill>
                  <a:srgbClr val="000000"/>
                </a:solidFill>
                <a:effectLst/>
                <a:latin typeface="Arial" panose="020B0604020202020204" pitchFamily="34" charset="0"/>
              </a:rPr>
              <a:t>© State of Victoria (Department of Education) 2024</a:t>
            </a:r>
            <a:endParaRPr lang="en-US" dirty="0"/>
          </a:p>
        </p:txBody>
      </p:sp>
      <p:pic>
        <p:nvPicPr>
          <p:cNvPr id="3" name="Graphic 2">
            <a:extLst>
              <a:ext uri="{FF2B5EF4-FFF2-40B4-BE49-F238E27FC236}">
                <a16:creationId xmlns:a16="http://schemas.microsoft.com/office/drawing/2014/main" id="{9B01A4BB-4DE5-E05E-44DB-0B37A8C7E8A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61412" y="2151612"/>
            <a:ext cx="3368936" cy="2554776"/>
          </a:xfrm>
          <a:prstGeom prst="rect">
            <a:avLst/>
          </a:prstGeom>
        </p:spPr>
      </p:pic>
    </p:spTree>
    <p:extLst>
      <p:ext uri="{BB962C8B-B14F-4D97-AF65-F5344CB8AC3E}">
        <p14:creationId xmlns:p14="http://schemas.microsoft.com/office/powerpoint/2010/main" val="4230836874"/>
      </p:ext>
    </p:extLst>
  </p:cSld>
  <p:clrMapOvr>
    <a:masterClrMapping/>
  </p:clrMapOvr>
  <p:extLst>
    <p:ext uri="{DCECCB84-F9BA-43D5-87BE-67443E8EF086}">
      <p15:sldGuideLst xmlns:p15="http://schemas.microsoft.com/office/powerpoint/2012/main">
        <p15:guide id="1" orient="horz" pos="2863" userDrawn="1">
          <p15:clr>
            <a:srgbClr val="FBAE40"/>
          </p15:clr>
        </p15:guide>
        <p15:guide id="2" pos="4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228E1-591C-BB4C-C2B1-3B9B5BF82AE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7D2E5C1-0862-4836-500E-C3E119E497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F62B6488-56D5-91B6-3BED-32B77A4D5527}"/>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4142394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DA83-CFFA-04D9-EB09-E1192C94064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A5D585F-E914-C641-8FF6-DDCA9FEA5E29}"/>
              </a:ext>
            </a:extLst>
          </p:cNvPr>
          <p:cNvSpPr>
            <a:spLocks noGrp="1"/>
          </p:cNvSpPr>
          <p:nvPr>
            <p:ph sz="half" idx="1"/>
          </p:nvPr>
        </p:nvSpPr>
        <p:spPr>
          <a:xfrm>
            <a:off x="803275" y="2168525"/>
            <a:ext cx="5113338" cy="371442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60A63688-D5C7-076C-E81B-DD9F9AC8C6D6}"/>
              </a:ext>
            </a:extLst>
          </p:cNvPr>
          <p:cNvSpPr>
            <a:spLocks noGrp="1"/>
          </p:cNvSpPr>
          <p:nvPr>
            <p:ph sz="half" idx="2"/>
          </p:nvPr>
        </p:nvSpPr>
        <p:spPr>
          <a:xfrm>
            <a:off x="6275389" y="2168525"/>
            <a:ext cx="5437186" cy="37144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F931F13F-B0F0-4B7E-2300-C51DE5611058}"/>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3444308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 userDrawn="1">
          <p15:clr>
            <a:srgbClr val="FBAE40"/>
          </p15:clr>
        </p15:guide>
        <p15:guide id="3" pos="50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B6D0B-1F57-FE06-E1A7-15160132A8E2}"/>
              </a:ext>
            </a:extLst>
          </p:cNvPr>
          <p:cNvSpPr>
            <a:spLocks noGrp="1"/>
          </p:cNvSpPr>
          <p:nvPr>
            <p:ph type="title"/>
          </p:nvPr>
        </p:nvSpPr>
        <p:spPr>
          <a:xfrm>
            <a:off x="839788" y="1"/>
            <a:ext cx="10515600" cy="973776"/>
          </a:xfrm>
        </p:spPr>
        <p:txBody>
          <a:bodyPr>
            <a:normAutofit/>
          </a:bodyPr>
          <a:lstStyle>
            <a:lvl1pPr>
              <a:defRPr sz="28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14525B5-06F0-9D9F-A99D-4C2A33AA226B}"/>
              </a:ext>
            </a:extLst>
          </p:cNvPr>
          <p:cNvSpPr>
            <a:spLocks noGrp="1"/>
          </p:cNvSpPr>
          <p:nvPr>
            <p:ph type="body" idx="1"/>
          </p:nvPr>
        </p:nvSpPr>
        <p:spPr>
          <a:xfrm>
            <a:off x="803276" y="1681163"/>
            <a:ext cx="5113338"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30EB9748-04B6-2CB3-2A17-A4F528936D83}"/>
              </a:ext>
            </a:extLst>
          </p:cNvPr>
          <p:cNvSpPr>
            <a:spLocks noGrp="1"/>
          </p:cNvSpPr>
          <p:nvPr>
            <p:ph sz="half" idx="2"/>
          </p:nvPr>
        </p:nvSpPr>
        <p:spPr>
          <a:xfrm>
            <a:off x="803276" y="2785241"/>
            <a:ext cx="5113337" cy="3404422"/>
          </a:xfrm>
        </p:spPr>
        <p:txBody>
          <a:bodyPr/>
          <a:lstStyle>
            <a:lvl1pPr>
              <a:defRPr sz="2000"/>
            </a:lvl1pPr>
            <a:lvl2pPr>
              <a:defRPr sz="1800"/>
            </a:lvl2pPr>
            <a:lvl3pPr>
              <a:defRPr sz="1600"/>
            </a:lvl3pPr>
            <a:lvl4pPr>
              <a:defRPr sz="14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8F03A0BA-A1BF-D041-E0AE-3C7F2E0A7C67}"/>
              </a:ext>
            </a:extLst>
          </p:cNvPr>
          <p:cNvSpPr>
            <a:spLocks noGrp="1"/>
          </p:cNvSpPr>
          <p:nvPr>
            <p:ph type="body" sz="quarter" idx="3"/>
          </p:nvPr>
        </p:nvSpPr>
        <p:spPr>
          <a:xfrm>
            <a:off x="6275388" y="1681163"/>
            <a:ext cx="5437186" cy="82391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7559A17F-D6D9-E986-FB62-7DE42BE03E5E}"/>
              </a:ext>
            </a:extLst>
          </p:cNvPr>
          <p:cNvSpPr>
            <a:spLocks noGrp="1"/>
          </p:cNvSpPr>
          <p:nvPr>
            <p:ph sz="quarter" idx="4"/>
          </p:nvPr>
        </p:nvSpPr>
        <p:spPr>
          <a:xfrm>
            <a:off x="6275388" y="2785241"/>
            <a:ext cx="5437186" cy="3404422"/>
          </a:xfrm>
        </p:spPr>
        <p:txBody>
          <a:bodyPr/>
          <a:lstStyle>
            <a:lvl1pPr>
              <a:defRPr sz="2000"/>
            </a:lvl1pPr>
            <a:lvl2pPr>
              <a:defRPr sz="1800"/>
            </a:lvl2pPr>
            <a:lvl3pPr>
              <a:defRPr sz="1600"/>
            </a:lvl3pPr>
            <a:lvl4pPr>
              <a:defRPr sz="14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Slide Number Placeholder 8">
            <a:extLst>
              <a:ext uri="{FF2B5EF4-FFF2-40B4-BE49-F238E27FC236}">
                <a16:creationId xmlns:a16="http://schemas.microsoft.com/office/drawing/2014/main" id="{037CCF33-3C54-C4B3-02C5-15BB4187DFA1}"/>
              </a:ext>
            </a:extLst>
          </p:cNvPr>
          <p:cNvSpPr>
            <a:spLocks noGrp="1"/>
          </p:cNvSpPr>
          <p:nvPr>
            <p:ph type="sldNum" sz="quarter" idx="12"/>
          </p:nvPr>
        </p:nvSpPr>
        <p:spPr/>
        <p:txBody>
          <a:bodyPr/>
          <a:lstStyle/>
          <a:p>
            <a:fld id="{FAD525E8-F7F6-0A4B-908A-5CD2D6A08293}" type="slidenum">
              <a:rPr lang="en-US" smtClean="0"/>
              <a:t>‹#›</a:t>
            </a:fld>
            <a:endParaRPr lang="en-US"/>
          </a:p>
        </p:txBody>
      </p:sp>
    </p:spTree>
    <p:extLst>
      <p:ext uri="{BB962C8B-B14F-4D97-AF65-F5344CB8AC3E}">
        <p14:creationId xmlns:p14="http://schemas.microsoft.com/office/powerpoint/2010/main" val="14436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9.xml"/><Relationship Id="rId7" Type="http://schemas.openxmlformats.org/officeDocument/2006/relationships/image" Target="../media/image18.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B766E-A6EA-38A1-82D9-8F7F736A55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38FF04-6D74-D42A-0EC7-DD95DE83F7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2924919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75" r:id="rId4"/>
    <p:sldLayoutId id="2147483662" r:id="rId5"/>
    <p:sldLayoutId id="2147483674" r:id="rId6"/>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BD0AF1E-6BAC-44BD-5773-142FCF9F7B8A}"/>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0" y="0"/>
            <a:ext cx="12192000" cy="977900"/>
          </a:xfrm>
          <a:prstGeom prst="rect">
            <a:avLst/>
          </a:prstGeom>
        </p:spPr>
      </p:pic>
      <p:sp>
        <p:nvSpPr>
          <p:cNvPr id="2" name="Title Placeholder 1">
            <a:extLst>
              <a:ext uri="{FF2B5EF4-FFF2-40B4-BE49-F238E27FC236}">
                <a16:creationId xmlns:a16="http://schemas.microsoft.com/office/drawing/2014/main" id="{6ED1028C-5405-E1C5-E9E6-F9D587934B4B}"/>
              </a:ext>
            </a:extLst>
          </p:cNvPr>
          <p:cNvSpPr>
            <a:spLocks noGrp="1"/>
          </p:cNvSpPr>
          <p:nvPr>
            <p:ph type="title"/>
          </p:nvPr>
        </p:nvSpPr>
        <p:spPr>
          <a:xfrm>
            <a:off x="803275" y="1"/>
            <a:ext cx="10550525" cy="977899"/>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47AB9123-66E1-4F4A-5AA6-AE0BC13C781B}"/>
              </a:ext>
            </a:extLst>
          </p:cNvPr>
          <p:cNvSpPr>
            <a:spLocks noGrp="1"/>
          </p:cNvSpPr>
          <p:nvPr>
            <p:ph type="body" idx="1"/>
          </p:nvPr>
        </p:nvSpPr>
        <p:spPr>
          <a:xfrm>
            <a:off x="803275" y="2168525"/>
            <a:ext cx="10909299" cy="40084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B1A1FA39-07C5-C41D-7A81-CB801353B22E}"/>
              </a:ext>
            </a:extLst>
          </p:cNvPr>
          <p:cNvSpPr>
            <a:spLocks noGrp="1"/>
          </p:cNvSpPr>
          <p:nvPr>
            <p:ph type="sldNum" sz="quarter" idx="4"/>
          </p:nvPr>
        </p:nvSpPr>
        <p:spPr>
          <a:xfrm>
            <a:off x="8610600" y="6356350"/>
            <a:ext cx="3101974"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AD525E8-F7F6-0A4B-908A-5CD2D6A08293}" type="slidenum">
              <a:rPr lang="en-US" smtClean="0"/>
              <a:t>‹#›</a:t>
            </a:fld>
            <a:endParaRPr lang="en-US"/>
          </a:p>
        </p:txBody>
      </p:sp>
    </p:spTree>
    <p:extLst>
      <p:ext uri="{BB962C8B-B14F-4D97-AF65-F5344CB8AC3E}">
        <p14:creationId xmlns:p14="http://schemas.microsoft.com/office/powerpoint/2010/main" val="1973797966"/>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 id="2147483672" r:id="rId4"/>
    <p:sldLayoutId id="2147483673" r:id="rId5"/>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2" orient="horz" pos="2160" userDrawn="1">
          <p15:clr>
            <a:srgbClr val="F26B43"/>
          </p15:clr>
        </p15:guide>
        <p15:guide id="4" pos="506" userDrawn="1">
          <p15:clr>
            <a:srgbClr val="F26B43"/>
          </p15:clr>
        </p15:guide>
        <p15:guide id="5" orient="horz" pos="1366" userDrawn="1">
          <p15:clr>
            <a:srgbClr val="F26B43"/>
          </p15:clr>
        </p15:guide>
        <p15:guide id="6" pos="3840" userDrawn="1">
          <p15:clr>
            <a:srgbClr val="F26B43"/>
          </p15:clr>
        </p15:guide>
        <p15:guide id="7" pos="3953" userDrawn="1">
          <p15:clr>
            <a:srgbClr val="F26B43"/>
          </p15:clr>
        </p15:guide>
        <p15:guide id="8" pos="372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2.education.vic.gov.au/pal/anaphylaxis/policy" TargetMode="External"/><Relationship Id="rId7" Type="http://schemas.openxmlformats.org/officeDocument/2006/relationships/hyperlink" Target="http://www.allergyfacts.org.au"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www.rch.org.au/allergy" TargetMode="External"/><Relationship Id="rId5" Type="http://schemas.openxmlformats.org/officeDocument/2006/relationships/hyperlink" Target="https://training.ascia.org.au/" TargetMode="External"/><Relationship Id="rId4" Type="http://schemas.openxmlformats.org/officeDocument/2006/relationships/hyperlink" Target="http://www.allergy.org.au/hp/anaphylaxis/ascia-action-plan-for-anaphylaxi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69572B-2802-3989-18A3-B0C44CBF8207}"/>
              </a:ext>
            </a:extLst>
          </p:cNvPr>
          <p:cNvSpPr>
            <a:spLocks noGrp="1"/>
          </p:cNvSpPr>
          <p:nvPr>
            <p:ph type="ctrTitle"/>
          </p:nvPr>
        </p:nvSpPr>
        <p:spPr/>
        <p:txBody>
          <a:bodyPr>
            <a:normAutofit/>
          </a:bodyPr>
          <a:lstStyle/>
          <a:p>
            <a:r>
              <a:rPr lang="en-US" sz="2800" dirty="0"/>
              <a:t>Anaphylaxis Management: Twice-Yearly Briefing	</a:t>
            </a:r>
          </a:p>
        </p:txBody>
      </p:sp>
      <p:sp>
        <p:nvSpPr>
          <p:cNvPr id="5" name="Subtitle 4">
            <a:extLst>
              <a:ext uri="{FF2B5EF4-FFF2-40B4-BE49-F238E27FC236}">
                <a16:creationId xmlns:a16="http://schemas.microsoft.com/office/drawing/2014/main" id="{2AF1F778-6212-459C-2463-30F468B21612}"/>
              </a:ext>
            </a:extLst>
          </p:cNvPr>
          <p:cNvSpPr>
            <a:spLocks noGrp="1"/>
          </p:cNvSpPr>
          <p:nvPr>
            <p:ph type="subTitle" idx="1"/>
          </p:nvPr>
        </p:nvSpPr>
        <p:spPr/>
        <p:txBody>
          <a:bodyPr>
            <a:normAutofit/>
          </a:bodyPr>
          <a:lstStyle/>
          <a:p>
            <a:r>
              <a:rPr lang="en-US" sz="2000" dirty="0"/>
              <a:t>For all Victorian Schools</a:t>
            </a:r>
          </a:p>
        </p:txBody>
      </p:sp>
      <p:sp>
        <p:nvSpPr>
          <p:cNvPr id="2" name="TextBox 1">
            <a:extLst>
              <a:ext uri="{FF2B5EF4-FFF2-40B4-BE49-F238E27FC236}">
                <a16:creationId xmlns:a16="http://schemas.microsoft.com/office/drawing/2014/main" id="{66036D3A-5C8B-1D71-5B24-916C5818FC61}"/>
              </a:ext>
            </a:extLst>
          </p:cNvPr>
          <p:cNvSpPr txBox="1"/>
          <p:nvPr/>
        </p:nvSpPr>
        <p:spPr>
          <a:xfrm>
            <a:off x="2847474" y="5853165"/>
            <a:ext cx="3649579" cy="276999"/>
          </a:xfrm>
          <a:prstGeom prst="rect">
            <a:avLst/>
          </a:prstGeom>
          <a:noFill/>
        </p:spPr>
        <p:txBody>
          <a:bodyPr wrap="square" rtlCol="0">
            <a:spAutoFit/>
          </a:bodyPr>
          <a:lstStyle/>
          <a:p>
            <a:r>
              <a:rPr lang="en-AU" sz="1200" dirty="0"/>
              <a:t>Last updated January 2026</a:t>
            </a:r>
          </a:p>
        </p:txBody>
      </p:sp>
    </p:spTree>
    <p:extLst>
      <p:ext uri="{BB962C8B-B14F-4D97-AF65-F5344CB8AC3E}">
        <p14:creationId xmlns:p14="http://schemas.microsoft.com/office/powerpoint/2010/main" val="298457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7466F8-B328-8614-FDCF-D6C8A77D959A}"/>
              </a:ext>
            </a:extLst>
          </p:cNvPr>
          <p:cNvSpPr>
            <a:spLocks noGrp="1"/>
          </p:cNvSpPr>
          <p:nvPr>
            <p:ph type="title"/>
          </p:nvPr>
        </p:nvSpPr>
        <p:spPr/>
        <p:txBody>
          <a:bodyPr/>
          <a:lstStyle/>
          <a:p>
            <a:r>
              <a:rPr lang="en-AU" dirty="0"/>
              <a:t>First Aid and Emergency Response</a:t>
            </a:r>
          </a:p>
        </p:txBody>
      </p:sp>
      <p:sp>
        <p:nvSpPr>
          <p:cNvPr id="7" name="Rectangle 3">
            <a:extLst>
              <a:ext uri="{FF2B5EF4-FFF2-40B4-BE49-F238E27FC236}">
                <a16:creationId xmlns:a16="http://schemas.microsoft.com/office/drawing/2014/main" id="{77EECA61-06E0-0562-D2B8-FB1CB20E1230}"/>
              </a:ext>
            </a:extLst>
          </p:cNvPr>
          <p:cNvSpPr>
            <a:spLocks noGrp="1" noChangeAspect="1" noChangeArrowheads="1"/>
          </p:cNvSpPr>
          <p:nvPr>
            <p:ph idx="1"/>
          </p:nvPr>
        </p:nvSpPr>
        <p:spPr>
          <a:xfrm>
            <a:off x="899592" y="1700808"/>
            <a:ext cx="9246731" cy="1392520"/>
          </a:xfrm>
          <a:solidFill>
            <a:schemeClr val="accent2">
              <a:lumMod val="20000"/>
              <a:lumOff val="80000"/>
            </a:schemeClr>
          </a:solidFill>
        </p:spPr>
        <p:txBody>
          <a:bodyPr anchor="ctr">
            <a:noAutofit/>
          </a:bodyPr>
          <a:lstStyle/>
          <a:p>
            <a:pPr marL="144000" indent="0">
              <a:spcBef>
                <a:spcPts val="600"/>
              </a:spcBef>
              <a:spcAft>
                <a:spcPts val="600"/>
              </a:spcAft>
              <a:buNone/>
            </a:pPr>
            <a:r>
              <a:rPr lang="en-AU" dirty="0"/>
              <a:t>All staff need to know the school’s </a:t>
            </a:r>
            <a:r>
              <a:rPr lang="en-AU" b="1" dirty="0"/>
              <a:t>Anaphylaxis Policy </a:t>
            </a:r>
            <a:r>
              <a:rPr lang="en-AU" dirty="0"/>
              <a:t>and </a:t>
            </a:r>
            <a:r>
              <a:rPr lang="en-AU" b="1" dirty="0"/>
              <a:t>Emergency Procedures</a:t>
            </a:r>
          </a:p>
        </p:txBody>
      </p:sp>
      <p:sp>
        <p:nvSpPr>
          <p:cNvPr id="8" name="TextBox 7">
            <a:extLst>
              <a:ext uri="{FF2B5EF4-FFF2-40B4-BE49-F238E27FC236}">
                <a16:creationId xmlns:a16="http://schemas.microsoft.com/office/drawing/2014/main" id="{939CF651-3D03-8EB5-C1D9-F894B988317D}"/>
              </a:ext>
            </a:extLst>
          </p:cNvPr>
          <p:cNvSpPr txBox="1"/>
          <p:nvPr/>
        </p:nvSpPr>
        <p:spPr>
          <a:xfrm>
            <a:off x="899592" y="4725144"/>
            <a:ext cx="9292091" cy="1218456"/>
          </a:xfrm>
          <a:prstGeom prst="rect">
            <a:avLst/>
          </a:prstGeom>
          <a:solidFill>
            <a:schemeClr val="accent2">
              <a:lumMod val="20000"/>
              <a:lumOff val="80000"/>
            </a:schemeClr>
          </a:solidFill>
        </p:spPr>
        <p:txBody>
          <a:bodyPr vert="horz" lIns="91440" tIns="45720" rIns="91440" bIns="45720" rtlCol="0" anchor="ctr">
            <a:normAutofit/>
          </a:bodyPr>
          <a:lstStyle>
            <a:lvl1pPr marL="342900" indent="-342900" defTabSz="457200" eaLnBrk="1" latinLnBrk="0" hangingPunct="1">
              <a:spcBef>
                <a:spcPct val="20000"/>
              </a:spcBef>
              <a:buFont typeface="Arial"/>
              <a:buChar char="•"/>
              <a:defRPr sz="2400">
                <a:solidFill>
                  <a:schemeClr val="bg1">
                    <a:lumMod val="50000"/>
                  </a:schemeClr>
                </a:solidFill>
                <a:latin typeface="+mn-lt"/>
              </a:defRPr>
            </a:lvl1pPr>
            <a:lvl2pPr marL="742950" indent="-285750" defTabSz="457200" eaLnBrk="1" latinLnBrk="0" hangingPunct="1">
              <a:spcBef>
                <a:spcPct val="20000"/>
              </a:spcBef>
              <a:buFont typeface="Arial"/>
              <a:buChar char="–"/>
              <a:defRPr sz="2800">
                <a:latin typeface="+mn-lt"/>
              </a:defRPr>
            </a:lvl2pPr>
            <a:lvl3pPr marL="1143000" indent="-228600" defTabSz="457200" eaLnBrk="1" latinLnBrk="0" hangingPunct="1">
              <a:spcBef>
                <a:spcPct val="20000"/>
              </a:spcBef>
              <a:buFont typeface="Arial"/>
              <a:buChar char="•"/>
              <a:defRPr sz="2400">
                <a:latin typeface="+mn-lt"/>
              </a:defRPr>
            </a:lvl3pPr>
            <a:lvl4pPr marL="1600200" indent="-228600" defTabSz="457200" eaLnBrk="1" latinLnBrk="0" hangingPunct="1">
              <a:spcBef>
                <a:spcPct val="20000"/>
              </a:spcBef>
              <a:buFont typeface="Arial"/>
              <a:buChar char="–"/>
              <a:defRPr sz="2000">
                <a:latin typeface="+mn-lt"/>
              </a:defRPr>
            </a:lvl4pPr>
            <a:lvl5pPr marL="2057400" indent="-228600" defTabSz="457200" eaLnBrk="1" latinLnBrk="0" hangingPunct="1">
              <a:spcBef>
                <a:spcPct val="20000"/>
              </a:spcBef>
              <a:buFont typeface="Arial"/>
              <a:buChar char="»"/>
              <a:defRPr sz="2000">
                <a:latin typeface="+mn-lt"/>
              </a:defRPr>
            </a:lvl5pPr>
            <a:lvl6pPr marL="2514600" indent="-228600" defTabSz="457200">
              <a:spcBef>
                <a:spcPct val="20000"/>
              </a:spcBef>
              <a:buFont typeface="Arial"/>
              <a:buChar char="•"/>
              <a:defRPr sz="2000">
                <a:latin typeface="+mn-lt"/>
              </a:defRPr>
            </a:lvl6pPr>
            <a:lvl7pPr marL="2971800" indent="-228600" defTabSz="457200">
              <a:spcBef>
                <a:spcPct val="20000"/>
              </a:spcBef>
              <a:buFont typeface="Arial"/>
              <a:buChar char="•"/>
              <a:defRPr sz="2000">
                <a:latin typeface="+mn-lt"/>
              </a:defRPr>
            </a:lvl7pPr>
            <a:lvl8pPr marL="3429000" indent="-228600" defTabSz="457200">
              <a:spcBef>
                <a:spcPct val="20000"/>
              </a:spcBef>
              <a:buFont typeface="Arial"/>
              <a:buChar char="•"/>
              <a:defRPr sz="2000">
                <a:latin typeface="+mn-lt"/>
              </a:defRPr>
            </a:lvl8pPr>
            <a:lvl9pPr marL="3886200" indent="-228600" defTabSz="457200">
              <a:spcBef>
                <a:spcPct val="20000"/>
              </a:spcBef>
              <a:buFont typeface="Arial"/>
              <a:buChar char="•"/>
              <a:defRPr sz="2000">
                <a:latin typeface="+mn-lt"/>
              </a:defRPr>
            </a:lvl9pPr>
          </a:lstStyle>
          <a:p>
            <a:pPr marL="144000" indent="0">
              <a:spcBef>
                <a:spcPts val="600"/>
              </a:spcBef>
              <a:spcAft>
                <a:spcPts val="600"/>
              </a:spcAft>
              <a:buNone/>
            </a:pPr>
            <a:r>
              <a:rPr lang="en-AU" dirty="0">
                <a:solidFill>
                  <a:schemeClr val="tx1"/>
                </a:solidFill>
              </a:rPr>
              <a:t>Using the adrenaline (trainer) devices, </a:t>
            </a:r>
            <a:r>
              <a:rPr lang="en-AU" b="1" dirty="0">
                <a:solidFill>
                  <a:schemeClr val="tx1"/>
                </a:solidFill>
              </a:rPr>
              <a:t>practice scenarios </a:t>
            </a:r>
            <a:r>
              <a:rPr lang="en-AU" dirty="0">
                <a:solidFill>
                  <a:schemeClr val="tx1"/>
                </a:solidFill>
              </a:rPr>
              <a:t>requiring treatment</a:t>
            </a:r>
          </a:p>
        </p:txBody>
      </p:sp>
      <p:sp>
        <p:nvSpPr>
          <p:cNvPr id="9" name="TextBox 8">
            <a:extLst>
              <a:ext uri="{FF2B5EF4-FFF2-40B4-BE49-F238E27FC236}">
                <a16:creationId xmlns:a16="http://schemas.microsoft.com/office/drawing/2014/main" id="{8EDF7702-6BB4-B24D-388B-B0353E6DC607}"/>
              </a:ext>
            </a:extLst>
          </p:cNvPr>
          <p:cNvSpPr txBox="1"/>
          <p:nvPr/>
        </p:nvSpPr>
        <p:spPr>
          <a:xfrm>
            <a:off x="886679" y="3300008"/>
            <a:ext cx="9292091" cy="1218456"/>
          </a:xfrm>
          <a:prstGeom prst="rect">
            <a:avLst/>
          </a:prstGeom>
          <a:solidFill>
            <a:schemeClr val="accent2">
              <a:lumMod val="20000"/>
              <a:lumOff val="80000"/>
            </a:schemeClr>
          </a:solidFill>
        </p:spPr>
        <p:txBody>
          <a:bodyPr vert="horz" lIns="91440" tIns="45720" rIns="91440" bIns="45720" rtlCol="0" anchor="ctr">
            <a:normAutofit/>
          </a:bodyPr>
          <a:lstStyle>
            <a:lvl1pPr marL="342900" indent="-342900" defTabSz="457200" eaLnBrk="1" latinLnBrk="0" hangingPunct="1">
              <a:spcBef>
                <a:spcPct val="20000"/>
              </a:spcBef>
              <a:buFont typeface="Arial"/>
              <a:buChar char="•"/>
              <a:defRPr sz="2400">
                <a:solidFill>
                  <a:schemeClr val="bg1">
                    <a:lumMod val="50000"/>
                  </a:schemeClr>
                </a:solidFill>
                <a:latin typeface="+mn-lt"/>
              </a:defRPr>
            </a:lvl1pPr>
            <a:lvl2pPr marL="742950" indent="-285750" defTabSz="457200" eaLnBrk="1" latinLnBrk="0" hangingPunct="1">
              <a:spcBef>
                <a:spcPct val="20000"/>
              </a:spcBef>
              <a:buFont typeface="Arial"/>
              <a:buChar char="–"/>
              <a:defRPr sz="2800">
                <a:latin typeface="+mn-lt"/>
              </a:defRPr>
            </a:lvl2pPr>
            <a:lvl3pPr marL="1143000" indent="-228600" defTabSz="457200" eaLnBrk="1" latinLnBrk="0" hangingPunct="1">
              <a:spcBef>
                <a:spcPct val="20000"/>
              </a:spcBef>
              <a:buFont typeface="Arial"/>
              <a:buChar char="•"/>
              <a:defRPr sz="2400">
                <a:latin typeface="+mn-lt"/>
              </a:defRPr>
            </a:lvl3pPr>
            <a:lvl4pPr marL="1600200" indent="-228600" defTabSz="457200" eaLnBrk="1" latinLnBrk="0" hangingPunct="1">
              <a:spcBef>
                <a:spcPct val="20000"/>
              </a:spcBef>
              <a:buFont typeface="Arial"/>
              <a:buChar char="–"/>
              <a:defRPr sz="2000">
                <a:latin typeface="+mn-lt"/>
              </a:defRPr>
            </a:lvl4pPr>
            <a:lvl5pPr marL="2057400" indent="-228600" defTabSz="457200" eaLnBrk="1" latinLnBrk="0" hangingPunct="1">
              <a:spcBef>
                <a:spcPct val="20000"/>
              </a:spcBef>
              <a:buFont typeface="Arial"/>
              <a:buChar char="»"/>
              <a:defRPr sz="2000">
                <a:latin typeface="+mn-lt"/>
              </a:defRPr>
            </a:lvl5pPr>
            <a:lvl6pPr marL="2514600" indent="-228600" defTabSz="457200">
              <a:spcBef>
                <a:spcPct val="20000"/>
              </a:spcBef>
              <a:buFont typeface="Arial"/>
              <a:buChar char="•"/>
              <a:defRPr sz="2000">
                <a:latin typeface="+mn-lt"/>
              </a:defRPr>
            </a:lvl6pPr>
            <a:lvl7pPr marL="2971800" indent="-228600" defTabSz="457200">
              <a:spcBef>
                <a:spcPct val="20000"/>
              </a:spcBef>
              <a:buFont typeface="Arial"/>
              <a:buChar char="•"/>
              <a:defRPr sz="2000">
                <a:latin typeface="+mn-lt"/>
              </a:defRPr>
            </a:lvl7pPr>
            <a:lvl8pPr marL="3429000" indent="-228600" defTabSz="457200">
              <a:spcBef>
                <a:spcPct val="20000"/>
              </a:spcBef>
              <a:buFont typeface="Arial"/>
              <a:buChar char="•"/>
              <a:defRPr sz="2000">
                <a:latin typeface="+mn-lt"/>
              </a:defRPr>
            </a:lvl8pPr>
            <a:lvl9pPr marL="3886200" indent="-228600" defTabSz="457200">
              <a:spcBef>
                <a:spcPct val="20000"/>
              </a:spcBef>
              <a:buFont typeface="Arial"/>
              <a:buChar char="•"/>
              <a:defRPr sz="2000">
                <a:latin typeface="+mn-lt"/>
              </a:defRPr>
            </a:lvl9pPr>
          </a:lstStyle>
          <a:p>
            <a:pPr marL="144000" indent="0">
              <a:spcBef>
                <a:spcPts val="600"/>
              </a:spcBef>
              <a:spcAft>
                <a:spcPts val="600"/>
              </a:spcAft>
              <a:buNone/>
            </a:pPr>
            <a:r>
              <a:rPr lang="en-AU" dirty="0">
                <a:solidFill>
                  <a:schemeClr val="tx1"/>
                </a:solidFill>
              </a:rPr>
              <a:t>The student’s </a:t>
            </a:r>
            <a:r>
              <a:rPr lang="en-AU" b="1" dirty="0">
                <a:solidFill>
                  <a:schemeClr val="tx1"/>
                </a:solidFill>
              </a:rPr>
              <a:t>ASCIA Action Plan For Anaphylaxis </a:t>
            </a:r>
            <a:r>
              <a:rPr lang="en-AU" dirty="0">
                <a:solidFill>
                  <a:schemeClr val="tx1"/>
                </a:solidFill>
              </a:rPr>
              <a:t>must be followed if responding to an anaphylactic reaction</a:t>
            </a:r>
          </a:p>
        </p:txBody>
      </p:sp>
    </p:spTree>
    <p:extLst>
      <p:ext uri="{BB962C8B-B14F-4D97-AF65-F5344CB8AC3E}">
        <p14:creationId xmlns:p14="http://schemas.microsoft.com/office/powerpoint/2010/main" val="688328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5166D2-10CD-0CF3-2401-0BE2B69BF212}"/>
              </a:ext>
            </a:extLst>
          </p:cNvPr>
          <p:cNvSpPr>
            <a:spLocks noGrp="1"/>
          </p:cNvSpPr>
          <p:nvPr>
            <p:ph type="title"/>
          </p:nvPr>
        </p:nvSpPr>
        <p:spPr/>
        <p:txBody>
          <a:bodyPr/>
          <a:lstStyle/>
          <a:p>
            <a:r>
              <a:rPr lang="en-AU" dirty="0"/>
              <a:t>Ongoing support and training resources</a:t>
            </a:r>
          </a:p>
        </p:txBody>
      </p:sp>
      <p:graphicFrame>
        <p:nvGraphicFramePr>
          <p:cNvPr id="8" name="Table 7">
            <a:extLst>
              <a:ext uri="{FF2B5EF4-FFF2-40B4-BE49-F238E27FC236}">
                <a16:creationId xmlns:a16="http://schemas.microsoft.com/office/drawing/2014/main" id="{D58F5E00-5DCF-DF5D-CF73-1F44BCCC07DB}"/>
              </a:ext>
            </a:extLst>
          </p:cNvPr>
          <p:cNvGraphicFramePr>
            <a:graphicFrameLocks noGrp="1"/>
          </p:cNvGraphicFramePr>
          <p:nvPr>
            <p:extLst>
              <p:ext uri="{D42A27DB-BD31-4B8C-83A1-F6EECF244321}">
                <p14:modId xmlns:p14="http://schemas.microsoft.com/office/powerpoint/2010/main" val="2948750113"/>
              </p:ext>
            </p:extLst>
          </p:nvPr>
        </p:nvGraphicFramePr>
        <p:xfrm>
          <a:off x="883749" y="1343918"/>
          <a:ext cx="10424502" cy="4828280"/>
        </p:xfrm>
        <a:graphic>
          <a:graphicData uri="http://schemas.openxmlformats.org/drawingml/2006/table">
            <a:tbl>
              <a:tblPr firstRow="1" bandRow="1">
                <a:tableStyleId>{2D5ABB26-0587-4C30-8999-92F81FD0307C}</a:tableStyleId>
              </a:tblPr>
              <a:tblGrid>
                <a:gridCol w="4876556">
                  <a:extLst>
                    <a:ext uri="{9D8B030D-6E8A-4147-A177-3AD203B41FA5}">
                      <a16:colId xmlns:a16="http://schemas.microsoft.com/office/drawing/2014/main" val="3726945503"/>
                    </a:ext>
                  </a:extLst>
                </a:gridCol>
                <a:gridCol w="5547946">
                  <a:extLst>
                    <a:ext uri="{9D8B030D-6E8A-4147-A177-3AD203B41FA5}">
                      <a16:colId xmlns:a16="http://schemas.microsoft.com/office/drawing/2014/main" val="454764325"/>
                    </a:ext>
                  </a:extLst>
                </a:gridCol>
              </a:tblGrid>
              <a:tr h="699268">
                <a:tc>
                  <a:txBody>
                    <a:bodyPr/>
                    <a:lstStyle/>
                    <a:p>
                      <a:pPr>
                        <a:spcAft>
                          <a:spcPts val="1200"/>
                        </a:spcAft>
                      </a:pPr>
                      <a:r>
                        <a:rPr lang="en-AU" sz="1800" b="1" dirty="0">
                          <a:solidFill>
                            <a:schemeClr val="tx1"/>
                          </a:solidFill>
                        </a:rPr>
                        <a:t>Anaphylaxis Policy and Guidelines:</a:t>
                      </a:r>
                      <a:endParaRPr lang="en-AU"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AU" sz="1800" dirty="0"/>
                        <a:t>published by Department of Education at: </a:t>
                      </a:r>
                      <a:r>
                        <a:rPr lang="en-AU" sz="1800" dirty="0">
                          <a:hlinkClick r:id="rId3"/>
                        </a:rPr>
                        <a:t>www2.education.vic.gov.au/pal/anaphylaxis/policy</a:t>
                      </a:r>
                      <a:endParaRPr lang="en-AU"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798319651"/>
                  </a:ext>
                </a:extLst>
              </a:tr>
              <a:tr h="865761">
                <a:tc>
                  <a:txBody>
                    <a:bodyPr/>
                    <a:lstStyle/>
                    <a:p>
                      <a:pPr>
                        <a:spcAft>
                          <a:spcPts val="1200"/>
                        </a:spcAft>
                      </a:pPr>
                      <a:r>
                        <a:rPr lang="en-AU" sz="1800" b="1" dirty="0">
                          <a:solidFill>
                            <a:schemeClr val="tx1"/>
                          </a:solidFill>
                        </a:rPr>
                        <a:t>Anaphylaxis Advice Line:</a:t>
                      </a:r>
                      <a:endParaRPr lang="en-AU"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1200"/>
                        </a:spcAft>
                      </a:pPr>
                      <a:r>
                        <a:rPr lang="en-AU" sz="1800" dirty="0"/>
                        <a:t>1300 725 911 or 93454235</a:t>
                      </a:r>
                    </a:p>
                    <a:p>
                      <a:pPr marL="0" marR="0" lvl="0" indent="0" algn="l" defTabSz="914400" rtl="0" eaLnBrk="1" fontAlgn="auto" latinLnBrk="0" hangingPunct="1">
                        <a:lnSpc>
                          <a:spcPct val="100000"/>
                        </a:lnSpc>
                        <a:spcBef>
                          <a:spcPts val="0"/>
                        </a:spcBef>
                        <a:spcAft>
                          <a:spcPts val="1200"/>
                        </a:spcAft>
                        <a:buClrTx/>
                        <a:buSzTx/>
                        <a:buFontTx/>
                        <a:buNone/>
                        <a:tabLst/>
                        <a:defRPr/>
                      </a:pPr>
                      <a:r>
                        <a:rPr lang="en-AU" sz="1800" dirty="0"/>
                        <a:t>email: anaphylaxisadviceline@rch.org.au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5811425"/>
                  </a:ext>
                </a:extLst>
              </a:tr>
              <a:tr h="1165447">
                <a:tc>
                  <a:txBody>
                    <a:bodyPr/>
                    <a:lstStyle/>
                    <a:p>
                      <a:pPr>
                        <a:spcAft>
                          <a:spcPts val="1200"/>
                        </a:spcAft>
                      </a:pPr>
                      <a:r>
                        <a:rPr lang="en-AU" sz="1800" b="1" dirty="0">
                          <a:solidFill>
                            <a:schemeClr val="tx1"/>
                          </a:solidFill>
                        </a:rPr>
                        <a:t>ASCIA Action Plans for Anaphylaxis: </a:t>
                      </a:r>
                      <a:endParaRPr lang="en-AU"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spcAft>
                          <a:spcPts val="1200"/>
                        </a:spcAft>
                      </a:pPr>
                      <a:r>
                        <a:rPr lang="en-AU" sz="1800" dirty="0"/>
                        <a:t>can be downloaded from the ASCIA website:</a:t>
                      </a:r>
                    </a:p>
                    <a:p>
                      <a:pPr marL="0" marR="0" lvl="0" indent="0" algn="l" defTabSz="914400" rtl="0" eaLnBrk="1" fontAlgn="auto" latinLnBrk="0" hangingPunct="1">
                        <a:lnSpc>
                          <a:spcPct val="100000"/>
                        </a:lnSpc>
                        <a:spcBef>
                          <a:spcPts val="0"/>
                        </a:spcBef>
                        <a:spcAft>
                          <a:spcPts val="1200"/>
                        </a:spcAft>
                        <a:buClrTx/>
                        <a:buSzTx/>
                        <a:buFontTx/>
                        <a:buNone/>
                        <a:tabLst/>
                        <a:defRPr/>
                      </a:pPr>
                      <a:r>
                        <a:rPr lang="en-AU" sz="1800" dirty="0">
                          <a:hlinkClick r:id="rId4"/>
                        </a:rPr>
                        <a:t>www.allergy.org.au/hp/anaphylaxis/ascia-action-plan-for-anaphylaxis </a:t>
                      </a:r>
                      <a:endParaRPr lang="en-AU"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083472684"/>
                  </a:ext>
                </a:extLst>
              </a:tr>
              <a:tr h="699268">
                <a:tc>
                  <a:txBody>
                    <a:bodyPr/>
                    <a:lstStyle/>
                    <a:p>
                      <a:pPr marL="0" indent="0">
                        <a:spcAft>
                          <a:spcPts val="1200"/>
                        </a:spcAft>
                        <a:buFont typeface="Arial" panose="020B0604020202020204" pitchFamily="34" charset="0"/>
                        <a:buNone/>
                        <a:tabLst>
                          <a:tab pos="3683000" algn="l"/>
                        </a:tabLst>
                      </a:pPr>
                      <a:r>
                        <a:rPr lang="en-AU" b="1" dirty="0">
                          <a:solidFill>
                            <a:schemeClr val="tx1"/>
                          </a:solidFill>
                        </a:rPr>
                        <a:t>ASCIA Action Plans e-Training Course for Victoria Schools: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1200"/>
                        </a:spcAft>
                      </a:pPr>
                      <a:r>
                        <a:rPr lang="en-AU" dirty="0">
                          <a:hlinkClick r:id="rId5"/>
                        </a:rPr>
                        <a:t>https://training.ascia.org.au/</a:t>
                      </a:r>
                      <a:endParaRPr lang="en-AU"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0948963"/>
                  </a:ext>
                </a:extLst>
              </a:tr>
              <a:tr h="699268">
                <a:tc>
                  <a:txBody>
                    <a:bodyPr/>
                    <a:lstStyle/>
                    <a:p>
                      <a:pPr marL="0" indent="0">
                        <a:spcAft>
                          <a:spcPts val="1200"/>
                        </a:spcAft>
                        <a:buFont typeface="Arial" panose="020B0604020202020204" pitchFamily="34" charset="0"/>
                        <a:buNone/>
                        <a:tabLst>
                          <a:tab pos="3683000" algn="l"/>
                        </a:tabLst>
                      </a:pPr>
                      <a:r>
                        <a:rPr lang="en-AU" b="1" dirty="0">
                          <a:solidFill>
                            <a:schemeClr val="tx1"/>
                          </a:solidFill>
                        </a:rPr>
                        <a:t>Department of Allergy &amp; Immunology</a:t>
                      </a:r>
                      <a:r>
                        <a:rPr lang="en-AU" sz="1800" b="1" dirty="0">
                          <a:solidFill>
                            <a:schemeClr val="tx1"/>
                          </a:solidFill>
                        </a:rPr>
                        <a:t>, Royal Children’s Hospital: </a:t>
                      </a:r>
                      <a:endParaRPr lang="en-AU"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AU" sz="1800" dirty="0">
                          <a:hlinkClick r:id="rId6"/>
                        </a:rPr>
                        <a:t>www.rch.org.au</a:t>
                      </a:r>
                      <a:r>
                        <a:rPr lang="en-AU" sz="1800" u="sng" dirty="0">
                          <a:hlinkClick r:id="rId6"/>
                        </a:rPr>
                        <a:t>/allergy</a:t>
                      </a:r>
                      <a:r>
                        <a:rPr lang="en-AU" sz="1800" dirty="0"/>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720701754"/>
                  </a:ext>
                </a:extLst>
              </a:tr>
              <a:tr h="699268">
                <a:tc>
                  <a:txBody>
                    <a:bodyPr/>
                    <a:lstStyle/>
                    <a:p>
                      <a:pPr>
                        <a:spcAft>
                          <a:spcPts val="1200"/>
                        </a:spcAft>
                      </a:pPr>
                      <a:r>
                        <a:rPr lang="en-AU" sz="1800" b="1" dirty="0">
                          <a:solidFill>
                            <a:schemeClr val="tx1"/>
                          </a:solidFill>
                        </a:rPr>
                        <a:t>Allergy &amp; Anaphylaxis Australia: </a:t>
                      </a:r>
                      <a:endParaRPr lang="en-AU"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AU" sz="1800" dirty="0"/>
                        <a:t>website or phone line support  1300 728 000 or </a:t>
                      </a:r>
                      <a:r>
                        <a:rPr lang="en-AU" sz="1800" u="sng" dirty="0">
                          <a:hlinkClick r:id="rId7"/>
                        </a:rPr>
                        <a:t>www.allergyfacts.org.au</a:t>
                      </a:r>
                      <a:r>
                        <a:rPr lang="en-AU" sz="1800" dirty="0"/>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378354"/>
                  </a:ext>
                </a:extLst>
              </a:tr>
            </a:tbl>
          </a:graphicData>
        </a:graphic>
      </p:graphicFrame>
    </p:spTree>
    <p:extLst>
      <p:ext uri="{BB962C8B-B14F-4D97-AF65-F5344CB8AC3E}">
        <p14:creationId xmlns:p14="http://schemas.microsoft.com/office/powerpoint/2010/main" val="816943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DCB076-062E-C3AB-DCC6-588458C97D9B}"/>
              </a:ext>
            </a:extLst>
          </p:cNvPr>
          <p:cNvSpPr>
            <a:spLocks noGrp="1"/>
          </p:cNvSpPr>
          <p:nvPr>
            <p:ph type="title"/>
          </p:nvPr>
        </p:nvSpPr>
        <p:spPr/>
        <p:txBody>
          <a:bodyPr/>
          <a:lstStyle/>
          <a:p>
            <a:r>
              <a:rPr lang="en-US" dirty="0"/>
              <a:t>(</a:t>
            </a:r>
            <a:r>
              <a:rPr lang="en-US" dirty="0">
                <a:highlight>
                  <a:srgbClr val="FFFF00"/>
                </a:highlight>
              </a:rPr>
              <a:t>insert name of school</a:t>
            </a:r>
            <a:r>
              <a:rPr lang="en-US" dirty="0"/>
              <a:t>)</a:t>
            </a:r>
          </a:p>
        </p:txBody>
      </p:sp>
      <p:sp>
        <p:nvSpPr>
          <p:cNvPr id="8" name="Rectangle 3">
            <a:extLst>
              <a:ext uri="{FF2B5EF4-FFF2-40B4-BE49-F238E27FC236}">
                <a16:creationId xmlns:a16="http://schemas.microsoft.com/office/drawing/2014/main" id="{D71A066E-44D5-129B-D09D-5344F7CC6FF6}"/>
              </a:ext>
            </a:extLst>
          </p:cNvPr>
          <p:cNvSpPr txBox="1">
            <a:spLocks noChangeArrowheads="1"/>
          </p:cNvSpPr>
          <p:nvPr/>
        </p:nvSpPr>
        <p:spPr>
          <a:xfrm>
            <a:off x="803275" y="1517149"/>
            <a:ext cx="8643937" cy="73025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Font typeface="Zapf Dingbats"/>
              <a:buNone/>
            </a:pPr>
            <a:r>
              <a:rPr lang="en-AU"/>
              <a:t>The children that are diagnosed at risk of anaphylaxis at our school are:</a:t>
            </a:r>
          </a:p>
          <a:p>
            <a:pPr marL="457200" indent="-457200">
              <a:lnSpc>
                <a:spcPct val="150000"/>
              </a:lnSpc>
              <a:buFont typeface="Zapf Dingbats"/>
              <a:buNone/>
            </a:pPr>
            <a:endParaRPr lang="en-AU" dirty="0"/>
          </a:p>
        </p:txBody>
      </p:sp>
      <p:sp>
        <p:nvSpPr>
          <p:cNvPr id="15" name="TextBox 8">
            <a:extLst>
              <a:ext uri="{FF2B5EF4-FFF2-40B4-BE49-F238E27FC236}">
                <a16:creationId xmlns:a16="http://schemas.microsoft.com/office/drawing/2014/main" id="{52641CEB-8BFF-949D-2B46-7A854404900F}"/>
              </a:ext>
            </a:extLst>
          </p:cNvPr>
          <p:cNvSpPr txBox="1">
            <a:spLocks noChangeArrowheads="1"/>
          </p:cNvSpPr>
          <p:nvPr/>
        </p:nvSpPr>
        <p:spPr bwMode="auto">
          <a:xfrm>
            <a:off x="1130300" y="2539667"/>
            <a:ext cx="1785937" cy="1200150"/>
          </a:xfrm>
          <a:prstGeom prst="rect">
            <a:avLst/>
          </a:prstGeom>
          <a:solidFill>
            <a:schemeClr val="accent2">
              <a:lumMod val="20000"/>
              <a:lumOff val="80000"/>
            </a:schemeClr>
          </a:solidFill>
          <a:ln>
            <a:noFill/>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AU" dirty="0"/>
              <a:t>Insert</a:t>
            </a:r>
          </a:p>
          <a:p>
            <a:pPr algn="ctr"/>
            <a:r>
              <a:rPr lang="en-AU" dirty="0"/>
              <a:t>picture of child here</a:t>
            </a:r>
          </a:p>
          <a:p>
            <a:pPr algn="ctr"/>
            <a:r>
              <a:rPr lang="en-AU" dirty="0"/>
              <a:t>please</a:t>
            </a:r>
          </a:p>
        </p:txBody>
      </p:sp>
      <p:sp>
        <p:nvSpPr>
          <p:cNvPr id="16" name="TextBox 9">
            <a:extLst>
              <a:ext uri="{FF2B5EF4-FFF2-40B4-BE49-F238E27FC236}">
                <a16:creationId xmlns:a16="http://schemas.microsoft.com/office/drawing/2014/main" id="{6812A5EC-469F-DE9D-88FC-FFAD928DA007}"/>
              </a:ext>
            </a:extLst>
          </p:cNvPr>
          <p:cNvSpPr txBox="1">
            <a:spLocks noChangeArrowheads="1"/>
          </p:cNvSpPr>
          <p:nvPr/>
        </p:nvSpPr>
        <p:spPr bwMode="auto">
          <a:xfrm>
            <a:off x="4154487" y="2611105"/>
            <a:ext cx="1792288" cy="120015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ctr" eaLnBrk="0" hangingPunct="0"/>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AU" dirty="0"/>
              <a:t>Insert</a:t>
            </a:r>
          </a:p>
          <a:p>
            <a:r>
              <a:rPr lang="en-AU" dirty="0"/>
              <a:t>picture of child here</a:t>
            </a:r>
          </a:p>
          <a:p>
            <a:r>
              <a:rPr lang="en-AU" dirty="0"/>
              <a:t>please</a:t>
            </a:r>
          </a:p>
        </p:txBody>
      </p:sp>
      <p:sp>
        <p:nvSpPr>
          <p:cNvPr id="17" name="TextBox 10">
            <a:extLst>
              <a:ext uri="{FF2B5EF4-FFF2-40B4-BE49-F238E27FC236}">
                <a16:creationId xmlns:a16="http://schemas.microsoft.com/office/drawing/2014/main" id="{35D12FDA-DC43-6140-8686-725DFD9DC666}"/>
              </a:ext>
            </a:extLst>
          </p:cNvPr>
          <p:cNvSpPr txBox="1">
            <a:spLocks noChangeArrowheads="1"/>
          </p:cNvSpPr>
          <p:nvPr/>
        </p:nvSpPr>
        <p:spPr bwMode="auto">
          <a:xfrm>
            <a:off x="7105650" y="2611105"/>
            <a:ext cx="1841500" cy="120015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ctr" eaLnBrk="0" hangingPunct="0"/>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AU" dirty="0"/>
              <a:t>Insert</a:t>
            </a:r>
          </a:p>
          <a:p>
            <a:r>
              <a:rPr lang="en-AU" dirty="0"/>
              <a:t>picture of child here</a:t>
            </a:r>
          </a:p>
          <a:p>
            <a:r>
              <a:rPr lang="en-AU" dirty="0"/>
              <a:t>please</a:t>
            </a:r>
          </a:p>
        </p:txBody>
      </p:sp>
      <p:sp>
        <p:nvSpPr>
          <p:cNvPr id="18" name="Rectangle 11">
            <a:extLst>
              <a:ext uri="{FF2B5EF4-FFF2-40B4-BE49-F238E27FC236}">
                <a16:creationId xmlns:a16="http://schemas.microsoft.com/office/drawing/2014/main" id="{2625C4A0-33B3-9130-B241-11731E2E2F78}"/>
              </a:ext>
            </a:extLst>
          </p:cNvPr>
          <p:cNvSpPr>
            <a:spLocks noChangeArrowheads="1"/>
          </p:cNvSpPr>
          <p:nvPr/>
        </p:nvSpPr>
        <p:spPr bwMode="auto">
          <a:xfrm>
            <a:off x="4160837" y="4206542"/>
            <a:ext cx="1866900" cy="120015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AU" dirty="0"/>
              <a:t>Insert</a:t>
            </a:r>
          </a:p>
          <a:p>
            <a:pPr algn="ctr" eaLnBrk="0" hangingPunct="0"/>
            <a:r>
              <a:rPr lang="en-AU" dirty="0"/>
              <a:t>picture of child here</a:t>
            </a:r>
          </a:p>
          <a:p>
            <a:pPr algn="ctr" eaLnBrk="0" hangingPunct="0"/>
            <a:r>
              <a:rPr lang="en-AU" dirty="0"/>
              <a:t>please</a:t>
            </a:r>
          </a:p>
        </p:txBody>
      </p:sp>
      <p:sp>
        <p:nvSpPr>
          <p:cNvPr id="19" name="Rectangle 12">
            <a:extLst>
              <a:ext uri="{FF2B5EF4-FFF2-40B4-BE49-F238E27FC236}">
                <a16:creationId xmlns:a16="http://schemas.microsoft.com/office/drawing/2014/main" id="{FFEBDE83-8F5B-690F-C992-8C76F2F516AC}"/>
              </a:ext>
            </a:extLst>
          </p:cNvPr>
          <p:cNvSpPr>
            <a:spLocks noChangeArrowheads="1"/>
          </p:cNvSpPr>
          <p:nvPr/>
        </p:nvSpPr>
        <p:spPr bwMode="auto">
          <a:xfrm>
            <a:off x="7105650" y="4187492"/>
            <a:ext cx="1768475" cy="120015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AU" dirty="0"/>
              <a:t>Insert</a:t>
            </a:r>
          </a:p>
          <a:p>
            <a:pPr algn="ctr" eaLnBrk="0" hangingPunct="0"/>
            <a:r>
              <a:rPr lang="en-AU" dirty="0"/>
              <a:t>picture of child here</a:t>
            </a:r>
          </a:p>
          <a:p>
            <a:pPr algn="ctr" eaLnBrk="0" hangingPunct="0"/>
            <a:r>
              <a:rPr lang="en-AU" dirty="0"/>
              <a:t>please</a:t>
            </a:r>
          </a:p>
        </p:txBody>
      </p:sp>
      <p:sp>
        <p:nvSpPr>
          <p:cNvPr id="20" name="Rectangle 13">
            <a:extLst>
              <a:ext uri="{FF2B5EF4-FFF2-40B4-BE49-F238E27FC236}">
                <a16:creationId xmlns:a16="http://schemas.microsoft.com/office/drawing/2014/main" id="{4FDF5234-03E8-4642-C8FD-E1203E237466}"/>
              </a:ext>
            </a:extLst>
          </p:cNvPr>
          <p:cNvSpPr>
            <a:spLocks noChangeArrowheads="1"/>
          </p:cNvSpPr>
          <p:nvPr/>
        </p:nvSpPr>
        <p:spPr bwMode="auto">
          <a:xfrm>
            <a:off x="1130300" y="4201780"/>
            <a:ext cx="1800225" cy="120015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AU" dirty="0"/>
              <a:t>Insert</a:t>
            </a:r>
          </a:p>
          <a:p>
            <a:pPr algn="ctr" eaLnBrk="0" hangingPunct="0"/>
            <a:r>
              <a:rPr lang="en-AU" dirty="0"/>
              <a:t>picture of child here</a:t>
            </a:r>
          </a:p>
          <a:p>
            <a:pPr algn="ctr" eaLnBrk="0" hangingPunct="0"/>
            <a:r>
              <a:rPr lang="en-AU" dirty="0"/>
              <a:t>please</a:t>
            </a:r>
          </a:p>
        </p:txBody>
      </p:sp>
    </p:spTree>
    <p:extLst>
      <p:ext uri="{BB962C8B-B14F-4D97-AF65-F5344CB8AC3E}">
        <p14:creationId xmlns:p14="http://schemas.microsoft.com/office/powerpoint/2010/main" val="19985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C401C-F9E5-336D-7FCB-3D1C3891614A}"/>
              </a:ext>
            </a:extLst>
          </p:cNvPr>
          <p:cNvSpPr>
            <a:spLocks noGrp="1"/>
          </p:cNvSpPr>
          <p:nvPr>
            <p:ph type="title"/>
          </p:nvPr>
        </p:nvSpPr>
        <p:spPr/>
        <p:txBody>
          <a:bodyPr/>
          <a:lstStyle/>
          <a:p>
            <a:r>
              <a:rPr lang="en-AU" dirty="0"/>
              <a:t>Signs &amp; symptoms of anaphylaxis</a:t>
            </a:r>
            <a:endParaRPr lang="en-US" dirty="0"/>
          </a:p>
        </p:txBody>
      </p:sp>
      <p:sp>
        <p:nvSpPr>
          <p:cNvPr id="13" name="Rectangle 3">
            <a:extLst>
              <a:ext uri="{FF2B5EF4-FFF2-40B4-BE49-F238E27FC236}">
                <a16:creationId xmlns:a16="http://schemas.microsoft.com/office/drawing/2014/main" id="{9DAF4C82-DD3F-D93B-571C-AE913441EE3B}"/>
              </a:ext>
            </a:extLst>
          </p:cNvPr>
          <p:cNvSpPr txBox="1">
            <a:spLocks noChangeArrowheads="1"/>
          </p:cNvSpPr>
          <p:nvPr/>
        </p:nvSpPr>
        <p:spPr>
          <a:xfrm>
            <a:off x="803274" y="1905211"/>
            <a:ext cx="5292725" cy="36018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defRPr/>
            </a:pPr>
            <a:r>
              <a:rPr lang="en-AU" dirty="0"/>
              <a:t>Anaphylaxis is the most severe form of allergic reaction.</a:t>
            </a:r>
          </a:p>
          <a:p>
            <a:pPr marL="0" indent="0">
              <a:lnSpc>
                <a:spcPct val="120000"/>
              </a:lnSpc>
              <a:buNone/>
              <a:defRPr/>
            </a:pPr>
            <a:endParaRPr lang="en-AU" dirty="0"/>
          </a:p>
          <a:p>
            <a:pPr marL="0" indent="0">
              <a:lnSpc>
                <a:spcPct val="120000"/>
              </a:lnSpc>
              <a:buNone/>
              <a:defRPr/>
            </a:pPr>
            <a:r>
              <a:rPr lang="en-AU" dirty="0"/>
              <a:t>It involves a change to </a:t>
            </a:r>
            <a:r>
              <a:rPr lang="en-AU" b="1" dirty="0"/>
              <a:t>BREATHING</a:t>
            </a:r>
            <a:r>
              <a:rPr lang="en-AU" dirty="0"/>
              <a:t> and / or </a:t>
            </a:r>
            <a:r>
              <a:rPr lang="en-AU" b="1" dirty="0"/>
              <a:t>CIRCULATION</a:t>
            </a:r>
            <a:endParaRPr lang="en-US" b="1" dirty="0"/>
          </a:p>
          <a:p>
            <a:pPr>
              <a:buFont typeface="Zapf Dingbats"/>
              <a:buNone/>
              <a:defRPr/>
            </a:pPr>
            <a:endParaRPr lang="en-AU" sz="1000" dirty="0"/>
          </a:p>
        </p:txBody>
      </p:sp>
      <p:sp>
        <p:nvSpPr>
          <p:cNvPr id="14" name="Rectangle 19">
            <a:extLst>
              <a:ext uri="{FF2B5EF4-FFF2-40B4-BE49-F238E27FC236}">
                <a16:creationId xmlns:a16="http://schemas.microsoft.com/office/drawing/2014/main" id="{8412605F-2D78-55D9-A056-D62CD3EEE6EA}"/>
              </a:ext>
            </a:extLst>
          </p:cNvPr>
          <p:cNvSpPr txBox="1">
            <a:spLocks noChangeArrowheads="1"/>
          </p:cNvSpPr>
          <p:nvPr/>
        </p:nvSpPr>
        <p:spPr bwMode="auto">
          <a:xfrm>
            <a:off x="2310063" y="6192838"/>
            <a:ext cx="9144000" cy="5760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0" latinLnBrk="0" hangingPunct="0">
              <a:defRPr sz="1800" kern="1200">
                <a:solidFill>
                  <a:schemeClr val="tx1"/>
                </a:solidFill>
                <a:latin typeface="Arial" pitchFamily="34" charset="0"/>
                <a:ea typeface="+mn-ea"/>
                <a:cs typeface="+mn-cs"/>
              </a:defRPr>
            </a:lvl1pPr>
            <a:lvl2pPr marL="742950" indent="-285750" algn="l" defTabSz="914400" rtl="0" eaLnBrk="0" latinLnBrk="0" hangingPunct="0">
              <a:defRPr sz="1800" kern="1200">
                <a:solidFill>
                  <a:schemeClr val="tx1"/>
                </a:solidFill>
                <a:latin typeface="Arial" pitchFamily="34" charset="0"/>
                <a:ea typeface="+mn-ea"/>
                <a:cs typeface="+mn-cs"/>
              </a:defRPr>
            </a:lvl2pPr>
            <a:lvl3pPr marL="1143000" indent="-228600" algn="l" defTabSz="914400" rtl="0" eaLnBrk="0" latinLnBrk="0" hangingPunct="0">
              <a:defRPr sz="1800" kern="1200">
                <a:solidFill>
                  <a:schemeClr val="tx1"/>
                </a:solidFill>
                <a:latin typeface="Arial" pitchFamily="34" charset="0"/>
                <a:ea typeface="+mn-ea"/>
                <a:cs typeface="+mn-cs"/>
              </a:defRPr>
            </a:lvl3pPr>
            <a:lvl4pPr marL="1600200" indent="-228600" algn="l" defTabSz="914400" rtl="0" eaLnBrk="0" latinLnBrk="0" hangingPunct="0">
              <a:defRPr sz="1800" kern="1200">
                <a:solidFill>
                  <a:schemeClr val="tx1"/>
                </a:solidFill>
                <a:latin typeface="Arial" pitchFamily="34" charset="0"/>
                <a:ea typeface="+mn-ea"/>
                <a:cs typeface="+mn-cs"/>
              </a:defRPr>
            </a:lvl4pPr>
            <a:lvl5pPr marL="2057400" indent="-228600" algn="l" defTabSz="914400" rtl="0" eaLnBrk="0" latinLnBrk="0" hangingPunct="0">
              <a:defRPr sz="1800" kern="1200">
                <a:solidFill>
                  <a:schemeClr val="tx1"/>
                </a:solidFill>
                <a:latin typeface="Arial"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itchFamily="34" charset="0"/>
                <a:ea typeface="+mn-ea"/>
                <a:cs typeface="+mn-cs"/>
              </a:defRPr>
            </a:lvl9pPr>
          </a:lstStyle>
          <a:p>
            <a:pPr algn="r" eaLnBrk="1" fontAlgn="base" hangingPunct="1">
              <a:spcBef>
                <a:spcPct val="0"/>
              </a:spcBef>
              <a:spcAft>
                <a:spcPct val="0"/>
              </a:spcAft>
            </a:pPr>
            <a:r>
              <a:rPr lang="en-US" dirty="0">
                <a:solidFill>
                  <a:srgbClr val="425563"/>
                </a:solidFill>
                <a:latin typeface="+mj-lt"/>
              </a:rPr>
              <a:t>www.allergy.org.au/anaphylaxis</a:t>
            </a:r>
          </a:p>
        </p:txBody>
      </p:sp>
      <p:sp>
        <p:nvSpPr>
          <p:cNvPr id="15" name="Rectangle 14">
            <a:extLst>
              <a:ext uri="{FF2B5EF4-FFF2-40B4-BE49-F238E27FC236}">
                <a16:creationId xmlns:a16="http://schemas.microsoft.com/office/drawing/2014/main" id="{D75F8E28-8AE9-AACF-FF37-D4641E2D51E5}"/>
              </a:ext>
            </a:extLst>
          </p:cNvPr>
          <p:cNvSpPr/>
          <p:nvPr/>
        </p:nvSpPr>
        <p:spPr>
          <a:xfrm>
            <a:off x="6482607" y="2364410"/>
            <a:ext cx="4778951" cy="2995692"/>
          </a:xfrm>
          <a:prstGeom prst="rect">
            <a:avLst/>
          </a:prstGeom>
          <a:solidFill>
            <a:srgbClr val="F2DCDB"/>
          </a:solidFill>
        </p:spPr>
        <p:txBody>
          <a:bodyPr wrap="square">
            <a:spAutoFit/>
          </a:bodyPr>
          <a:lstStyle/>
          <a:p>
            <a:pPr>
              <a:spcAft>
                <a:spcPts val="400"/>
              </a:spcAft>
              <a:defRPr/>
            </a:pPr>
            <a:endParaRPr lang="en-AU" b="1" dirty="0"/>
          </a:p>
          <a:p>
            <a:pPr marL="533400" indent="-355600">
              <a:spcAft>
                <a:spcPts val="400"/>
              </a:spcAft>
              <a:buFont typeface="Arial"/>
              <a:buChar char="•"/>
              <a:defRPr/>
            </a:pPr>
            <a:r>
              <a:rPr lang="en-AU" dirty="0"/>
              <a:t>Difficult/noisy breathing</a:t>
            </a:r>
          </a:p>
          <a:p>
            <a:pPr marL="533400" indent="-355600">
              <a:spcAft>
                <a:spcPts val="400"/>
              </a:spcAft>
              <a:buFont typeface="Arial"/>
              <a:buChar char="•"/>
              <a:defRPr/>
            </a:pPr>
            <a:r>
              <a:rPr lang="en-AU" dirty="0"/>
              <a:t>Swelling of the tongue</a:t>
            </a:r>
          </a:p>
          <a:p>
            <a:pPr marL="533400" indent="-355600">
              <a:spcAft>
                <a:spcPts val="400"/>
              </a:spcAft>
              <a:buFont typeface="Arial"/>
              <a:buChar char="•"/>
              <a:defRPr/>
            </a:pPr>
            <a:r>
              <a:rPr lang="en-AU" dirty="0"/>
              <a:t>Swelling/tightness in throat		</a:t>
            </a:r>
          </a:p>
          <a:p>
            <a:pPr marL="533400" indent="-355600">
              <a:spcAft>
                <a:spcPts val="400"/>
              </a:spcAft>
              <a:buFont typeface="Arial"/>
              <a:buChar char="•"/>
              <a:defRPr/>
            </a:pPr>
            <a:r>
              <a:rPr lang="en-AU" dirty="0"/>
              <a:t>Difficulty talking and/or hoarse voice</a:t>
            </a:r>
          </a:p>
          <a:p>
            <a:pPr marL="533400" indent="-355600">
              <a:spcAft>
                <a:spcPts val="400"/>
              </a:spcAft>
              <a:buFont typeface="Arial"/>
              <a:buChar char="•"/>
              <a:defRPr/>
            </a:pPr>
            <a:r>
              <a:rPr lang="en-AU" dirty="0"/>
              <a:t>Wheeze or persistent cough</a:t>
            </a:r>
          </a:p>
          <a:p>
            <a:pPr marL="533400" indent="-355600">
              <a:spcAft>
                <a:spcPts val="400"/>
              </a:spcAft>
              <a:buFont typeface="Arial"/>
              <a:buChar char="•"/>
              <a:defRPr/>
            </a:pPr>
            <a:r>
              <a:rPr lang="en-AU" dirty="0"/>
              <a:t>Persistent dizziness or collapse</a:t>
            </a:r>
          </a:p>
          <a:p>
            <a:pPr marL="533400" indent="-355600">
              <a:spcAft>
                <a:spcPts val="400"/>
              </a:spcAft>
              <a:buFont typeface="Arial"/>
              <a:buChar char="•"/>
              <a:defRPr/>
            </a:pPr>
            <a:r>
              <a:rPr lang="en-AU" dirty="0"/>
              <a:t>Pale and floppy (young children)</a:t>
            </a:r>
          </a:p>
          <a:p>
            <a:pPr marL="533400" indent="-355600">
              <a:spcAft>
                <a:spcPts val="400"/>
              </a:spcAft>
              <a:buFont typeface="Arial"/>
              <a:buChar char="•"/>
              <a:defRPr/>
            </a:pPr>
            <a:endParaRPr lang="en-AU" dirty="0">
              <a:solidFill>
                <a:srgbClr val="7F7F7F"/>
              </a:solidFill>
            </a:endParaRPr>
          </a:p>
        </p:txBody>
      </p:sp>
      <p:sp>
        <p:nvSpPr>
          <p:cNvPr id="16" name="Round Same Side Corner Rectangle 2">
            <a:extLst>
              <a:ext uri="{FF2B5EF4-FFF2-40B4-BE49-F238E27FC236}">
                <a16:creationId xmlns:a16="http://schemas.microsoft.com/office/drawing/2014/main" id="{D7A5EFB7-5C95-5EDE-9586-F36373018935}"/>
              </a:ext>
            </a:extLst>
          </p:cNvPr>
          <p:cNvSpPr/>
          <p:nvPr/>
        </p:nvSpPr>
        <p:spPr>
          <a:xfrm>
            <a:off x="6482607" y="1788346"/>
            <a:ext cx="4778951" cy="576064"/>
          </a:xfrm>
          <a:prstGeom prst="round2Same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AU" sz="2000" b="1" dirty="0">
                <a:solidFill>
                  <a:schemeClr val="bg1"/>
                </a:solidFill>
              </a:rPr>
              <a:t>Symptoms and signs of anaphylaxis:</a:t>
            </a:r>
          </a:p>
        </p:txBody>
      </p:sp>
    </p:spTree>
    <p:extLst>
      <p:ext uri="{BB962C8B-B14F-4D97-AF65-F5344CB8AC3E}">
        <p14:creationId xmlns:p14="http://schemas.microsoft.com/office/powerpoint/2010/main" val="365108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78C06-DEED-8A5F-B6EA-706D92C9586B}"/>
              </a:ext>
            </a:extLst>
          </p:cNvPr>
          <p:cNvSpPr>
            <a:spLocks noGrp="1"/>
          </p:cNvSpPr>
          <p:nvPr>
            <p:ph type="title"/>
          </p:nvPr>
        </p:nvSpPr>
        <p:spPr/>
        <p:txBody>
          <a:bodyPr/>
          <a:lstStyle/>
          <a:p>
            <a:r>
              <a:rPr lang="en-AU" dirty="0"/>
              <a:t>ASICA Anaphylaxis e-training</a:t>
            </a:r>
          </a:p>
        </p:txBody>
      </p:sp>
      <p:pic>
        <p:nvPicPr>
          <p:cNvPr id="14" name="Graphic 13" descr="Court outline">
            <a:extLst>
              <a:ext uri="{FF2B5EF4-FFF2-40B4-BE49-F238E27FC236}">
                <a16:creationId xmlns:a16="http://schemas.microsoft.com/office/drawing/2014/main" id="{E3AF71DC-E1BE-5A9E-6683-A3781AE92C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9421" y="1489832"/>
            <a:ext cx="1116317" cy="1116317"/>
          </a:xfrm>
          <a:prstGeom prst="rect">
            <a:avLst/>
          </a:prstGeom>
        </p:spPr>
      </p:pic>
      <p:pic>
        <p:nvPicPr>
          <p:cNvPr id="15" name="Graphic 14">
            <a:extLst>
              <a:ext uri="{FF2B5EF4-FFF2-40B4-BE49-F238E27FC236}">
                <a16:creationId xmlns:a16="http://schemas.microsoft.com/office/drawing/2014/main" id="{417E390E-7712-5F05-1B63-1CB8B46B9B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9085" y="2983209"/>
            <a:ext cx="1193825" cy="1193825"/>
          </a:xfrm>
          <a:prstGeom prst="rect">
            <a:avLst/>
          </a:prstGeom>
        </p:spPr>
      </p:pic>
      <p:sp>
        <p:nvSpPr>
          <p:cNvPr id="17" name="TextBox 16">
            <a:extLst>
              <a:ext uri="{FF2B5EF4-FFF2-40B4-BE49-F238E27FC236}">
                <a16:creationId xmlns:a16="http://schemas.microsoft.com/office/drawing/2014/main" id="{D042B557-D62A-E661-1BA7-F64BE8034F1C}"/>
              </a:ext>
            </a:extLst>
          </p:cNvPr>
          <p:cNvSpPr txBox="1"/>
          <p:nvPr/>
        </p:nvSpPr>
        <p:spPr>
          <a:xfrm>
            <a:off x="2401765" y="1586325"/>
            <a:ext cx="8184173" cy="923330"/>
          </a:xfrm>
          <a:prstGeom prst="rect">
            <a:avLst/>
          </a:prstGeom>
          <a:noFill/>
        </p:spPr>
        <p:txBody>
          <a:bodyPr wrap="square">
            <a:spAutoFit/>
          </a:bodyPr>
          <a:lstStyle/>
          <a:p>
            <a:r>
              <a:rPr lang="en-AU" dirty="0"/>
              <a:t>Legislation and policy sets out that all Victorian school staff working with a child or young person who is at risk of an anaphylactic reaction are </a:t>
            </a:r>
            <a:r>
              <a:rPr lang="en-AU" b="1" dirty="0"/>
              <a:t>required to undertake anaphylaxis training</a:t>
            </a:r>
            <a:r>
              <a:rPr lang="en-AU" dirty="0"/>
              <a:t>.</a:t>
            </a:r>
          </a:p>
        </p:txBody>
      </p:sp>
      <p:sp>
        <p:nvSpPr>
          <p:cNvPr id="19" name="TextBox 18">
            <a:extLst>
              <a:ext uri="{FF2B5EF4-FFF2-40B4-BE49-F238E27FC236}">
                <a16:creationId xmlns:a16="http://schemas.microsoft.com/office/drawing/2014/main" id="{4B6A1206-C1EE-20DE-66BB-949BC7A0B21A}"/>
              </a:ext>
            </a:extLst>
          </p:cNvPr>
          <p:cNvSpPr txBox="1"/>
          <p:nvPr/>
        </p:nvSpPr>
        <p:spPr>
          <a:xfrm>
            <a:off x="2401764" y="3334113"/>
            <a:ext cx="8184173" cy="646331"/>
          </a:xfrm>
          <a:prstGeom prst="rect">
            <a:avLst/>
          </a:prstGeom>
          <a:noFill/>
        </p:spPr>
        <p:txBody>
          <a:bodyPr wrap="square">
            <a:spAutoFit/>
          </a:bodyPr>
          <a:lstStyle/>
          <a:p>
            <a:r>
              <a:rPr lang="en-AU" dirty="0"/>
              <a:t>All Victorian school staff can access </a:t>
            </a:r>
            <a:r>
              <a:rPr lang="en-AU" b="1" dirty="0"/>
              <a:t>online anaphylaxis training</a:t>
            </a:r>
            <a:r>
              <a:rPr lang="en-AU" dirty="0"/>
              <a:t>, funded by the department, at their own convenience.  </a:t>
            </a:r>
          </a:p>
        </p:txBody>
      </p:sp>
      <p:pic>
        <p:nvPicPr>
          <p:cNvPr id="20" name="Graphic 19">
            <a:extLst>
              <a:ext uri="{FF2B5EF4-FFF2-40B4-BE49-F238E27FC236}">
                <a16:creationId xmlns:a16="http://schemas.microsoft.com/office/drawing/2014/main" id="{82227CBA-1436-3F72-7F90-74DC165CE1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4130" y="4744220"/>
            <a:ext cx="1479653" cy="1479653"/>
          </a:xfrm>
          <a:prstGeom prst="rect">
            <a:avLst/>
          </a:prstGeom>
        </p:spPr>
      </p:pic>
      <p:sp>
        <p:nvSpPr>
          <p:cNvPr id="22" name="TextBox 21">
            <a:extLst>
              <a:ext uri="{FF2B5EF4-FFF2-40B4-BE49-F238E27FC236}">
                <a16:creationId xmlns:a16="http://schemas.microsoft.com/office/drawing/2014/main" id="{9E25B66F-C249-3949-8B88-9F529B658D69}"/>
              </a:ext>
            </a:extLst>
          </p:cNvPr>
          <p:cNvSpPr txBox="1"/>
          <p:nvPr/>
        </p:nvSpPr>
        <p:spPr>
          <a:xfrm>
            <a:off x="2401765" y="4700164"/>
            <a:ext cx="8817220" cy="1554272"/>
          </a:xfrm>
          <a:prstGeom prst="rect">
            <a:avLst/>
          </a:prstGeom>
          <a:noFill/>
        </p:spPr>
        <p:txBody>
          <a:bodyPr wrap="square">
            <a:spAutoFit/>
          </a:bodyPr>
          <a:lstStyle/>
          <a:p>
            <a:pPr>
              <a:spcAft>
                <a:spcPts val="600"/>
              </a:spcAft>
            </a:pPr>
            <a:r>
              <a:rPr lang="en-AU" dirty="0"/>
              <a:t>Once staff have completed the online training, they will need to have their </a:t>
            </a:r>
            <a:r>
              <a:rPr lang="en-AU" b="1" dirty="0"/>
              <a:t>competency in using an adrenaline device tested in person. </a:t>
            </a:r>
          </a:p>
          <a:p>
            <a:pPr>
              <a:spcAft>
                <a:spcPts val="600"/>
              </a:spcAft>
            </a:pPr>
            <a:r>
              <a:rPr lang="en-AU" dirty="0"/>
              <a:t>Every school is asked to provide the names of 2 staff members (per campus) to undertake funded adrenaline device competency check training, so they can verify the competency of all staff in their school who have undertaken the online training.</a:t>
            </a:r>
          </a:p>
        </p:txBody>
      </p:sp>
      <p:sp>
        <p:nvSpPr>
          <p:cNvPr id="23" name="Rectangle 22">
            <a:extLst>
              <a:ext uri="{FF2B5EF4-FFF2-40B4-BE49-F238E27FC236}">
                <a16:creationId xmlns:a16="http://schemas.microsoft.com/office/drawing/2014/main" id="{E6516CDF-806E-C746-60D2-F4C6296C2CA9}"/>
              </a:ext>
            </a:extLst>
          </p:cNvPr>
          <p:cNvSpPr/>
          <p:nvPr/>
        </p:nvSpPr>
        <p:spPr>
          <a:xfrm>
            <a:off x="667416" y="1375954"/>
            <a:ext cx="10675499" cy="1379534"/>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02B384DF-8EDC-009E-3390-6C35C45DB75B}"/>
              </a:ext>
            </a:extLst>
          </p:cNvPr>
          <p:cNvSpPr/>
          <p:nvPr/>
        </p:nvSpPr>
        <p:spPr>
          <a:xfrm>
            <a:off x="667415" y="3088952"/>
            <a:ext cx="10675499" cy="1136654"/>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B457FE9C-1903-1EB5-90B7-D3B8AD9B7785}"/>
              </a:ext>
            </a:extLst>
          </p:cNvPr>
          <p:cNvSpPr/>
          <p:nvPr/>
        </p:nvSpPr>
        <p:spPr>
          <a:xfrm>
            <a:off x="667415" y="4581907"/>
            <a:ext cx="10675499" cy="1790787"/>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99123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CC18E-B92C-0C38-DD2B-F0A13DD1444B}"/>
              </a:ext>
            </a:extLst>
          </p:cNvPr>
          <p:cNvSpPr>
            <a:spLocks noGrp="1"/>
          </p:cNvSpPr>
          <p:nvPr>
            <p:ph type="title"/>
          </p:nvPr>
        </p:nvSpPr>
        <p:spPr/>
        <p:txBody>
          <a:bodyPr/>
          <a:lstStyle/>
          <a:p>
            <a:r>
              <a:rPr lang="en-AU" dirty="0"/>
              <a:t>ASCIA Anaphylaxis e-training – cont.</a:t>
            </a:r>
          </a:p>
        </p:txBody>
      </p:sp>
      <p:sp>
        <p:nvSpPr>
          <p:cNvPr id="7" name="TextBox 6">
            <a:extLst>
              <a:ext uri="{FF2B5EF4-FFF2-40B4-BE49-F238E27FC236}">
                <a16:creationId xmlns:a16="http://schemas.microsoft.com/office/drawing/2014/main" id="{9AC50C44-976C-ED7D-1D29-96133941C6DD}"/>
              </a:ext>
            </a:extLst>
          </p:cNvPr>
          <p:cNvSpPr txBox="1"/>
          <p:nvPr/>
        </p:nvSpPr>
        <p:spPr>
          <a:xfrm>
            <a:off x="2401765" y="1586325"/>
            <a:ext cx="8184173" cy="923330"/>
          </a:xfrm>
          <a:prstGeom prst="rect">
            <a:avLst/>
          </a:prstGeom>
          <a:noFill/>
        </p:spPr>
        <p:txBody>
          <a:bodyPr wrap="square">
            <a:spAutoFit/>
          </a:bodyPr>
          <a:lstStyle/>
          <a:p>
            <a:r>
              <a:rPr lang="en-AU" dirty="0"/>
              <a:t>In our school (</a:t>
            </a:r>
            <a:r>
              <a:rPr lang="en-AU" dirty="0">
                <a:highlight>
                  <a:srgbClr val="FFFF00"/>
                </a:highlight>
              </a:rPr>
              <a:t>INSERT NAMES OF STAFF TRAINED TO UNDERTAKE ADRENALINE DEVICE COMPETENCY CHECKS</a:t>
            </a:r>
            <a:r>
              <a:rPr lang="en-AU" dirty="0"/>
              <a:t>) have been trained to undertake adrenaline device competency check training.</a:t>
            </a:r>
          </a:p>
        </p:txBody>
      </p:sp>
      <p:sp>
        <p:nvSpPr>
          <p:cNvPr id="8" name="TextBox 7">
            <a:extLst>
              <a:ext uri="{FF2B5EF4-FFF2-40B4-BE49-F238E27FC236}">
                <a16:creationId xmlns:a16="http://schemas.microsoft.com/office/drawing/2014/main" id="{96BB177A-5374-41E8-7D27-30B337C65422}"/>
              </a:ext>
            </a:extLst>
          </p:cNvPr>
          <p:cNvSpPr txBox="1"/>
          <p:nvPr/>
        </p:nvSpPr>
        <p:spPr>
          <a:xfrm>
            <a:off x="2401765" y="3190546"/>
            <a:ext cx="8184173" cy="1000274"/>
          </a:xfrm>
          <a:prstGeom prst="rect">
            <a:avLst/>
          </a:prstGeom>
          <a:noFill/>
        </p:spPr>
        <p:txBody>
          <a:bodyPr wrap="square">
            <a:spAutoFit/>
          </a:bodyPr>
          <a:lstStyle/>
          <a:p>
            <a:pPr>
              <a:spcAft>
                <a:spcPts val="600"/>
              </a:spcAft>
            </a:pPr>
            <a:r>
              <a:rPr lang="en-AU" b="1" i="1" dirty="0"/>
              <a:t>ALL</a:t>
            </a:r>
            <a:r>
              <a:rPr lang="en-AU" b="1" dirty="0"/>
              <a:t> staff are asked to undertake the ASCIA e-training course.</a:t>
            </a:r>
          </a:p>
          <a:p>
            <a:pPr>
              <a:spcAft>
                <a:spcPts val="600"/>
              </a:spcAft>
            </a:pPr>
            <a:r>
              <a:rPr lang="en-AU" dirty="0"/>
              <a:t>You will need to have your competency in using an adrenaline device tested within 30 days of completing the online course. </a:t>
            </a:r>
          </a:p>
        </p:txBody>
      </p:sp>
      <p:pic>
        <p:nvPicPr>
          <p:cNvPr id="9" name="Graphic 8">
            <a:extLst>
              <a:ext uri="{FF2B5EF4-FFF2-40B4-BE49-F238E27FC236}">
                <a16:creationId xmlns:a16="http://schemas.microsoft.com/office/drawing/2014/main" id="{24F704A6-25C3-AD5E-799C-40CB547826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4130" y="4744220"/>
            <a:ext cx="1479653" cy="1479653"/>
          </a:xfrm>
          <a:prstGeom prst="rect">
            <a:avLst/>
          </a:prstGeom>
        </p:spPr>
      </p:pic>
      <p:sp>
        <p:nvSpPr>
          <p:cNvPr id="10" name="TextBox 9">
            <a:extLst>
              <a:ext uri="{FF2B5EF4-FFF2-40B4-BE49-F238E27FC236}">
                <a16:creationId xmlns:a16="http://schemas.microsoft.com/office/drawing/2014/main" id="{82F36DDE-851C-7919-5BF0-4F7BC6D730C7}"/>
              </a:ext>
            </a:extLst>
          </p:cNvPr>
          <p:cNvSpPr txBox="1"/>
          <p:nvPr/>
        </p:nvSpPr>
        <p:spPr>
          <a:xfrm>
            <a:off x="2401765" y="4700164"/>
            <a:ext cx="8817220" cy="1277273"/>
          </a:xfrm>
          <a:prstGeom prst="rect">
            <a:avLst/>
          </a:prstGeom>
          <a:noFill/>
        </p:spPr>
        <p:txBody>
          <a:bodyPr wrap="square">
            <a:spAutoFit/>
          </a:bodyPr>
          <a:lstStyle/>
          <a:p>
            <a:pPr>
              <a:spcAft>
                <a:spcPts val="600"/>
              </a:spcAft>
            </a:pPr>
            <a:r>
              <a:rPr lang="en-AU" i="1" dirty="0">
                <a:highlight>
                  <a:srgbClr val="FFFF00"/>
                </a:highlight>
              </a:rPr>
              <a:t>Insert details on how your school will undertake the in-person adrenaline device competency checks. </a:t>
            </a:r>
          </a:p>
          <a:p>
            <a:pPr>
              <a:spcAft>
                <a:spcPts val="600"/>
              </a:spcAft>
            </a:pPr>
            <a:r>
              <a:rPr lang="en-AU" i="1" dirty="0">
                <a:highlight>
                  <a:srgbClr val="FFFF00"/>
                </a:highlight>
              </a:rPr>
              <a:t>i.e. [School Anaphylaxis Supervisor’s Name] will be undertaking competency checks in the school staff room on [insert date]</a:t>
            </a:r>
          </a:p>
        </p:txBody>
      </p:sp>
      <p:sp>
        <p:nvSpPr>
          <p:cNvPr id="11" name="Rectangle 10">
            <a:extLst>
              <a:ext uri="{FF2B5EF4-FFF2-40B4-BE49-F238E27FC236}">
                <a16:creationId xmlns:a16="http://schemas.microsoft.com/office/drawing/2014/main" id="{C1B557CF-4BB0-381F-6498-5C2094A98C8B}"/>
              </a:ext>
            </a:extLst>
          </p:cNvPr>
          <p:cNvSpPr/>
          <p:nvPr/>
        </p:nvSpPr>
        <p:spPr>
          <a:xfrm>
            <a:off x="667416" y="1375954"/>
            <a:ext cx="10675499" cy="1379534"/>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4142AEE1-800C-2558-0490-026C639CCBE1}"/>
              </a:ext>
            </a:extLst>
          </p:cNvPr>
          <p:cNvSpPr/>
          <p:nvPr/>
        </p:nvSpPr>
        <p:spPr>
          <a:xfrm>
            <a:off x="667415" y="3018616"/>
            <a:ext cx="10675499" cy="1344134"/>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9B9E4B6A-1463-8042-EAB9-F31859F467E3}"/>
              </a:ext>
            </a:extLst>
          </p:cNvPr>
          <p:cNvSpPr/>
          <p:nvPr/>
        </p:nvSpPr>
        <p:spPr>
          <a:xfrm>
            <a:off x="667415" y="4581907"/>
            <a:ext cx="10675499" cy="1924401"/>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2A6B11B8-2EE5-90AC-D24A-9990856743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1638" y="1535085"/>
            <a:ext cx="1061272" cy="1061272"/>
          </a:xfrm>
          <a:prstGeom prst="rect">
            <a:avLst/>
          </a:prstGeom>
        </p:spPr>
      </p:pic>
      <p:pic>
        <p:nvPicPr>
          <p:cNvPr id="15" name="Graphic 14">
            <a:extLst>
              <a:ext uri="{FF2B5EF4-FFF2-40B4-BE49-F238E27FC236}">
                <a16:creationId xmlns:a16="http://schemas.microsoft.com/office/drawing/2014/main" id="{7670E808-C457-DE39-4DB5-41CC3516419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1638" y="3098835"/>
            <a:ext cx="1200637" cy="1200637"/>
          </a:xfrm>
          <a:prstGeom prst="rect">
            <a:avLst/>
          </a:prstGeom>
        </p:spPr>
      </p:pic>
    </p:spTree>
    <p:extLst>
      <p:ext uri="{BB962C8B-B14F-4D97-AF65-F5344CB8AC3E}">
        <p14:creationId xmlns:p14="http://schemas.microsoft.com/office/powerpoint/2010/main" val="2336668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D867433-2290-F5A6-083C-CCD5627949EF}"/>
              </a:ext>
            </a:extLst>
          </p:cNvPr>
          <p:cNvPicPr>
            <a:picLocks noChangeAspect="1"/>
          </p:cNvPicPr>
          <p:nvPr/>
        </p:nvPicPr>
        <p:blipFill>
          <a:blip r:embed="rId3"/>
          <a:stretch>
            <a:fillRect/>
          </a:stretch>
        </p:blipFill>
        <p:spPr>
          <a:xfrm>
            <a:off x="1591843" y="1134208"/>
            <a:ext cx="3782086" cy="537373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F5A417DA-8731-E59A-903D-B649337F7B35}"/>
              </a:ext>
            </a:extLst>
          </p:cNvPr>
          <p:cNvPicPr>
            <a:picLocks noChangeAspect="1"/>
          </p:cNvPicPr>
          <p:nvPr/>
        </p:nvPicPr>
        <p:blipFill>
          <a:blip r:embed="rId4"/>
          <a:stretch>
            <a:fillRect/>
          </a:stretch>
        </p:blipFill>
        <p:spPr>
          <a:xfrm>
            <a:off x="6525064" y="1565030"/>
            <a:ext cx="3621259" cy="4355466"/>
          </a:xfrm>
          <a:prstGeom prst="rect">
            <a:avLst/>
          </a:prstGeom>
          <a:ln>
            <a:noFill/>
          </a:ln>
          <a:effectLst>
            <a:outerShdw blurRad="292100" dist="139700" dir="2700000" algn="tl" rotWithShape="0">
              <a:srgbClr val="333333">
                <a:alpha val="65000"/>
              </a:srgbClr>
            </a:outerShdw>
          </a:effectLst>
        </p:spPr>
      </p:pic>
      <p:sp>
        <p:nvSpPr>
          <p:cNvPr id="11" name="Title 1">
            <a:extLst>
              <a:ext uri="{FF2B5EF4-FFF2-40B4-BE49-F238E27FC236}">
                <a16:creationId xmlns:a16="http://schemas.microsoft.com/office/drawing/2014/main" id="{2780A2C0-57F1-B98C-C9E3-F08023695E99}"/>
              </a:ext>
            </a:extLst>
          </p:cNvPr>
          <p:cNvSpPr>
            <a:spLocks noGrp="1"/>
          </p:cNvSpPr>
          <p:nvPr>
            <p:ph type="title"/>
          </p:nvPr>
        </p:nvSpPr>
        <p:spPr>
          <a:xfrm>
            <a:off x="803275" y="1"/>
            <a:ext cx="10550525" cy="977899"/>
          </a:xfrm>
        </p:spPr>
        <p:txBody>
          <a:bodyPr/>
          <a:lstStyle/>
          <a:p>
            <a:r>
              <a:rPr lang="en-AU" dirty="0"/>
              <a:t>ASCIA Action Plan for Anaphylaxis (Red) (</a:t>
            </a:r>
            <a:r>
              <a:rPr lang="en-AU" i="1" dirty="0" err="1"/>
              <a:t>Epipen</a:t>
            </a:r>
            <a:r>
              <a:rPr lang="en-AU" baseline="30000" dirty="0"/>
              <a:t>®</a:t>
            </a:r>
            <a:r>
              <a:rPr lang="en-AU" dirty="0"/>
              <a:t>)</a:t>
            </a:r>
          </a:p>
        </p:txBody>
      </p:sp>
    </p:spTree>
    <p:extLst>
      <p:ext uri="{BB962C8B-B14F-4D97-AF65-F5344CB8AC3E}">
        <p14:creationId xmlns:p14="http://schemas.microsoft.com/office/powerpoint/2010/main" val="1443818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57B-EB4C-4698-D857-FAB3C9643E4C}"/>
              </a:ext>
            </a:extLst>
          </p:cNvPr>
          <p:cNvSpPr>
            <a:spLocks noGrp="1"/>
          </p:cNvSpPr>
          <p:nvPr>
            <p:ph type="title"/>
          </p:nvPr>
        </p:nvSpPr>
        <p:spPr/>
        <p:txBody>
          <a:bodyPr/>
          <a:lstStyle/>
          <a:p>
            <a:r>
              <a:rPr lang="en-AU" dirty="0"/>
              <a:t>ASCIA Action Plan for Anaphylaxis (Red) (</a:t>
            </a:r>
            <a:r>
              <a:rPr lang="en-AU" i="1" dirty="0" err="1"/>
              <a:t>Anapen</a:t>
            </a:r>
            <a:r>
              <a:rPr lang="en-AU" baseline="30000" dirty="0"/>
              <a:t>®</a:t>
            </a:r>
            <a:r>
              <a:rPr lang="en-AU" dirty="0"/>
              <a:t>)</a:t>
            </a:r>
          </a:p>
        </p:txBody>
      </p:sp>
      <p:pic>
        <p:nvPicPr>
          <p:cNvPr id="6" name="Picture 5">
            <a:extLst>
              <a:ext uri="{FF2B5EF4-FFF2-40B4-BE49-F238E27FC236}">
                <a16:creationId xmlns:a16="http://schemas.microsoft.com/office/drawing/2014/main" id="{7E0295D0-6748-E01F-0845-213E6CDAD4B6}"/>
              </a:ext>
            </a:extLst>
          </p:cNvPr>
          <p:cNvPicPr>
            <a:picLocks noChangeAspect="1"/>
          </p:cNvPicPr>
          <p:nvPr/>
        </p:nvPicPr>
        <p:blipFill>
          <a:blip r:embed="rId3"/>
          <a:stretch>
            <a:fillRect/>
          </a:stretch>
        </p:blipFill>
        <p:spPr>
          <a:xfrm>
            <a:off x="1326053" y="1158795"/>
            <a:ext cx="3806474" cy="542087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A366DFAD-9F74-B20B-5A60-CA1E52DAC932}"/>
              </a:ext>
            </a:extLst>
          </p:cNvPr>
          <p:cNvPicPr>
            <a:picLocks noChangeAspect="1"/>
          </p:cNvPicPr>
          <p:nvPr/>
        </p:nvPicPr>
        <p:blipFill>
          <a:blip r:embed="rId4"/>
          <a:stretch>
            <a:fillRect/>
          </a:stretch>
        </p:blipFill>
        <p:spPr>
          <a:xfrm>
            <a:off x="6257539" y="1445581"/>
            <a:ext cx="4011877" cy="48473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229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86D39-D561-157E-BCCD-AEC8A684AD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D4DD33-3E10-63B0-FFC0-146314BB891D}"/>
              </a:ext>
            </a:extLst>
          </p:cNvPr>
          <p:cNvSpPr>
            <a:spLocks noGrp="1"/>
          </p:cNvSpPr>
          <p:nvPr>
            <p:ph type="title"/>
          </p:nvPr>
        </p:nvSpPr>
        <p:spPr/>
        <p:txBody>
          <a:bodyPr/>
          <a:lstStyle/>
          <a:p>
            <a:r>
              <a:rPr lang="en-AU" dirty="0"/>
              <a:t>ASCIA Action Plan for Anaphylaxis (Red) (</a:t>
            </a:r>
            <a:r>
              <a:rPr lang="en-AU" i="1" dirty="0" err="1"/>
              <a:t>Jext</a:t>
            </a:r>
            <a:r>
              <a:rPr lang="en-AU" baseline="30000" dirty="0"/>
              <a:t>®</a:t>
            </a:r>
            <a:r>
              <a:rPr lang="en-AU" dirty="0"/>
              <a:t>)</a:t>
            </a:r>
          </a:p>
        </p:txBody>
      </p:sp>
      <p:pic>
        <p:nvPicPr>
          <p:cNvPr id="4" name="Picture 3">
            <a:extLst>
              <a:ext uri="{FF2B5EF4-FFF2-40B4-BE49-F238E27FC236}">
                <a16:creationId xmlns:a16="http://schemas.microsoft.com/office/drawing/2014/main" id="{195FC3C2-FF1C-5F86-D898-4DF1FB43FADA}"/>
              </a:ext>
            </a:extLst>
          </p:cNvPr>
          <p:cNvPicPr>
            <a:picLocks noChangeAspect="1"/>
          </p:cNvPicPr>
          <p:nvPr/>
        </p:nvPicPr>
        <p:blipFill>
          <a:blip r:embed="rId2"/>
          <a:stretch>
            <a:fillRect/>
          </a:stretch>
        </p:blipFill>
        <p:spPr>
          <a:xfrm>
            <a:off x="6287089" y="1514149"/>
            <a:ext cx="3947157" cy="477908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E77D6B3-633A-A339-7CB5-CE9EEE929BD6}"/>
              </a:ext>
            </a:extLst>
          </p:cNvPr>
          <p:cNvPicPr>
            <a:picLocks noChangeAspect="1"/>
          </p:cNvPicPr>
          <p:nvPr/>
        </p:nvPicPr>
        <p:blipFill>
          <a:blip r:embed="rId3"/>
          <a:stretch>
            <a:fillRect/>
          </a:stretch>
        </p:blipFill>
        <p:spPr>
          <a:xfrm>
            <a:off x="1439620" y="1142275"/>
            <a:ext cx="3774219" cy="53480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932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6BF93-8701-CDAD-9267-91E260293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A73AE-3AE7-1AA6-5DB3-4860BD92F20D}"/>
              </a:ext>
            </a:extLst>
          </p:cNvPr>
          <p:cNvSpPr>
            <a:spLocks noGrp="1"/>
          </p:cNvSpPr>
          <p:nvPr>
            <p:ph type="title"/>
          </p:nvPr>
        </p:nvSpPr>
        <p:spPr/>
        <p:txBody>
          <a:bodyPr/>
          <a:lstStyle/>
          <a:p>
            <a:r>
              <a:rPr lang="en-AU" dirty="0"/>
              <a:t>ASCIA Action Plan for Anaphylaxis (Red) (</a:t>
            </a:r>
            <a:r>
              <a:rPr lang="en-AU" i="1" dirty="0" err="1"/>
              <a:t>neffy</a:t>
            </a:r>
            <a:r>
              <a:rPr lang="en-AU" baseline="30000" dirty="0"/>
              <a:t>®</a:t>
            </a:r>
            <a:r>
              <a:rPr lang="en-AU" dirty="0"/>
              <a:t>)</a:t>
            </a:r>
          </a:p>
        </p:txBody>
      </p:sp>
      <p:pic>
        <p:nvPicPr>
          <p:cNvPr id="5" name="Picture 4">
            <a:extLst>
              <a:ext uri="{FF2B5EF4-FFF2-40B4-BE49-F238E27FC236}">
                <a16:creationId xmlns:a16="http://schemas.microsoft.com/office/drawing/2014/main" id="{136C081C-EC0E-5D35-55A6-08FC121E691D}"/>
              </a:ext>
            </a:extLst>
          </p:cNvPr>
          <p:cNvPicPr>
            <a:picLocks noChangeAspect="1"/>
          </p:cNvPicPr>
          <p:nvPr/>
        </p:nvPicPr>
        <p:blipFill>
          <a:blip r:embed="rId2"/>
          <a:stretch>
            <a:fillRect/>
          </a:stretch>
        </p:blipFill>
        <p:spPr>
          <a:xfrm>
            <a:off x="1385157" y="1134208"/>
            <a:ext cx="3763186" cy="531243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6AF61370-025F-6E68-180A-D74EC4797129}"/>
              </a:ext>
            </a:extLst>
          </p:cNvPr>
          <p:cNvPicPr>
            <a:picLocks noChangeAspect="1"/>
          </p:cNvPicPr>
          <p:nvPr/>
        </p:nvPicPr>
        <p:blipFill>
          <a:blip r:embed="rId3"/>
          <a:stretch>
            <a:fillRect/>
          </a:stretch>
        </p:blipFill>
        <p:spPr>
          <a:xfrm>
            <a:off x="6344728" y="1419928"/>
            <a:ext cx="3959856" cy="47409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0339763"/>
      </p:ext>
    </p:extLst>
  </p:cSld>
  <p:clrMapOvr>
    <a:masterClrMapping/>
  </p:clrMapOvr>
</p:sld>
</file>

<file path=ppt/theme/theme1.xml><?xml version="1.0" encoding="utf-8"?>
<a:theme xmlns:a="http://schemas.openxmlformats.org/drawingml/2006/main" name="Custom Design">
  <a:themeElements>
    <a:clrScheme name="DE SCHOOLS COLOUR SCHEME">
      <a:dk1>
        <a:srgbClr val="1F1646"/>
      </a:dk1>
      <a:lt1>
        <a:srgbClr val="FFFFFF"/>
      </a:lt1>
      <a:dk2>
        <a:srgbClr val="D40032"/>
      </a:dk2>
      <a:lt2>
        <a:srgbClr val="E8E8E8"/>
      </a:lt2>
      <a:accent1>
        <a:srgbClr val="D30032"/>
      </a:accent1>
      <a:accent2>
        <a:srgbClr val="B8E9EB"/>
      </a:accent2>
      <a:accent3>
        <a:srgbClr val="1F1646"/>
      </a:accent3>
      <a:accent4>
        <a:srgbClr val="98DFB2"/>
      </a:accent4>
      <a:accent5>
        <a:srgbClr val="D00131"/>
      </a:accent5>
      <a:accent6>
        <a:srgbClr val="88DBDF"/>
      </a:accent6>
      <a:hlink>
        <a:srgbClr val="201546"/>
      </a:hlink>
      <a:folHlink>
        <a:srgbClr val="201546"/>
      </a:folHlink>
    </a:clrScheme>
    <a:fontScheme name="Red Hat Displa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6" id="{2F05C96B-A257-F14A-8CB5-200BDD3F079F}" vid="{8BC6ECEF-5BC4-AF45-85C9-30D6B96E4FCC}"/>
    </a:ext>
  </a:extLst>
</a:theme>
</file>

<file path=ppt/theme/theme2.xml><?xml version="1.0" encoding="utf-8"?>
<a:theme xmlns:a="http://schemas.openxmlformats.org/drawingml/2006/main" name="1_Custom Design">
  <a:themeElements>
    <a:clrScheme name="DE SCHOOLS COLOUR SCHEME">
      <a:dk1>
        <a:srgbClr val="1F1646"/>
      </a:dk1>
      <a:lt1>
        <a:srgbClr val="FFFFFF"/>
      </a:lt1>
      <a:dk2>
        <a:srgbClr val="D40032"/>
      </a:dk2>
      <a:lt2>
        <a:srgbClr val="E8E8E8"/>
      </a:lt2>
      <a:accent1>
        <a:srgbClr val="D30032"/>
      </a:accent1>
      <a:accent2>
        <a:srgbClr val="B8E9EB"/>
      </a:accent2>
      <a:accent3>
        <a:srgbClr val="1F1646"/>
      </a:accent3>
      <a:accent4>
        <a:srgbClr val="01AE56"/>
      </a:accent4>
      <a:accent5>
        <a:srgbClr val="FBD2CA"/>
      </a:accent5>
      <a:accent6>
        <a:srgbClr val="88DBDF"/>
      </a:accent6>
      <a:hlink>
        <a:srgbClr val="201546"/>
      </a:hlink>
      <a:folHlink>
        <a:srgbClr val="201546"/>
      </a:folHlink>
    </a:clrScheme>
    <a:fontScheme name="Red Hat Displa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6" id="{2F05C96B-A257-F14A-8CB5-200BDD3F079F}" vid="{67587D9B-B30F-9840-960D-1519A03A66C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134ff05-a6e9-469e-a6d4-ec9048f019fc" xsi:nil="true"/>
    <Reviewed xmlns="65797fc1-4497-48fc-9720-ad0d3685d071">false</Reviewed>
    <Orderofreview0 xmlns="65797fc1-4497-48fc-9720-ad0d3685d071" xsi:nil="true"/>
    <lcf76f155ced4ddcb4097134ff3c332f xmlns="65797fc1-4497-48fc-9720-ad0d3685d071">
      <Terms xmlns="http://schemas.microsoft.com/office/infopath/2007/PartnerControls"/>
    </lcf76f155ced4ddcb4097134ff3c332f>
    <orderofreview xmlns="65797fc1-4497-48fc-9720-ad0d3685d07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BD457B32E38C4EA820463B3D026164" ma:contentTypeVersion="20" ma:contentTypeDescription="Create a new document." ma:contentTypeScope="" ma:versionID="abb4432a3b79a83033c7c6b86380a1ba">
  <xsd:schema xmlns:xsd="http://www.w3.org/2001/XMLSchema" xmlns:xs="http://www.w3.org/2001/XMLSchema" xmlns:p="http://schemas.microsoft.com/office/2006/metadata/properties" xmlns:ns2="65797fc1-4497-48fc-9720-ad0d3685d071" xmlns:ns3="5134ff05-a6e9-469e-a6d4-ec9048f019fc" targetNamespace="http://schemas.microsoft.com/office/2006/metadata/properties" ma:root="true" ma:fieldsID="fc5d46c1389c83944766be68883d49f8" ns2:_="" ns3:_="">
    <xsd:import namespace="65797fc1-4497-48fc-9720-ad0d3685d071"/>
    <xsd:import namespace="5134ff05-a6e9-469e-a6d4-ec9048f019fc"/>
    <xsd:element name="properties">
      <xsd:complexType>
        <xsd:sequence>
          <xsd:element name="documentManagement">
            <xsd:complexType>
              <xsd:all>
                <xsd:element ref="ns2:Reviewed" minOccurs="0"/>
                <xsd:element ref="ns2:orderofreview"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2:Orderofreview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797fc1-4497-48fc-9720-ad0d3685d071" elementFormDefault="qualified">
    <xsd:import namespace="http://schemas.microsoft.com/office/2006/documentManagement/types"/>
    <xsd:import namespace="http://schemas.microsoft.com/office/infopath/2007/PartnerControls"/>
    <xsd:element name="Reviewed" ma:index="2" nillable="true" ma:displayName="Reviewed" ma:default="0" ma:format="Dropdown" ma:internalName="Reviewed" ma:readOnly="false">
      <xsd:simpleType>
        <xsd:restriction base="dms:Boolean"/>
      </xsd:simpleType>
    </xsd:element>
    <xsd:element name="orderofreview" ma:index="4" nillable="true" ma:displayName="order of review" ma:format="Dropdown" ma:internalName="orderofreview" ma:readOnly="false" ma:percentage="FALSE">
      <xsd:simpleType>
        <xsd:restriction base="dms:Number"/>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607bbe-9751-46d3-ac86-39dfe3141325"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hidden="true" ma:internalName="MediaServiceOCR"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Orderofreview0" ma:index="26" nillable="true" ma:displayName="Order of review" ma:format="Dropdown" ma:hidden="true" ma:internalName="Orderofreview0"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5134ff05-a6e9-469e-a6d4-ec9048f019fc"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0f7dc9d6-9462-457f-aeca-096fdd4d377d}" ma:internalName="TaxCatchAll" ma:readOnly="false" ma:showField="CatchAllData" ma:web="5134ff05-a6e9-469e-a6d4-ec9048f019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495D1F-2506-4328-8791-7D0D49204711}">
  <ds:schemaRefs>
    <ds:schemaRef ds:uri="http://schemas.microsoft.com/sharepoint/v3/contenttype/forms"/>
  </ds:schemaRefs>
</ds:datastoreItem>
</file>

<file path=customXml/itemProps2.xml><?xml version="1.0" encoding="utf-8"?>
<ds:datastoreItem xmlns:ds="http://schemas.openxmlformats.org/officeDocument/2006/customXml" ds:itemID="{D17E48C4-8C75-4394-A3CA-237FFD1334B4}">
  <ds:schemaRefs>
    <ds:schemaRef ds:uri="http://schemas.microsoft.com/office/2006/metadata/properties"/>
    <ds:schemaRef ds:uri="http://schemas.microsoft.com/office/infopath/2007/PartnerControls"/>
    <ds:schemaRef ds:uri="444ce9a6-7b20-4703-bd46-ca4af0ecbf5c"/>
    <ds:schemaRef ds:uri="http://schemas.microsoft.com/sharepoint/v3"/>
    <ds:schemaRef ds:uri="5134ff05-a6e9-469e-a6d4-ec9048f019fc"/>
    <ds:schemaRef ds:uri="65797fc1-4497-48fc-9720-ad0d3685d071"/>
  </ds:schemaRefs>
</ds:datastoreItem>
</file>

<file path=customXml/itemProps3.xml><?xml version="1.0" encoding="utf-8"?>
<ds:datastoreItem xmlns:ds="http://schemas.openxmlformats.org/officeDocument/2006/customXml" ds:itemID="{EC4E084F-DE8A-4B6F-9F37-08B0CBE7B4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797fc1-4497-48fc-9720-ad0d3685d071"/>
    <ds:schemaRef ds:uri="5134ff05-a6e9-469e-a6d4-ec9048f019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02 DE Schools PPT with icons</Template>
  <TotalTime>89</TotalTime>
  <Words>1916</Words>
  <Application>Microsoft Office PowerPoint</Application>
  <PresentationFormat>Widescreen</PresentationFormat>
  <Paragraphs>152</Paragraphs>
  <Slides>11</Slides>
  <Notes>9</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Custom Design</vt:lpstr>
      <vt:lpstr>1_Custom Design</vt:lpstr>
      <vt:lpstr>Anaphylaxis Management: Twice-Yearly Briefing </vt:lpstr>
      <vt:lpstr>(insert name of school)</vt:lpstr>
      <vt:lpstr>Signs &amp; symptoms of anaphylaxis</vt:lpstr>
      <vt:lpstr>ASICA Anaphylaxis e-training</vt:lpstr>
      <vt:lpstr>ASCIA Anaphylaxis e-training – cont.</vt:lpstr>
      <vt:lpstr>ASCIA Action Plan for Anaphylaxis (Red) (Epipen®)</vt:lpstr>
      <vt:lpstr>ASCIA Action Plan for Anaphylaxis (Red) (Anapen®)</vt:lpstr>
      <vt:lpstr>ASCIA Action Plan for Anaphylaxis (Red) (Jext®)</vt:lpstr>
      <vt:lpstr>ASCIA Action Plan for Anaphylaxis (Red) (neffy®)</vt:lpstr>
      <vt:lpstr>First Aid and Emergency Response</vt:lpstr>
      <vt:lpstr>Ongoing support and training resources</vt:lpstr>
    </vt:vector>
  </TitlesOfParts>
  <Manager/>
  <Company>Department of Education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Adam Casey</dc:creator>
  <cp:keywords/>
  <dc:description/>
  <cp:lastModifiedBy>Adam Casey</cp:lastModifiedBy>
  <cp:revision>3</cp:revision>
  <dcterms:created xsi:type="dcterms:W3CDTF">2026-01-22T02:33:58Z</dcterms:created>
  <dcterms:modified xsi:type="dcterms:W3CDTF">2026-01-23T12:19:06Z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0x0101000FBD457B32E38C4EA820463B3D026164</vt:lpwstr>
  </property>
</Properties>
</file>