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Cabin Condensed" pitchFamily="2" charset="77"/>
      <p:regular r:id="rId13"/>
      <p:bold r:id="rId14"/>
    </p:embeddedFont>
    <p:embeddedFont>
      <p:font typeface="Cabin Condensed Bold" pitchFamily="2" charset="77"/>
      <p:bold r:id="rId15"/>
      <p:italic r:id="rId16"/>
    </p:embeddedFont>
    <p:embeddedFont>
      <p:font typeface="Schibsted Grotesk Bold" pitchFamily="2" charset="77"/>
      <p:bold r:id="rId17"/>
      <p:italic r:id="rId18"/>
    </p:embeddedFont>
    <p:embeddedFont>
      <p:font typeface="Schibsted Grotesk Medium" pitchFamily="2" charset="77"/>
      <p:regular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9863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5A00A3"/>
          </a:solidFill>
          <a:ln/>
        </p:spPr>
        <p:txBody>
          <a:bodyPr/>
          <a:lstStyle/>
          <a:p>
            <a:endParaRPr lang="en-IL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5A00A3"/>
          </a:solidFill>
          <a:ln/>
        </p:spPr>
        <p:txBody>
          <a:bodyPr/>
          <a:lstStyle/>
          <a:p>
            <a:endParaRPr lang="en-IL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6965" y="2349500"/>
            <a:ext cx="1777956" cy="2159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439591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The Go-To-Market Framework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313708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A structured approach to launching with precision — aligning strategy, teams, and execution to maximize market impact and revenue growth.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5233360" y="4131171"/>
            <a:ext cx="989781" cy="287139"/>
          </a:xfrm>
          <a:prstGeom prst="roundRect">
            <a:avLst>
              <a:gd name="adj" fmla="val 22118"/>
            </a:avLst>
          </a:prstGeom>
          <a:noFill/>
          <a:ln w="25399">
            <a:solidFill>
              <a:srgbClr val="E0E100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6" name="Text 3"/>
          <p:cNvSpPr/>
          <p:nvPr/>
        </p:nvSpPr>
        <p:spPr>
          <a:xfrm>
            <a:off x="5346765" y="4187825"/>
            <a:ext cx="137255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E0E100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STRATEGY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6317596" y="4131171"/>
            <a:ext cx="1099316" cy="287139"/>
          </a:xfrm>
          <a:prstGeom prst="roundRect">
            <a:avLst>
              <a:gd name="adj" fmla="val 22118"/>
            </a:avLst>
          </a:prstGeom>
          <a:noFill/>
          <a:ln w="25399">
            <a:solidFill>
              <a:srgbClr val="73E800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8" name="Text 5"/>
          <p:cNvSpPr/>
          <p:nvPr/>
        </p:nvSpPr>
        <p:spPr>
          <a:xfrm>
            <a:off x="6431000" y="4187825"/>
            <a:ext cx="148209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73E800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EXECUTION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7511366" y="4131171"/>
            <a:ext cx="905944" cy="287139"/>
          </a:xfrm>
          <a:prstGeom prst="roundRect">
            <a:avLst>
              <a:gd name="adj" fmla="val 22118"/>
            </a:avLst>
          </a:prstGeom>
          <a:noFill/>
          <a:ln w="25399">
            <a:solidFill>
              <a:srgbClr val="FF009F"/>
            </a:solidFill>
            <a:prstDash val="solid"/>
          </a:ln>
        </p:spPr>
        <p:txBody>
          <a:bodyPr/>
          <a:lstStyle/>
          <a:p>
            <a:endParaRPr lang="en-IL"/>
          </a:p>
        </p:txBody>
      </p:sp>
      <p:sp>
        <p:nvSpPr>
          <p:cNvPr id="10" name="Text 7"/>
          <p:cNvSpPr/>
          <p:nvPr/>
        </p:nvSpPr>
        <p:spPr>
          <a:xfrm>
            <a:off x="7624770" y="4187825"/>
            <a:ext cx="1288720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FF009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GROWTH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8356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Agenda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052241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E6F5FF"/>
                </a:solidFill>
                <a:latin typeface="Cabin Condensed Condensed" pitchFamily="34" charset="0"/>
                <a:ea typeface="Cabin Condensed Condensed" pitchFamily="34" charset="-122"/>
                <a:cs typeface="Cabin Condensed Condensed" pitchFamily="34" charset="-120"/>
              </a:rPr>
              <a:t>01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329061"/>
            <a:ext cx="3496877" cy="44450"/>
          </a:xfrm>
          <a:prstGeom prst="rect">
            <a:avLst/>
          </a:prstGeom>
          <a:solidFill>
            <a:srgbClr val="FF009F"/>
          </a:solidFill>
          <a:ln/>
        </p:spPr>
        <p:txBody>
          <a:bodyPr/>
          <a:lstStyle/>
          <a:p>
            <a:endParaRPr lang="en-IL"/>
          </a:p>
        </p:txBody>
      </p:sp>
      <p:sp>
        <p:nvSpPr>
          <p:cNvPr id="5" name="Text 3"/>
          <p:cNvSpPr/>
          <p:nvPr/>
        </p:nvSpPr>
        <p:spPr>
          <a:xfrm>
            <a:off x="661475" y="2512417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What Is a GTM Framework?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61475" y="2921099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Definition, purpose, and why it matters for every organization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4347359" y="2052241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E6F5FF"/>
                </a:solidFill>
                <a:latin typeface="Cabin Condensed Condensed" pitchFamily="34" charset="0"/>
                <a:ea typeface="Cabin Condensed Condensed" pitchFamily="34" charset="-122"/>
                <a:cs typeface="Cabin Condensed Condensed" pitchFamily="34" charset="-120"/>
              </a:rPr>
              <a:t>02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4347359" y="2329061"/>
            <a:ext cx="3496877" cy="44450"/>
          </a:xfrm>
          <a:prstGeom prst="rect">
            <a:avLst/>
          </a:prstGeom>
          <a:solidFill>
            <a:srgbClr val="73E800"/>
          </a:solidFill>
          <a:ln/>
        </p:spPr>
        <p:txBody>
          <a:bodyPr/>
          <a:lstStyle/>
          <a:p>
            <a:endParaRPr lang="en-IL"/>
          </a:p>
        </p:txBody>
      </p:sp>
      <p:sp>
        <p:nvSpPr>
          <p:cNvPr id="9" name="Text 7"/>
          <p:cNvSpPr/>
          <p:nvPr/>
        </p:nvSpPr>
        <p:spPr>
          <a:xfrm>
            <a:off x="4347359" y="2512417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Key Concepts &amp; Terminology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4347359" y="2921099"/>
            <a:ext cx="349687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Aligning on the language of product launches, marketing releases, and orchestration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8033244" y="2052241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E6F5FF"/>
                </a:solidFill>
                <a:latin typeface="Cabin Condensed Condensed" pitchFamily="34" charset="0"/>
                <a:ea typeface="Cabin Condensed Condensed" pitchFamily="34" charset="-122"/>
                <a:cs typeface="Cabin Condensed Condensed" pitchFamily="34" charset="-120"/>
              </a:rPr>
              <a:t>03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8033244" y="2329061"/>
            <a:ext cx="3496877" cy="44450"/>
          </a:xfrm>
          <a:prstGeom prst="rect">
            <a:avLst/>
          </a:prstGeom>
          <a:solidFill>
            <a:srgbClr val="E0E100"/>
          </a:solidFill>
          <a:ln/>
        </p:spPr>
        <p:txBody>
          <a:bodyPr/>
          <a:lstStyle/>
          <a:p>
            <a:endParaRPr lang="en-IL"/>
          </a:p>
        </p:txBody>
      </p:sp>
      <p:sp>
        <p:nvSpPr>
          <p:cNvPr id="13" name="Text 11"/>
          <p:cNvSpPr/>
          <p:nvPr/>
        </p:nvSpPr>
        <p:spPr>
          <a:xfrm>
            <a:off x="8033244" y="2512417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The Cost of No Alignment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8033244" y="2921099"/>
            <a:ext cx="349687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Real risks and data-backed consequences of launching without a framework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61475" y="4159052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E6F5FF"/>
                </a:solidFill>
                <a:latin typeface="Cabin Condensed Condensed" pitchFamily="34" charset="0"/>
                <a:ea typeface="Cabin Condensed Condensed" pitchFamily="34" charset="-122"/>
                <a:cs typeface="Cabin Condensed Condensed" pitchFamily="34" charset="-120"/>
              </a:rPr>
              <a:t>04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61475" y="4435872"/>
            <a:ext cx="5339820" cy="44450"/>
          </a:xfrm>
          <a:prstGeom prst="rect">
            <a:avLst/>
          </a:prstGeom>
          <a:solidFill>
            <a:srgbClr val="F6F1FF"/>
          </a:solidFill>
          <a:ln/>
        </p:spPr>
        <p:txBody>
          <a:bodyPr/>
          <a:lstStyle/>
          <a:p>
            <a:endParaRPr lang="en-IL"/>
          </a:p>
        </p:txBody>
      </p:sp>
      <p:sp>
        <p:nvSpPr>
          <p:cNvPr id="17" name="Text 15"/>
          <p:cNvSpPr/>
          <p:nvPr/>
        </p:nvSpPr>
        <p:spPr>
          <a:xfrm>
            <a:off x="661475" y="4619228"/>
            <a:ext cx="53398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Three Pillars of GTM Strategy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661475" y="5027910"/>
            <a:ext cx="53398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The core components that drive successful market entry and sustained growth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190301" y="4159052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E6F5FF"/>
                </a:solidFill>
                <a:latin typeface="Cabin Condensed Condensed" pitchFamily="34" charset="0"/>
                <a:ea typeface="Cabin Condensed Condensed" pitchFamily="34" charset="-122"/>
                <a:cs typeface="Cabin Condensed Condensed" pitchFamily="34" charset="-120"/>
              </a:rPr>
              <a:t>05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6190301" y="4435872"/>
            <a:ext cx="5339820" cy="44450"/>
          </a:xfrm>
          <a:prstGeom prst="rect">
            <a:avLst/>
          </a:prstGeom>
          <a:solidFill>
            <a:srgbClr val="E6F5FF"/>
          </a:solidFill>
          <a:ln/>
        </p:spPr>
        <p:txBody>
          <a:bodyPr/>
          <a:lstStyle/>
          <a:p>
            <a:endParaRPr lang="en-IL"/>
          </a:p>
        </p:txBody>
      </p:sp>
      <p:sp>
        <p:nvSpPr>
          <p:cNvPr id="21" name="Text 19"/>
          <p:cNvSpPr/>
          <p:nvPr/>
        </p:nvSpPr>
        <p:spPr>
          <a:xfrm>
            <a:off x="6190301" y="4619228"/>
            <a:ext cx="53398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Recommendations &amp; Best Practices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6190301" y="5027910"/>
            <a:ext cx="53398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Actionable guidance for building and executing a collaborative GTM process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5A00A3"/>
          </a:solidFill>
          <a:ln/>
        </p:spPr>
        <p:txBody>
          <a:bodyPr/>
          <a:lstStyle/>
          <a:p>
            <a:endParaRPr lang="en-IL"/>
          </a:p>
        </p:txBody>
      </p:sp>
      <p:pic>
        <p:nvPicPr>
          <p:cNvPr id="3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00075" y="1223323"/>
            <a:ext cx="4411354" cy="441135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552053"/>
            <a:ext cx="6296860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What Is a GTM Framework?</a:t>
            </a:r>
            <a:endParaRPr lang="en-US" sz="3150" dirty="0"/>
          </a:p>
        </p:txBody>
      </p:sp>
      <p:sp>
        <p:nvSpPr>
          <p:cNvPr id="5" name="Text 2"/>
          <p:cNvSpPr/>
          <p:nvPr/>
        </p:nvSpPr>
        <p:spPr>
          <a:xfrm>
            <a:off x="661475" y="1258888"/>
            <a:ext cx="6296860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A Go-To-Market Framework is the structured plan that guides how a product, service, or announcement reaches its intended audience — coordinating strategy, messaging, channels, and team readiness.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661475" y="2125663"/>
            <a:ext cx="6296860" cy="942677"/>
          </a:xfrm>
          <a:prstGeom prst="roundRect">
            <a:avLst>
              <a:gd name="adj" fmla="val 7158"/>
            </a:avLst>
          </a:prstGeom>
          <a:solidFill>
            <a:srgbClr val="5A00A3"/>
          </a:solidFill>
          <a:ln w="25399">
            <a:solidFill>
              <a:srgbClr val="FF009F"/>
            </a:solidFill>
            <a:prstDash val="solid"/>
          </a:ln>
          <a:effectLst>
            <a:outerShdw blurRad="240030" dist="127" dir="16200000" algn="bl" rotWithShape="0">
              <a:srgbClr val="FFFFFF">
                <a:alpha val="20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7" name="Text 4"/>
          <p:cNvSpPr/>
          <p:nvPr/>
        </p:nvSpPr>
        <p:spPr>
          <a:xfrm>
            <a:off x="847505" y="2311698"/>
            <a:ext cx="5924799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Product Launch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847505" y="2644577"/>
            <a:ext cx="5924799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New or improved products and services introduced to the market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61475" y="3204865"/>
            <a:ext cx="6296860" cy="942677"/>
          </a:xfrm>
          <a:prstGeom prst="roundRect">
            <a:avLst>
              <a:gd name="adj" fmla="val 7158"/>
            </a:avLst>
          </a:prstGeom>
          <a:solidFill>
            <a:srgbClr val="5A00A3"/>
          </a:solidFill>
          <a:ln w="25399">
            <a:solidFill>
              <a:srgbClr val="73E800"/>
            </a:solidFill>
            <a:prstDash val="solid"/>
          </a:ln>
          <a:effectLst>
            <a:outerShdw blurRad="240030" dist="127" dir="16200000" algn="bl" rotWithShape="0">
              <a:srgbClr val="FFFFFF">
                <a:alpha val="20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0" name="Text 7"/>
          <p:cNvSpPr/>
          <p:nvPr/>
        </p:nvSpPr>
        <p:spPr>
          <a:xfrm>
            <a:off x="847505" y="3390900"/>
            <a:ext cx="5924799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Non-Product Launch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847505" y="3723779"/>
            <a:ext cx="5924799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Price changes, deprecations, market pivots, and business decisions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61475" y="4284067"/>
            <a:ext cx="6296860" cy="942677"/>
          </a:xfrm>
          <a:prstGeom prst="roundRect">
            <a:avLst>
              <a:gd name="adj" fmla="val 7158"/>
            </a:avLst>
          </a:prstGeom>
          <a:solidFill>
            <a:srgbClr val="5A00A3"/>
          </a:solidFill>
          <a:ln w="25399">
            <a:solidFill>
              <a:srgbClr val="E0E100"/>
            </a:solidFill>
            <a:prstDash val="solid"/>
          </a:ln>
          <a:effectLst>
            <a:outerShdw blurRad="240030" dist="127" dir="16200000" algn="bl" rotWithShape="0">
              <a:srgbClr val="FFFFFF">
                <a:alpha val="20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3" name="Text 10"/>
          <p:cNvSpPr/>
          <p:nvPr/>
        </p:nvSpPr>
        <p:spPr>
          <a:xfrm>
            <a:off x="847505" y="4470102"/>
            <a:ext cx="5924799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Orchestration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847505" y="4802981"/>
            <a:ext cx="5924799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Streamlining cross-functional collaboration for agility and speed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661475" y="5363270"/>
            <a:ext cx="6296860" cy="942677"/>
          </a:xfrm>
          <a:prstGeom prst="roundRect">
            <a:avLst>
              <a:gd name="adj" fmla="val 7158"/>
            </a:avLst>
          </a:prstGeom>
          <a:solidFill>
            <a:srgbClr val="5A00A3"/>
          </a:solidFill>
          <a:ln w="25399">
            <a:solidFill>
              <a:srgbClr val="F6F1FF"/>
            </a:solidFill>
            <a:prstDash val="solid"/>
          </a:ln>
          <a:effectLst>
            <a:outerShdw blurRad="240030" dist="127" dir="16200000" algn="bl" rotWithShape="0">
              <a:srgbClr val="FFFFFF">
                <a:alpha val="20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6" name="Text 13"/>
          <p:cNvSpPr/>
          <p:nvPr/>
        </p:nvSpPr>
        <p:spPr>
          <a:xfrm>
            <a:off x="847505" y="5549305"/>
            <a:ext cx="5924799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Internal &amp; External Comms</a:t>
            </a:r>
            <a:endParaRPr lang="en-US" sz="1550" dirty="0"/>
          </a:p>
        </p:txBody>
      </p:sp>
      <p:sp>
        <p:nvSpPr>
          <p:cNvPr id="17" name="Text 14"/>
          <p:cNvSpPr/>
          <p:nvPr/>
        </p:nvSpPr>
        <p:spPr>
          <a:xfrm>
            <a:off x="847505" y="5882184"/>
            <a:ext cx="5924799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Coordinated messaging to customers, partners, analysts, and employees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3974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The Cost of No Alignment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661475" y="2879527"/>
            <a:ext cx="5226911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Without a structured GTM framework, even well-resourced organizations face compounding risks that undermine launch success and long-term growth.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3827462"/>
            <a:ext cx="5226911" cy="877491"/>
          </a:xfrm>
          <a:prstGeom prst="roundRect">
            <a:avLst>
              <a:gd name="adj" fmla="val 8142"/>
            </a:avLst>
          </a:prstGeom>
          <a:solidFill>
            <a:srgbClr val="4B3F02"/>
          </a:solidFill>
          <a:ln/>
        </p:spPr>
        <p:txBody>
          <a:bodyPr/>
          <a:lstStyle/>
          <a:p>
            <a:endParaRPr lang="en-IL" dirty="0"/>
          </a:p>
        </p:txBody>
      </p:sp>
      <p:pic>
        <p:nvPicPr>
          <p:cNvPr id="5" name="Image 0" descr="Lights On outlin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2810" y="4058344"/>
            <a:ext cx="324000" cy="324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14209" y="4007644"/>
            <a:ext cx="4504121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Schibsted Grotesk Bold" pitchFamily="34" charset="0"/>
                <a:ea typeface="Schibsted Grotesk Bold" pitchFamily="34" charset="-122"/>
                <a:cs typeface="Schibsted Grotesk Bold" pitchFamily="34" charset="-120"/>
              </a:rPr>
              <a:t>Studies show that up to 90% of businesses fail at GTM execution without a framework in place.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659" y="1457424"/>
            <a:ext cx="4704141" cy="47042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773708"/>
            <a:ext cx="6296860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Three Pillars of a Successful GTM Strategy</a:t>
            </a:r>
            <a:endParaRPr lang="en-US" sz="31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480542"/>
            <a:ext cx="6296860" cy="144353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87688" y="2051645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1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1478719" y="1679277"/>
            <a:ext cx="528088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Market Understanding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1478719" y="2012156"/>
            <a:ext cx="5280885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Deep knowledge of target segments, customer needs, competitive landscape, and product-market fit. Define ICPs, personas, and unique value propositions.</a:t>
            </a:r>
            <a:endParaRPr lang="en-US" sz="12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060601"/>
            <a:ext cx="6296860" cy="144353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87688" y="3631704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2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1478719" y="3259336"/>
            <a:ext cx="528088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Messaging &amp; Positioning</a:t>
            </a:r>
            <a:endParaRPr lang="en-US" sz="1550" dirty="0"/>
          </a:p>
        </p:txBody>
      </p:sp>
      <p:sp>
        <p:nvSpPr>
          <p:cNvPr id="11" name="Text 6"/>
          <p:cNvSpPr/>
          <p:nvPr/>
        </p:nvSpPr>
        <p:spPr>
          <a:xfrm>
            <a:off x="1478719" y="3592215"/>
            <a:ext cx="5280885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Craft compelling narratives that communicate benefits and differentiators. Ensure every customer understands the "why" behind the offering.</a:t>
            </a:r>
            <a:endParaRPr lang="en-US" sz="12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640659"/>
            <a:ext cx="6296860" cy="144353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87688" y="5211762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3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1478719" y="4839395"/>
            <a:ext cx="5280885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Execution &amp; Measurement</a:t>
            </a:r>
            <a:endParaRPr lang="en-US" sz="1550" dirty="0"/>
          </a:p>
        </p:txBody>
      </p:sp>
      <p:sp>
        <p:nvSpPr>
          <p:cNvPr id="15" name="Text 9"/>
          <p:cNvSpPr/>
          <p:nvPr/>
        </p:nvSpPr>
        <p:spPr>
          <a:xfrm>
            <a:off x="1478719" y="5172273"/>
            <a:ext cx="5280885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Select the right channels, establish KPIs, build sales enablement materials, and continuously measure performance across conversion, CAC, and satisfaction.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43037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The Business Case: Numbers That Matter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661475" y="1357412"/>
            <a:ext cx="114783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Organizations that invest in collaborative GTM strategy consistently outperform those that don't. The data is clear.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1197342" y="1786731"/>
            <a:ext cx="4286937" cy="499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900" b="1" dirty="0">
                <a:solidFill>
                  <a:srgbClr val="E0E1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72%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661475" y="2452092"/>
            <a:ext cx="535877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Align Sales &amp; Marketing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61475" y="2760861"/>
            <a:ext cx="5358770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of businesses consider aligning sales and marketing as </a:t>
            </a:r>
            <a:r>
              <a:rPr lang="en-US" sz="1150" b="1" dirty="0">
                <a:solidFill>
                  <a:srgbClr val="E6F5FF"/>
                </a:solidFill>
                <a:latin typeface="Schibsted Grotesk Bold" pitchFamily="34" charset="0"/>
                <a:ea typeface="Schibsted Grotesk Bold" pitchFamily="34" charset="-122"/>
                <a:cs typeface="Schibsted Grotesk Bold" pitchFamily="34" charset="-120"/>
              </a:rPr>
              <a:t>critical</a:t>
            </a:r>
            <a:r>
              <a:rPr lang="en-US" sz="11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 for GTM success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6707317" y="1786731"/>
            <a:ext cx="4286937" cy="499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900" b="1" dirty="0">
                <a:solidFill>
                  <a:srgbClr val="E0E1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208%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6171450" y="2452092"/>
            <a:ext cx="535877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Revenue Increase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171450" y="2760861"/>
            <a:ext cx="535877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Increased revenue resulting from </a:t>
            </a:r>
            <a:r>
              <a:rPr lang="en-US" sz="1150" b="1" dirty="0">
                <a:solidFill>
                  <a:srgbClr val="E6F5FF"/>
                </a:solidFill>
                <a:latin typeface="Schibsted Grotesk Bold" pitchFamily="34" charset="0"/>
                <a:ea typeface="Schibsted Grotesk Bold" pitchFamily="34" charset="-122"/>
                <a:cs typeface="Schibsted Grotesk Bold" pitchFamily="34" charset="-120"/>
              </a:rPr>
              <a:t>internal alignment</a:t>
            </a:r>
            <a:r>
              <a:rPr lang="en-US" sz="11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 between teams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1197342" y="3513733"/>
            <a:ext cx="4286937" cy="499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900" b="1" dirty="0">
                <a:solidFill>
                  <a:srgbClr val="E0E1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67%</a:t>
            </a:r>
            <a:endParaRPr lang="en-US" sz="3900" dirty="0"/>
          </a:p>
        </p:txBody>
      </p:sp>
      <p:sp>
        <p:nvSpPr>
          <p:cNvPr id="11" name="Text 9"/>
          <p:cNvSpPr/>
          <p:nvPr/>
        </p:nvSpPr>
        <p:spPr>
          <a:xfrm>
            <a:off x="661475" y="4179094"/>
            <a:ext cx="535877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Market Share Growth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61475" y="4487863"/>
            <a:ext cx="535877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Increased </a:t>
            </a:r>
            <a:r>
              <a:rPr lang="en-US" sz="1150" b="1" dirty="0">
                <a:solidFill>
                  <a:srgbClr val="E6F5FF"/>
                </a:solidFill>
                <a:latin typeface="Schibsted Grotesk Bold" pitchFamily="34" charset="0"/>
                <a:ea typeface="Schibsted Grotesk Bold" pitchFamily="34" charset="-122"/>
                <a:cs typeface="Schibsted Grotesk Bold" pitchFamily="34" charset="-120"/>
              </a:rPr>
              <a:t>market share</a:t>
            </a:r>
            <a:r>
              <a:rPr lang="en-US" sz="11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 through structured GTM execution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707317" y="3513733"/>
            <a:ext cx="4286937" cy="499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900" b="1" dirty="0">
                <a:solidFill>
                  <a:srgbClr val="E0E1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25%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6171450" y="4179094"/>
            <a:ext cx="535877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Faster Revenue Growth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171450" y="4487863"/>
            <a:ext cx="535877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Faster </a:t>
            </a:r>
            <a:r>
              <a:rPr lang="en-US" sz="1150" b="1" dirty="0">
                <a:solidFill>
                  <a:srgbClr val="E6F5FF"/>
                </a:solidFill>
                <a:latin typeface="Schibsted Grotesk Bold" pitchFamily="34" charset="0"/>
                <a:ea typeface="Schibsted Grotesk Bold" pitchFamily="34" charset="-122"/>
                <a:cs typeface="Schibsted Grotesk Bold" pitchFamily="34" charset="-120"/>
              </a:rPr>
              <a:t>revenue and profit growth</a:t>
            </a:r>
            <a:r>
              <a:rPr lang="en-US" sz="11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 over 3 years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1197342" y="5023048"/>
            <a:ext cx="4286937" cy="499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900" b="1" dirty="0">
                <a:solidFill>
                  <a:srgbClr val="E0E1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61%</a:t>
            </a:r>
            <a:endParaRPr lang="en-US" sz="3900" dirty="0"/>
          </a:p>
        </p:txBody>
      </p:sp>
      <p:sp>
        <p:nvSpPr>
          <p:cNvPr id="17" name="Text 15"/>
          <p:cNvSpPr/>
          <p:nvPr/>
        </p:nvSpPr>
        <p:spPr>
          <a:xfrm>
            <a:off x="661475" y="5688409"/>
            <a:ext cx="535877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Goal Achievement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661475" y="5997178"/>
            <a:ext cx="535877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Increase in obtaining </a:t>
            </a:r>
            <a:r>
              <a:rPr lang="en-US" sz="1150" b="1" dirty="0">
                <a:solidFill>
                  <a:srgbClr val="E6F5FF"/>
                </a:solidFill>
                <a:latin typeface="Schibsted Grotesk Bold" pitchFamily="34" charset="0"/>
                <a:ea typeface="Schibsted Grotesk Bold" pitchFamily="34" charset="-122"/>
                <a:cs typeface="Schibsted Grotesk Bold" pitchFamily="34" charset="-120"/>
              </a:rPr>
              <a:t>goals</a:t>
            </a:r>
            <a:r>
              <a:rPr lang="en-US" sz="11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 with a defined GTM framework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707317" y="5023048"/>
            <a:ext cx="4286937" cy="499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900" b="1" dirty="0">
                <a:solidFill>
                  <a:srgbClr val="E0E1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30%</a:t>
            </a:r>
            <a:endParaRPr lang="en-US" sz="3900" dirty="0"/>
          </a:p>
        </p:txBody>
      </p:sp>
      <p:sp>
        <p:nvSpPr>
          <p:cNvPr id="20" name="Text 18"/>
          <p:cNvSpPr/>
          <p:nvPr/>
        </p:nvSpPr>
        <p:spPr>
          <a:xfrm>
            <a:off x="6171450" y="5688409"/>
            <a:ext cx="5358770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Retention Boost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6171450" y="5997178"/>
            <a:ext cx="535877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Increased </a:t>
            </a:r>
            <a:r>
              <a:rPr lang="en-US" sz="1150" b="1" dirty="0">
                <a:solidFill>
                  <a:srgbClr val="E6F5FF"/>
                </a:solidFill>
                <a:latin typeface="Schibsted Grotesk Bold" pitchFamily="34" charset="0"/>
                <a:ea typeface="Schibsted Grotesk Bold" pitchFamily="34" charset="-122"/>
                <a:cs typeface="Schibsted Grotesk Bold" pitchFamily="34" charset="-120"/>
              </a:rPr>
              <a:t>retention</a:t>
            </a:r>
            <a:r>
              <a:rPr lang="en-US" sz="11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 when strategy is collaborative and aligned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4979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Baseline Components of a Solid GTM Strategy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612926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Strategic Foundations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61475" y="3097213"/>
            <a:ext cx="5203794" cy="2144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Customer, partner, and prospect feedback loops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ICPs and target personas defined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Impact analysis for every release type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Competitive analysis and differentiators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Value proposition and pricing strategy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Deep market understanding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332776" y="2612926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Contributing Roles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332776" y="3097213"/>
            <a:ext cx="5203794" cy="2144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Product Marketing (PMM)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Sales Leaders &amp; Demand Gen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Product &amp; Operations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Customer Success &amp; Support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Analyst Relations &amp; PR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Finance, Events, Social Media &amp; Academy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39477"/>
            <a:ext cx="10868745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Short &amp; Long-Term Benefits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661475" y="1514574"/>
            <a:ext cx="11478330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A well-executed GTM strategy delivers compounding returns across the business.</a:t>
            </a:r>
            <a:endParaRPr lang="en-US" sz="12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905893"/>
            <a:ext cx="401627" cy="40163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2478187"/>
            <a:ext cx="53490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Product-Market Fit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61475" y="2811066"/>
            <a:ext cx="5349047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Honed fit through continuous iteration and market feedback</a:t>
            </a:r>
            <a:endParaRPr lang="en-US" sz="1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1173" y="1905893"/>
            <a:ext cx="401627" cy="40163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181173" y="2478187"/>
            <a:ext cx="53490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Customer &amp; Partner Loyalty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6181173" y="2811066"/>
            <a:ext cx="5349047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Satisfaction, retention, and partner confidence at every stage</a:t>
            </a:r>
            <a:endParaRPr lang="en-US" sz="12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321844"/>
            <a:ext cx="401627" cy="40163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61475" y="3894138"/>
            <a:ext cx="53490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Accelerated Time-to-Market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661475" y="4227016"/>
            <a:ext cx="5349047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Streamlined processes reduce delays and increase launch velocity</a:t>
            </a:r>
            <a:endParaRPr lang="en-US" sz="12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81173" y="3321844"/>
            <a:ext cx="401627" cy="40163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181173" y="3894138"/>
            <a:ext cx="53490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Brand Recognition</a:t>
            </a:r>
            <a:endParaRPr lang="en-US" sz="1550" dirty="0"/>
          </a:p>
        </p:txBody>
      </p:sp>
      <p:sp>
        <p:nvSpPr>
          <p:cNvPr id="15" name="Text 9"/>
          <p:cNvSpPr/>
          <p:nvPr/>
        </p:nvSpPr>
        <p:spPr>
          <a:xfrm>
            <a:off x="6181173" y="4227016"/>
            <a:ext cx="5349047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Increased awareness, influencer recommendations, and market presence</a:t>
            </a:r>
            <a:endParaRPr lang="en-US" sz="12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975523"/>
            <a:ext cx="401627" cy="401638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61475" y="5547816"/>
            <a:ext cx="53490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Revenue &amp; Market Share</a:t>
            </a:r>
            <a:endParaRPr lang="en-US" sz="1550" dirty="0"/>
          </a:p>
        </p:txBody>
      </p:sp>
      <p:sp>
        <p:nvSpPr>
          <p:cNvPr id="18" name="Text 11"/>
          <p:cNvSpPr/>
          <p:nvPr/>
        </p:nvSpPr>
        <p:spPr>
          <a:xfrm>
            <a:off x="661475" y="5880695"/>
            <a:ext cx="5349047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Sustained growth, optimized sales processes, and budget alignment</a:t>
            </a:r>
            <a:endParaRPr lang="en-US" sz="125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81173" y="4975523"/>
            <a:ext cx="401627" cy="401638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6181173" y="5547816"/>
            <a:ext cx="53490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Team Collaboration</a:t>
            </a:r>
            <a:endParaRPr lang="en-US" sz="1550" dirty="0"/>
          </a:p>
        </p:txBody>
      </p:sp>
      <p:sp>
        <p:nvSpPr>
          <p:cNvPr id="21" name="Text 13"/>
          <p:cNvSpPr/>
          <p:nvPr/>
        </p:nvSpPr>
        <p:spPr>
          <a:xfrm>
            <a:off x="6181173" y="5880695"/>
            <a:ext cx="5349047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Internal readiness, employee retention, and growing talent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5A00A3"/>
          </a:solidFill>
          <a:ln/>
        </p:spPr>
        <p:txBody>
          <a:bodyPr/>
          <a:lstStyle/>
          <a:p>
            <a:endParaRPr lang="en-I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075" y="120352"/>
            <a:ext cx="4411354" cy="66171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820142"/>
            <a:ext cx="6296860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Recommendations &amp; Best Practices</a:t>
            </a:r>
            <a:endParaRPr lang="en-US" sz="3150" dirty="0"/>
          </a:p>
        </p:txBody>
      </p:sp>
      <p:sp>
        <p:nvSpPr>
          <p:cNvPr id="5" name="Shape 2"/>
          <p:cNvSpPr/>
          <p:nvPr/>
        </p:nvSpPr>
        <p:spPr>
          <a:xfrm>
            <a:off x="661475" y="1526977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5A00A3"/>
          </a:solidFill>
          <a:ln w="25399">
            <a:solidFill>
              <a:srgbClr val="FF009F"/>
            </a:solidFill>
            <a:prstDash val="solid"/>
          </a:ln>
          <a:effectLst>
            <a:outerShdw blurRad="240030" dist="127" dir="16200000" algn="bl" rotWithShape="0">
              <a:srgbClr val="FFFFFF">
                <a:alpha val="20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6" name="Text 3"/>
          <p:cNvSpPr/>
          <p:nvPr/>
        </p:nvSpPr>
        <p:spPr>
          <a:xfrm>
            <a:off x="721650" y="1557040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1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159441" y="1582142"/>
            <a:ext cx="5798893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Assign Clear Ownership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1159441" y="1915021"/>
            <a:ext cx="5798893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Every release needs a </a:t>
            </a:r>
            <a:r>
              <a:rPr lang="en-US" sz="1250" b="1" dirty="0">
                <a:solidFill>
                  <a:srgbClr val="E6F5FF"/>
                </a:solidFill>
                <a:latin typeface="Schibsted Grotesk Bold" pitchFamily="34" charset="0"/>
                <a:ea typeface="Schibsted Grotesk Bold" pitchFamily="34" charset="-122"/>
                <a:cs typeface="Schibsted Grotesk Bold" pitchFamily="34" charset="-120"/>
              </a:rPr>
              <a:t>Release Driver</a:t>
            </a: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 (who triggers the process) and a </a:t>
            </a:r>
            <a:r>
              <a:rPr lang="en-US" sz="1250" b="1" dirty="0">
                <a:solidFill>
                  <a:srgbClr val="E6F5FF"/>
                </a:solidFill>
                <a:latin typeface="Schibsted Grotesk Bold" pitchFamily="34" charset="0"/>
                <a:ea typeface="Schibsted Grotesk Bold" pitchFamily="34" charset="-122"/>
                <a:cs typeface="Schibsted Grotesk Bold" pitchFamily="34" charset="-120"/>
              </a:rPr>
              <a:t>Release Owner</a:t>
            </a: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 (who drives the GTM plan). These roles may shift based on release type.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61475" y="2901255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5A00A3"/>
          </a:solidFill>
          <a:ln w="25399">
            <a:solidFill>
              <a:srgbClr val="73E800"/>
            </a:solidFill>
            <a:prstDash val="solid"/>
          </a:ln>
          <a:effectLst>
            <a:outerShdw blurRad="240030" dist="127" dir="16200000" algn="bl" rotWithShape="0">
              <a:srgbClr val="FFFFFF">
                <a:alpha val="20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0" name="Text 7"/>
          <p:cNvSpPr/>
          <p:nvPr/>
        </p:nvSpPr>
        <p:spPr>
          <a:xfrm>
            <a:off x="721650" y="2931319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2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1159441" y="2956421"/>
            <a:ext cx="5798893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Build a Cross-Functional Task Force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1159441" y="3289300"/>
            <a:ext cx="5798893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Include one representative from every function. All members attend kickoff — those not involved in a specific release can step back after alignment.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661475" y="4037806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5A00A3"/>
          </a:solidFill>
          <a:ln w="25399">
            <a:solidFill>
              <a:srgbClr val="E0E100"/>
            </a:solidFill>
            <a:prstDash val="solid"/>
          </a:ln>
          <a:effectLst>
            <a:outerShdw blurRad="240030" dist="127" dir="16200000" algn="bl" rotWithShape="0">
              <a:srgbClr val="FFFFFF">
                <a:alpha val="20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4" name="Text 11"/>
          <p:cNvSpPr/>
          <p:nvPr/>
        </p:nvSpPr>
        <p:spPr>
          <a:xfrm>
            <a:off x="721650" y="4067870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3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1159441" y="4092972"/>
            <a:ext cx="5798893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Standardize Your Release Timeline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1159441" y="4425851"/>
            <a:ext cx="5798893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Follow a consistent 7-phase flow: Discovery → Kickoff → Orchestration → Go/No-Go → Launch → Internal Comms → Post-Launch Tracking.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61475" y="5174357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5A00A3"/>
          </a:solidFill>
          <a:ln w="25399">
            <a:solidFill>
              <a:srgbClr val="F6F1FF"/>
            </a:solidFill>
            <a:prstDash val="solid"/>
          </a:ln>
          <a:effectLst>
            <a:outerShdw blurRad="240030" dist="127" dir="16200000" algn="bl" rotWithShape="0">
              <a:srgbClr val="FFFFFF">
                <a:alpha val="20000"/>
              </a:srgbClr>
            </a:outerShdw>
          </a:effectLst>
        </p:spPr>
        <p:txBody>
          <a:bodyPr/>
          <a:lstStyle/>
          <a:p>
            <a:endParaRPr lang="en-IL"/>
          </a:p>
        </p:txBody>
      </p:sp>
      <p:sp>
        <p:nvSpPr>
          <p:cNvPr id="18" name="Text 15"/>
          <p:cNvSpPr/>
          <p:nvPr/>
        </p:nvSpPr>
        <p:spPr>
          <a:xfrm>
            <a:off x="721650" y="5204420"/>
            <a:ext cx="24099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4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1159441" y="5229523"/>
            <a:ext cx="5798893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E6F5FF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Document Everything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1159441" y="5562402"/>
            <a:ext cx="5798893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Maintain a single source of truth. Use templates for GTM plans, RACI matrices, internal announcements, and customer/partner communications.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3873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Key Takeaways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201863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The Foundation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61475" y="2686149"/>
            <a:ext cx="520379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A GTM framework is not optional — it is the backbone of every successful launch. </a:t>
            </a:r>
            <a:r>
              <a:rPr lang="en-US" sz="1450" b="1" dirty="0">
                <a:solidFill>
                  <a:srgbClr val="E6F5FF"/>
                </a:solidFill>
                <a:latin typeface="Schibsted Grotesk Bold" pitchFamily="34" charset="0"/>
                <a:ea typeface="Schibsted Grotesk Bold" pitchFamily="34" charset="-122"/>
                <a:cs typeface="Schibsted Grotesk Bold" pitchFamily="34" charset="-120"/>
              </a:rPr>
              <a:t>90% of businesses fail</a:t>
            </a: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 at GTM execution without one.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61475" y="3853259"/>
            <a:ext cx="5203794" cy="44450"/>
          </a:xfrm>
          <a:prstGeom prst="roundRect">
            <a:avLst>
              <a:gd name="adj" fmla="val 49999"/>
            </a:avLst>
          </a:prstGeom>
          <a:solidFill>
            <a:srgbClr val="E6F5FF">
              <a:alpha val="50000"/>
            </a:srgbClr>
          </a:solidFill>
          <a:ln/>
        </p:spPr>
        <p:txBody>
          <a:bodyPr/>
          <a:lstStyle/>
          <a:p>
            <a:endParaRPr lang="en-IL"/>
          </a:p>
        </p:txBody>
      </p:sp>
      <p:sp>
        <p:nvSpPr>
          <p:cNvPr id="6" name="Text 4"/>
          <p:cNvSpPr/>
          <p:nvPr/>
        </p:nvSpPr>
        <p:spPr>
          <a:xfrm>
            <a:off x="661475" y="4157563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The Formula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661475" y="4641850"/>
            <a:ext cx="520379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Market understanding + clear messaging + cross-functional alignment = </a:t>
            </a:r>
            <a:r>
              <a:rPr lang="en-US" sz="1450" b="1" dirty="0">
                <a:solidFill>
                  <a:srgbClr val="E6F5FF"/>
                </a:solidFill>
                <a:latin typeface="Schibsted Grotesk Bold" pitchFamily="34" charset="0"/>
                <a:ea typeface="Schibsted Grotesk Bold" pitchFamily="34" charset="-122"/>
                <a:cs typeface="Schibsted Grotesk Bold" pitchFamily="34" charset="-120"/>
              </a:rPr>
              <a:t>sustained revenue growth and competitive advantage.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332776" y="2201863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73E800"/>
                </a:solidFill>
                <a:latin typeface="Cabin Condensed Bold" pitchFamily="34" charset="0"/>
                <a:ea typeface="Cabin Condensed Bold" pitchFamily="34" charset="-122"/>
                <a:cs typeface="Cabin Condensed Bold" pitchFamily="34" charset="-120"/>
              </a:rPr>
              <a:t>The Mindset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6332776" y="2686149"/>
            <a:ext cx="520379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The most important ingredients are </a:t>
            </a:r>
            <a:r>
              <a:rPr lang="en-US" sz="1450" b="1" dirty="0">
                <a:solidFill>
                  <a:srgbClr val="E6F5FF"/>
                </a:solidFill>
                <a:latin typeface="Schibsted Grotesk Bold" pitchFamily="34" charset="0"/>
                <a:ea typeface="Schibsted Grotesk Bold" pitchFamily="34" charset="-122"/>
                <a:cs typeface="Schibsted Grotesk Bold" pitchFamily="34" charset="-120"/>
              </a:rPr>
              <a:t>team collaboration, incorporation of market insights, proactive launch planning, and growing talent</a:t>
            </a:r>
            <a:r>
              <a:rPr lang="en-US" sz="1450" dirty="0">
                <a:solidFill>
                  <a:srgbClr val="E6F5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 across every function.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332776" y="3806031"/>
            <a:ext cx="5203794" cy="1039416"/>
          </a:xfrm>
          <a:prstGeom prst="roundRect">
            <a:avLst>
              <a:gd name="adj" fmla="val 7638"/>
            </a:avLst>
          </a:prstGeom>
          <a:solidFill>
            <a:srgbClr val="3F8000"/>
          </a:solidFill>
          <a:ln/>
        </p:spPr>
        <p:txBody>
          <a:bodyPr/>
          <a:lstStyle/>
          <a:p>
            <a:endParaRPr lang="en-IL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1783" y="4092773"/>
            <a:ext cx="236234" cy="18901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947024" y="4023320"/>
            <a:ext cx="440053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Schibsted Grotesk Medium" pitchFamily="34" charset="0"/>
                <a:ea typeface="Schibsted Grotesk Medium" pitchFamily="34" charset="-122"/>
                <a:cs typeface="Schibsted Grotesk Medium" pitchFamily="34" charset="-120"/>
              </a:rPr>
              <a:t>Iterate, improve, and optimize — GTM strategy is a living process, not a one-time event.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828</Words>
  <Application>Microsoft Macintosh PowerPoint</Application>
  <PresentationFormat>Widescreen</PresentationFormat>
  <Paragraphs>124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Cabin Condensed Bold</vt:lpstr>
      <vt:lpstr>Schibsted Grotesk Bold</vt:lpstr>
      <vt:lpstr>Schibsted Grotesk Medium</vt:lpstr>
      <vt:lpstr>Cabin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Rachel Cheyfitz</cp:lastModifiedBy>
  <cp:revision>2</cp:revision>
  <dcterms:created xsi:type="dcterms:W3CDTF">2026-09-04T12:54:05Z</dcterms:created>
  <dcterms:modified xsi:type="dcterms:W3CDTF">2026-09-04T13:04:11Z</dcterms:modified>
</cp:coreProperties>
</file>