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EFF4585" w14:textId="3AB33904" w:rsidR="0016764D" w:rsidRPr="00F66F5E" w:rsidRDefault="00E16778" w:rsidP="00E873AE">
      <w:pPr>
        <w:pStyle w:val="Title"/>
        <w:tabs>
          <w:tab w:val="left" w:pos="1764"/>
          <w:tab w:val="center" w:pos="4725"/>
        </w:tabs>
      </w:pPr>
      <w:r>
        <w:t>INST-134</w:t>
      </w:r>
    </w:p>
    <w:p w14:paraId="321AF1CF" w14:textId="1FFCA439" w:rsidR="00394E09" w:rsidRPr="00F66F5E" w:rsidRDefault="008F3891" w:rsidP="001507E6">
      <w:pPr>
        <w:pStyle w:val="Title"/>
      </w:pPr>
      <w:r>
        <w:t>U.S. Import</w:t>
      </w:r>
      <w:r w:rsidR="00914E49">
        <w:t xml:space="preserve"> Instruction</w:t>
      </w:r>
      <w:r>
        <w:t xml:space="preserve"> for Suppliers</w:t>
      </w:r>
    </w:p>
    <w:p w14:paraId="0D913DDB" w14:textId="2ACA500E" w:rsidR="00414BF0" w:rsidRPr="00EB1CC2" w:rsidRDefault="00512896" w:rsidP="00EB1CC2">
      <w:pPr>
        <w:pStyle w:val="Subtitle"/>
        <w:pBdr>
          <w:bottom w:val="none" w:sz="0" w:space="0" w:color="auto"/>
        </w:pBdr>
        <w:spacing w:after="0"/>
        <w:rPr>
          <w:color w:val="C31515"/>
        </w:rPr>
      </w:pPr>
      <w:r>
        <w:rPr>
          <w:color w:val="C31515"/>
        </w:rPr>
        <w:t>SNC P</w:t>
      </w:r>
      <w:r w:rsidR="00394E09" w:rsidRPr="004C681C">
        <w:rPr>
          <w:color w:val="C31515"/>
        </w:rPr>
        <w:t>ROPRIETARY</w:t>
      </w:r>
      <w:r>
        <w:rPr>
          <w:color w:val="C31515"/>
        </w:rPr>
        <w:t xml:space="preserve"> INFORMATION</w:t>
      </w:r>
    </w:p>
    <w:p w14:paraId="17FEA9EB" w14:textId="77777777" w:rsidR="00834CA1" w:rsidRPr="00834CA1" w:rsidRDefault="00834CA1" w:rsidP="001C558E">
      <w:pPr>
        <w:spacing w:line="240" w:lineRule="auto"/>
      </w:pPr>
    </w:p>
    <w:p w14:paraId="1FC9480E" w14:textId="77777777" w:rsidR="00834CA1" w:rsidRPr="00834CA1" w:rsidRDefault="00834CA1" w:rsidP="00CA07AA">
      <w:pPr>
        <w:pStyle w:val="EmphasisCoverPageSections"/>
      </w:pPr>
      <w:r w:rsidRPr="00CA07AA">
        <w:t>REVISION</w:t>
      </w:r>
      <w:r w:rsidRPr="00834CA1">
        <w:t xml:space="preserve"> INFORMATION</w:t>
      </w:r>
    </w:p>
    <w:tbl>
      <w:tblPr>
        <w:tblStyle w:val="TableGrid"/>
        <w:tblW w:w="10779" w:type="dxa"/>
        <w:tblInd w:w="18" w:type="dxa"/>
        <w:tblBorders>
          <w:top w:val="single" w:sz="2" w:space="0" w:color="D7DEE8" w:themeColor="accent2" w:themeTint="33"/>
          <w:left w:val="single" w:sz="2" w:space="0" w:color="D7DEE8" w:themeColor="accent2" w:themeTint="33"/>
          <w:bottom w:val="single" w:sz="2" w:space="0" w:color="D7DEE8" w:themeColor="accent2" w:themeTint="33"/>
          <w:right w:val="single" w:sz="2" w:space="0" w:color="D7DEE8" w:themeColor="accent2" w:themeTint="33"/>
          <w:insideH w:val="single" w:sz="2" w:space="0" w:color="D7DEE8" w:themeColor="accent2" w:themeTint="33"/>
          <w:insideV w:val="single" w:sz="2" w:space="0" w:color="D7DEE8" w:themeColor="accent2" w:themeTint="33"/>
        </w:tblBorders>
        <w:tblLayout w:type="fixed"/>
        <w:tblLook w:val="04A0" w:firstRow="1" w:lastRow="0" w:firstColumn="1" w:lastColumn="0" w:noHBand="0" w:noVBand="1"/>
      </w:tblPr>
      <w:tblGrid>
        <w:gridCol w:w="699"/>
        <w:gridCol w:w="1710"/>
        <w:gridCol w:w="4680"/>
        <w:gridCol w:w="3690"/>
      </w:tblGrid>
      <w:tr w:rsidR="003B3230" w:rsidRPr="006B70E9" w14:paraId="16510EA2" w14:textId="77777777" w:rsidTr="00FE6056">
        <w:trPr>
          <w:trHeight w:val="294"/>
        </w:trPr>
        <w:tc>
          <w:tcPr>
            <w:tcW w:w="699" w:type="dxa"/>
            <w:noWrap/>
            <w:vAlign w:val="center"/>
            <w:hideMark/>
          </w:tcPr>
          <w:p w14:paraId="07DE16F5" w14:textId="77777777" w:rsidR="003B3230" w:rsidRPr="00112580" w:rsidRDefault="003B3230" w:rsidP="00F554BE">
            <w:pPr>
              <w:jc w:val="center"/>
              <w:rPr>
                <w:b/>
                <w:bCs/>
                <w:sz w:val="22"/>
              </w:rPr>
            </w:pPr>
            <w:r w:rsidRPr="00112580">
              <w:rPr>
                <w:b/>
                <w:bCs/>
                <w:sz w:val="22"/>
              </w:rPr>
              <w:t>Rev</w:t>
            </w:r>
          </w:p>
        </w:tc>
        <w:tc>
          <w:tcPr>
            <w:tcW w:w="1710" w:type="dxa"/>
          </w:tcPr>
          <w:p w14:paraId="6E236E9F" w14:textId="77777777" w:rsidR="003B3230" w:rsidRPr="00112580" w:rsidRDefault="003B3230" w:rsidP="00F554BE">
            <w:pPr>
              <w:jc w:val="center"/>
              <w:rPr>
                <w:b/>
                <w:bCs/>
                <w:sz w:val="22"/>
              </w:rPr>
            </w:pPr>
            <w:r w:rsidRPr="00112580">
              <w:rPr>
                <w:b/>
                <w:bCs/>
                <w:sz w:val="22"/>
              </w:rPr>
              <w:t>Effective</w:t>
            </w:r>
          </w:p>
        </w:tc>
        <w:tc>
          <w:tcPr>
            <w:tcW w:w="4680" w:type="dxa"/>
            <w:noWrap/>
            <w:vAlign w:val="center"/>
          </w:tcPr>
          <w:p w14:paraId="6057BDC0" w14:textId="77777777" w:rsidR="003B3230" w:rsidRPr="00112580" w:rsidRDefault="003B3230" w:rsidP="00F554BE">
            <w:pPr>
              <w:jc w:val="center"/>
              <w:rPr>
                <w:sz w:val="22"/>
              </w:rPr>
            </w:pPr>
            <w:r w:rsidRPr="00112580">
              <w:rPr>
                <w:b/>
                <w:bCs/>
                <w:sz w:val="22"/>
              </w:rPr>
              <w:t>Summary of Changes</w:t>
            </w:r>
          </w:p>
        </w:tc>
        <w:tc>
          <w:tcPr>
            <w:tcW w:w="3690" w:type="dxa"/>
            <w:noWrap/>
            <w:vAlign w:val="center"/>
            <w:hideMark/>
          </w:tcPr>
          <w:p w14:paraId="21174F7C" w14:textId="77777777" w:rsidR="003B3230" w:rsidRPr="00112580" w:rsidRDefault="003B3230" w:rsidP="00F554BE">
            <w:pPr>
              <w:jc w:val="center"/>
              <w:rPr>
                <w:b/>
                <w:bCs/>
                <w:sz w:val="22"/>
              </w:rPr>
            </w:pPr>
            <w:r w:rsidRPr="00112580">
              <w:rPr>
                <w:b/>
                <w:bCs/>
                <w:sz w:val="22"/>
              </w:rPr>
              <w:t>Sections Revised</w:t>
            </w:r>
          </w:p>
        </w:tc>
      </w:tr>
      <w:tr w:rsidR="003B3230" w:rsidRPr="006B70E9" w14:paraId="17FBDD34" w14:textId="77777777" w:rsidTr="00FE6056">
        <w:trPr>
          <w:trHeight w:val="294"/>
        </w:trPr>
        <w:tc>
          <w:tcPr>
            <w:tcW w:w="699" w:type="dxa"/>
            <w:noWrap/>
            <w:vAlign w:val="center"/>
          </w:tcPr>
          <w:p w14:paraId="3EAB1460" w14:textId="488DC828" w:rsidR="003B3230" w:rsidRDefault="00EB1CC2" w:rsidP="00F554BE">
            <w:pPr>
              <w:jc w:val="center"/>
            </w:pPr>
            <w:r>
              <w:t>B</w:t>
            </w:r>
          </w:p>
        </w:tc>
        <w:tc>
          <w:tcPr>
            <w:tcW w:w="1710" w:type="dxa"/>
            <w:vAlign w:val="center"/>
          </w:tcPr>
          <w:p w14:paraId="44397134" w14:textId="4728EBFD" w:rsidR="003B3230" w:rsidRDefault="00FE6056" w:rsidP="00F554BE">
            <w:pPr>
              <w:jc w:val="center"/>
            </w:pPr>
            <w:r>
              <w:t>04/02/2026</w:t>
            </w:r>
          </w:p>
        </w:tc>
        <w:tc>
          <w:tcPr>
            <w:tcW w:w="4680" w:type="dxa"/>
            <w:noWrap/>
            <w:vAlign w:val="center"/>
          </w:tcPr>
          <w:p w14:paraId="6AB8B8EC" w14:textId="0D44254A" w:rsidR="003B3230" w:rsidRDefault="00EB1CC2" w:rsidP="00F554BE">
            <w:r w:rsidRPr="00EB1CC2">
              <w:t>Updated regulation links, updated Preferred Courier / Freight Forwarder section, &amp; added Customs Broker</w:t>
            </w:r>
          </w:p>
        </w:tc>
        <w:tc>
          <w:tcPr>
            <w:tcW w:w="3690" w:type="dxa"/>
            <w:noWrap/>
            <w:vAlign w:val="center"/>
          </w:tcPr>
          <w:p w14:paraId="4B9B1831" w14:textId="77777777" w:rsidR="003B3230" w:rsidRDefault="003B3230" w:rsidP="00F554BE">
            <w:pPr>
              <w:jc w:val="center"/>
              <w:rPr>
                <w:bCs/>
              </w:rPr>
            </w:pPr>
            <w:r>
              <w:rPr>
                <w:bCs/>
              </w:rPr>
              <w:t>N/A</w:t>
            </w:r>
          </w:p>
        </w:tc>
      </w:tr>
    </w:tbl>
    <w:p w14:paraId="7F63F2A6" w14:textId="77777777" w:rsidR="003B3230" w:rsidRDefault="003B3230" w:rsidP="0022787F"/>
    <w:p w14:paraId="3860C7BC" w14:textId="77777777" w:rsidR="0013064E" w:rsidRPr="00CA07AA" w:rsidRDefault="00A93F47" w:rsidP="0043077D">
      <w:pPr>
        <w:pStyle w:val="EmphasisCoverPageSections"/>
      </w:pPr>
      <w:r w:rsidRPr="00CA07AA">
        <w:t>GOVERNING</w:t>
      </w:r>
      <w:r w:rsidR="003541F6" w:rsidRPr="00CA07AA">
        <w:t xml:space="preserve"> </w:t>
      </w:r>
      <w:r w:rsidR="001B1962" w:rsidRPr="00CA07AA">
        <w:t>DOCUMENT</w:t>
      </w:r>
    </w:p>
    <w:p w14:paraId="402BF8BB" w14:textId="3E9B3E21" w:rsidR="00553577" w:rsidRPr="00262D14" w:rsidRDefault="565E6791" w:rsidP="00262D14">
      <w:pPr>
        <w:jc w:val="both"/>
        <w:rPr>
          <w:sz w:val="22"/>
          <w:szCs w:val="22"/>
        </w:rPr>
      </w:pPr>
      <w:r w:rsidRPr="57036608">
        <w:rPr>
          <w:sz w:val="22"/>
          <w:szCs w:val="22"/>
        </w:rPr>
        <w:t>INST-173</w:t>
      </w:r>
      <w:r w:rsidR="005E48BB" w:rsidRPr="57036608">
        <w:rPr>
          <w:sz w:val="22"/>
          <w:szCs w:val="22"/>
        </w:rPr>
        <w:t xml:space="preserve"> I</w:t>
      </w:r>
      <w:r w:rsidR="4B46DA2E" w:rsidRPr="57036608">
        <w:rPr>
          <w:sz w:val="22"/>
          <w:szCs w:val="22"/>
        </w:rPr>
        <w:t>nt</w:t>
      </w:r>
      <w:r w:rsidR="1C28CFCA" w:rsidRPr="57036608">
        <w:rPr>
          <w:sz w:val="22"/>
          <w:szCs w:val="22"/>
        </w:rPr>
        <w:t>ernational</w:t>
      </w:r>
      <w:r w:rsidR="4B46DA2E" w:rsidRPr="57036608">
        <w:rPr>
          <w:sz w:val="22"/>
          <w:szCs w:val="22"/>
        </w:rPr>
        <w:t xml:space="preserve"> Shipping</w:t>
      </w:r>
    </w:p>
    <w:p w14:paraId="71F1FC91" w14:textId="77777777" w:rsidR="001B1962" w:rsidRPr="0043077D" w:rsidRDefault="001B1962" w:rsidP="0043077D">
      <w:pPr>
        <w:pStyle w:val="EmphasisCoverPageSections"/>
      </w:pPr>
      <w:r w:rsidRPr="0043077D">
        <w:t>EXTERNAL RE</w:t>
      </w:r>
      <w:r w:rsidR="00AA5988" w:rsidRPr="0043077D">
        <w:t>GULATIONS / STANDARDS</w:t>
      </w:r>
    </w:p>
    <w:p w14:paraId="3D11BE7D" w14:textId="72AAFB61" w:rsidR="00DF27C3" w:rsidRDefault="005145FD">
      <w:pPr>
        <w:rPr>
          <w:rFonts w:cstheme="minorHAnsi"/>
          <w:color w:val="FF0000"/>
          <w:sz w:val="22"/>
          <w:szCs w:val="22"/>
        </w:rPr>
      </w:pPr>
      <w:hyperlink r:id="rId14" w:history="1">
        <w:r>
          <w:rPr>
            <w:rStyle w:val="Hyperlink"/>
            <w:rFonts w:cstheme="minorHAnsi"/>
            <w:sz w:val="22"/>
            <w:szCs w:val="22"/>
          </w:rPr>
          <w:t xml:space="preserve">U.S. Code of Federal Regulations (CFR) Title 19 - Customs Duties </w:t>
        </w:r>
      </w:hyperlink>
    </w:p>
    <w:p w14:paraId="43427A17" w14:textId="6AE73783" w:rsidR="003D3FD0" w:rsidRPr="00A96D9A" w:rsidRDefault="00893C7E">
      <w:pPr>
        <w:rPr>
          <w:rStyle w:val="Hyperlink"/>
          <w:rFonts w:cstheme="minorHAnsi"/>
          <w:sz w:val="22"/>
          <w:szCs w:val="22"/>
        </w:rPr>
      </w:pPr>
      <w:hyperlink r:id="rId15" w:history="1">
        <w:r>
          <w:rPr>
            <w:rStyle w:val="Hyperlink"/>
            <w:rFonts w:cstheme="minorHAnsi"/>
            <w:sz w:val="22"/>
            <w:szCs w:val="22"/>
          </w:rPr>
          <w:t>International Chamber of Commerce Incoterms® 2020</w:t>
        </w:r>
      </w:hyperlink>
    </w:p>
    <w:p w14:paraId="4F61F8C6" w14:textId="77777777" w:rsidR="00914E49" w:rsidRDefault="00914E49" w:rsidP="00914E49">
      <w:bookmarkStart w:id="0" w:name="_Toc366593645"/>
      <w:bookmarkStart w:id="1" w:name="_Toc361816781"/>
    </w:p>
    <w:p w14:paraId="0B24F9E1" w14:textId="77777777" w:rsidR="00914E49" w:rsidRDefault="00914E49" w:rsidP="00914E49"/>
    <w:p w14:paraId="72B4E441" w14:textId="77777777" w:rsidR="00914E49" w:rsidRDefault="00914E49" w:rsidP="00914E49"/>
    <w:p w14:paraId="7EA1110B" w14:textId="77777777" w:rsidR="00914E49" w:rsidRDefault="00914E49" w:rsidP="00914E49"/>
    <w:p w14:paraId="00A38AC3" w14:textId="2D94482C" w:rsidR="00914E49" w:rsidRDefault="00914E49" w:rsidP="00914E49"/>
    <w:p w14:paraId="14B52EE2" w14:textId="77777777" w:rsidR="00EB1CC2" w:rsidRDefault="00EB1CC2" w:rsidP="00914E49"/>
    <w:p w14:paraId="3FB5FD4E" w14:textId="77777777" w:rsidR="00EB1CC2" w:rsidRDefault="00EB1CC2" w:rsidP="00914E49"/>
    <w:p w14:paraId="39439842" w14:textId="77777777" w:rsidR="00EB1CC2" w:rsidRDefault="00EB1CC2" w:rsidP="00914E49"/>
    <w:p w14:paraId="15741F5F" w14:textId="77777777" w:rsidR="00EB1CC2" w:rsidRDefault="00EB1CC2" w:rsidP="00914E49"/>
    <w:p w14:paraId="28D25695" w14:textId="77777777" w:rsidR="00EB1CC2" w:rsidRDefault="00EB1CC2" w:rsidP="00914E49"/>
    <w:p w14:paraId="2D933A10" w14:textId="77777777" w:rsidR="00EB1CC2" w:rsidRDefault="00EB1CC2" w:rsidP="00914E49"/>
    <w:p w14:paraId="2CA19C5F" w14:textId="77777777" w:rsidR="000F2CAF" w:rsidRDefault="000F2CAF" w:rsidP="00914E49"/>
    <w:p w14:paraId="60E20420" w14:textId="0ADB879E" w:rsidR="00914E49" w:rsidRDefault="00E16778" w:rsidP="00D2390E">
      <w:pPr>
        <w:tabs>
          <w:tab w:val="left" w:pos="2925"/>
          <w:tab w:val="left" w:pos="4650"/>
        </w:tabs>
      </w:pPr>
      <w:r>
        <w:tab/>
      </w:r>
      <w:r w:rsidR="00D2390E">
        <w:tab/>
      </w:r>
    </w:p>
    <w:p w14:paraId="7215CC9C" w14:textId="25A25D4C" w:rsidR="001F527A" w:rsidRPr="0043077D" w:rsidRDefault="001F527A" w:rsidP="0043077D">
      <w:pPr>
        <w:pStyle w:val="EmphasisCoverPageSections"/>
      </w:pPr>
      <w:r w:rsidRPr="0043077D">
        <w:lastRenderedPageBreak/>
        <w:t>TABLE OF CONTENTS</w:t>
      </w:r>
      <w:bookmarkEnd w:id="0"/>
    </w:p>
    <w:bookmarkEnd w:id="1" w:displacedByCustomXml="next"/>
    <w:sdt>
      <w:sdtPr>
        <w:rPr>
          <w:rFonts w:asciiTheme="minorHAnsi" w:hAnsiTheme="minorHAnsi"/>
          <w:b w:val="0"/>
          <w:iCs/>
          <w:noProof w:val="0"/>
          <w:color w:val="000000"/>
          <w:szCs w:val="20"/>
          <w14:textFill>
            <w14:solidFill>
              <w14:srgbClr w14:val="000000">
                <w14:lumMod w14:val="50000"/>
              </w14:srgbClr>
            </w14:solidFill>
          </w14:textFill>
        </w:rPr>
        <w:id w:val="332426749"/>
        <w:docPartObj>
          <w:docPartGallery w:val="Table of Contents"/>
          <w:docPartUnique/>
        </w:docPartObj>
      </w:sdtPr>
      <w:sdtEndPr>
        <w:rPr>
          <w:bCs/>
          <w:color w:val="243040" w:themeColor="accent2" w:themeShade="80"/>
        </w:rPr>
      </w:sdtEndPr>
      <w:sdtContent>
        <w:p w14:paraId="7013EA65" w14:textId="0D00D176" w:rsidR="00CB261E" w:rsidRDefault="00FC4F04">
          <w:pPr>
            <w:pStyle w:val="TOC1"/>
            <w:rPr>
              <w:rFonts w:asciiTheme="minorHAnsi" w:hAnsiTheme="minorHAnsi"/>
              <w:b w:val="0"/>
              <w:color w:val="auto"/>
              <w:kern w:val="2"/>
              <w:sz w:val="24"/>
              <w:szCs w:val="24"/>
              <w14:ligatures w14:val="standardContextual"/>
            </w:rPr>
          </w:pPr>
          <w:r w:rsidRPr="00112580">
            <w:rPr>
              <w:rFonts w:asciiTheme="minorHAnsi" w:hAnsiTheme="minorHAnsi"/>
            </w:rPr>
            <w:fldChar w:fldCharType="begin"/>
          </w:r>
          <w:r w:rsidRPr="00112580">
            <w:rPr>
              <w:rFonts w:asciiTheme="minorHAnsi" w:hAnsiTheme="minorHAnsi"/>
            </w:rPr>
            <w:instrText xml:space="preserve"> TOC \o "1-3" \h \z \u </w:instrText>
          </w:r>
          <w:r w:rsidRPr="00112580">
            <w:rPr>
              <w:rFonts w:asciiTheme="minorHAnsi" w:hAnsiTheme="minorHAnsi"/>
            </w:rPr>
            <w:fldChar w:fldCharType="separate"/>
          </w:r>
          <w:hyperlink w:anchor="_Toc224558378" w:history="1">
            <w:r w:rsidR="00CB261E" w:rsidRPr="005B1330">
              <w:rPr>
                <w:rStyle w:val="Hyperlink"/>
              </w:rPr>
              <w:t>1</w:t>
            </w:r>
            <w:r w:rsidR="00CB261E">
              <w:rPr>
                <w:rFonts w:asciiTheme="minorHAnsi" w:hAnsiTheme="minorHAnsi"/>
                <w:b w:val="0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="00CB261E" w:rsidRPr="005B1330">
              <w:rPr>
                <w:rStyle w:val="Hyperlink"/>
              </w:rPr>
              <w:t>PURPOSE</w:t>
            </w:r>
            <w:r w:rsidR="00CB261E">
              <w:rPr>
                <w:webHidden/>
              </w:rPr>
              <w:tab/>
            </w:r>
            <w:r w:rsidR="00CB261E">
              <w:rPr>
                <w:webHidden/>
              </w:rPr>
              <w:fldChar w:fldCharType="begin"/>
            </w:r>
            <w:r w:rsidR="00CB261E">
              <w:rPr>
                <w:webHidden/>
              </w:rPr>
              <w:instrText xml:space="preserve"> PAGEREF _Toc224558378 \h </w:instrText>
            </w:r>
            <w:r w:rsidR="00CB261E">
              <w:rPr>
                <w:webHidden/>
              </w:rPr>
            </w:r>
            <w:r w:rsidR="00CB261E">
              <w:rPr>
                <w:webHidden/>
              </w:rPr>
              <w:fldChar w:fldCharType="separate"/>
            </w:r>
            <w:r w:rsidR="00CB261E">
              <w:rPr>
                <w:webHidden/>
              </w:rPr>
              <w:t>3</w:t>
            </w:r>
            <w:r w:rsidR="00CB261E">
              <w:rPr>
                <w:webHidden/>
              </w:rPr>
              <w:fldChar w:fldCharType="end"/>
            </w:r>
          </w:hyperlink>
        </w:p>
        <w:p w14:paraId="4714166F" w14:textId="374A4D03" w:rsidR="00CB261E" w:rsidRDefault="00CB261E">
          <w:pPr>
            <w:pStyle w:val="TOC1"/>
            <w:rPr>
              <w:rFonts w:asciiTheme="minorHAnsi" w:hAnsiTheme="minorHAnsi"/>
              <w:b w:val="0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79" w:history="1">
            <w:r w:rsidRPr="005B1330">
              <w:rPr>
                <w:rStyle w:val="Hyperlink"/>
              </w:rPr>
              <w:t>2</w:t>
            </w:r>
            <w:r>
              <w:rPr>
                <w:rFonts w:asciiTheme="minorHAnsi" w:hAnsiTheme="minorHAnsi"/>
                <w:b w:val="0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SCOPE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_Toc224558379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</w:t>
            </w:r>
            <w:r>
              <w:rPr>
                <w:webHidden/>
              </w:rPr>
              <w:fldChar w:fldCharType="end"/>
            </w:r>
          </w:hyperlink>
        </w:p>
        <w:p w14:paraId="68AD6FF9" w14:textId="1D7CE428" w:rsidR="00CB261E" w:rsidRDefault="00CB261E">
          <w:pPr>
            <w:pStyle w:val="TOC1"/>
            <w:rPr>
              <w:rFonts w:asciiTheme="minorHAnsi" w:hAnsiTheme="minorHAnsi"/>
              <w:b w:val="0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0" w:history="1">
            <w:r w:rsidRPr="005B1330">
              <w:rPr>
                <w:rStyle w:val="Hyperlink"/>
              </w:rPr>
              <w:t>3</w:t>
            </w:r>
            <w:r>
              <w:rPr>
                <w:rFonts w:asciiTheme="minorHAnsi" w:hAnsiTheme="minorHAnsi"/>
                <w:b w:val="0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DOCUMENT PREPARATION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</w:t>
            </w:r>
            <w:r>
              <w:rPr>
                <w:webHidden/>
              </w:rPr>
              <w:fldChar w:fldCharType="end"/>
            </w:r>
          </w:hyperlink>
        </w:p>
        <w:p w14:paraId="60AD8084" w14:textId="2F47C528" w:rsidR="00CB261E" w:rsidRDefault="00CB261E">
          <w:pPr>
            <w:pStyle w:val="TOC2"/>
            <w:rPr>
              <w:rFonts w:asciiTheme="minorHAnsi" w:hAnsiTheme="minorHAnsi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1" w:history="1">
            <w:r w:rsidRPr="005B1330">
              <w:rPr>
                <w:rStyle w:val="Hyperlink"/>
              </w:rPr>
              <w:t>3.1</w:t>
            </w:r>
            <w:r>
              <w:rPr>
                <w:rFonts w:asciiTheme="minorHAnsi" w:hAnsiTheme="minorHAnsi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Air Waybill (AWB)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</w:t>
            </w:r>
            <w:r>
              <w:rPr>
                <w:webHidden/>
              </w:rPr>
              <w:fldChar w:fldCharType="end"/>
            </w:r>
          </w:hyperlink>
        </w:p>
        <w:p w14:paraId="7B2838B8" w14:textId="53A5F4FE" w:rsidR="00CB261E" w:rsidRDefault="00CB261E">
          <w:pPr>
            <w:pStyle w:val="TOC2"/>
            <w:rPr>
              <w:rFonts w:asciiTheme="minorHAnsi" w:hAnsiTheme="minorHAnsi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2" w:history="1">
            <w:r w:rsidRPr="005B1330">
              <w:rPr>
                <w:rStyle w:val="Hyperlink"/>
              </w:rPr>
              <w:t>3.2</w:t>
            </w:r>
            <w:r>
              <w:rPr>
                <w:rFonts w:asciiTheme="minorHAnsi" w:hAnsiTheme="minorHAnsi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Commercial Invoice (CI)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</w:t>
            </w:r>
            <w:r>
              <w:rPr>
                <w:webHidden/>
              </w:rPr>
              <w:fldChar w:fldCharType="end"/>
            </w:r>
          </w:hyperlink>
        </w:p>
        <w:p w14:paraId="5114D2D8" w14:textId="4C911F9E" w:rsidR="00CB261E" w:rsidRDefault="00CB261E">
          <w:pPr>
            <w:pStyle w:val="TOC2"/>
            <w:rPr>
              <w:rFonts w:asciiTheme="minorHAnsi" w:hAnsiTheme="minorHAnsi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3" w:history="1">
            <w:r w:rsidRPr="005B1330">
              <w:rPr>
                <w:rStyle w:val="Hyperlink"/>
              </w:rPr>
              <w:t>3.3</w:t>
            </w:r>
            <w:r>
              <w:rPr>
                <w:rFonts w:asciiTheme="minorHAnsi" w:hAnsiTheme="minorHAnsi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Certificate of Origin, Free Trade Agreement Certificate of Origin and other Tariff Terms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26E986CE" w14:textId="45C09D43" w:rsidR="00CB261E" w:rsidRDefault="00CB261E">
          <w:pPr>
            <w:pStyle w:val="TOC2"/>
            <w:rPr>
              <w:rFonts w:asciiTheme="minorHAnsi" w:hAnsiTheme="minorHAnsi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4" w:history="1">
            <w:r w:rsidRPr="005B1330">
              <w:rPr>
                <w:rStyle w:val="Hyperlink"/>
              </w:rPr>
              <w:t>3.4</w:t>
            </w:r>
            <w:r>
              <w:rPr>
                <w:rFonts w:asciiTheme="minorHAnsi" w:hAnsiTheme="minorHAnsi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Incoterms</w:t>
            </w:r>
            <w:r w:rsidRPr="005B1330">
              <w:rPr>
                <w:rStyle w:val="Hyperlink"/>
                <w:rFonts w:ascii="Bahnschrift Light" w:hAnsi="Bahnschrift Light"/>
              </w:rPr>
              <w:t>®</w:t>
            </w:r>
            <w:r w:rsidRPr="005B1330">
              <w:rPr>
                <w:rStyle w:val="Hyperlink"/>
              </w:rPr>
              <w:t xml:space="preserve"> 2020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67E55A9C" w14:textId="7640AE46" w:rsidR="00CB261E" w:rsidRDefault="00CB261E">
          <w:pPr>
            <w:pStyle w:val="TOC2"/>
            <w:rPr>
              <w:rFonts w:asciiTheme="minorHAnsi" w:hAnsiTheme="minorHAnsi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5" w:history="1">
            <w:r w:rsidRPr="005B1330">
              <w:rPr>
                <w:rStyle w:val="Hyperlink"/>
              </w:rPr>
              <w:t>3.5</w:t>
            </w:r>
            <w:r>
              <w:rPr>
                <w:rFonts w:asciiTheme="minorHAnsi" w:hAnsiTheme="minorHAnsi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Documentation Distribution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64D20157" w14:textId="5789017B" w:rsidR="00CB261E" w:rsidRDefault="00CB261E">
          <w:pPr>
            <w:pStyle w:val="TOC2"/>
            <w:rPr>
              <w:rFonts w:asciiTheme="minorHAnsi" w:hAnsiTheme="minorHAnsi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6" w:history="1">
            <w:r w:rsidRPr="005B1330">
              <w:rPr>
                <w:rStyle w:val="Hyperlink"/>
              </w:rPr>
              <w:t>3.6</w:t>
            </w:r>
            <w:r>
              <w:rPr>
                <w:rFonts w:asciiTheme="minorHAnsi" w:hAnsiTheme="minorHAnsi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Preferred Couriers/Freight Forwarders/Customs Broker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678A4B4F" w14:textId="3B4BA288" w:rsidR="00CB261E" w:rsidRDefault="00CB261E">
          <w:pPr>
            <w:pStyle w:val="TOC1"/>
            <w:rPr>
              <w:rFonts w:asciiTheme="minorHAnsi" w:hAnsiTheme="minorHAnsi"/>
              <w:b w:val="0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7" w:history="1">
            <w:r w:rsidRPr="005B1330">
              <w:rPr>
                <w:rStyle w:val="Hyperlink"/>
              </w:rPr>
              <w:t>4</w:t>
            </w:r>
            <w:r>
              <w:rPr>
                <w:rFonts w:asciiTheme="minorHAnsi" w:hAnsiTheme="minorHAnsi"/>
                <w:b w:val="0"/>
                <w:color w:val="auto"/>
                <w:kern w:val="2"/>
                <w:sz w:val="24"/>
                <w:szCs w:val="24"/>
                <w14:ligatures w14:val="standardContextual"/>
              </w:rPr>
              <w:tab/>
            </w:r>
            <w:r w:rsidRPr="005B1330">
              <w:rPr>
                <w:rStyle w:val="Hyperlink"/>
              </w:rPr>
              <w:t>GLOSSARY OF TERMS/ACRONYMS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6</w:t>
            </w:r>
            <w:r>
              <w:rPr>
                <w:webHidden/>
              </w:rPr>
              <w:fldChar w:fldCharType="end"/>
            </w:r>
          </w:hyperlink>
        </w:p>
        <w:p w14:paraId="3F77F456" w14:textId="262397DD" w:rsidR="00CB261E" w:rsidRDefault="00CB261E">
          <w:pPr>
            <w:pStyle w:val="TOC1"/>
            <w:rPr>
              <w:rFonts w:asciiTheme="minorHAnsi" w:hAnsiTheme="minorHAnsi"/>
              <w:b w:val="0"/>
              <w:color w:val="auto"/>
              <w:kern w:val="2"/>
              <w:sz w:val="24"/>
              <w:szCs w:val="24"/>
              <w14:ligatures w14:val="standardContextual"/>
            </w:rPr>
          </w:pPr>
          <w:hyperlink w:anchor="_Toc224558388" w:history="1">
            <w:r w:rsidRPr="005B1330">
              <w:rPr>
                <w:rStyle w:val="Hyperlink"/>
              </w:rPr>
              <w:t>APPENDIX A: SAMPLE COMMERCIAL INVOICE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_Toc224558388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7</w:t>
            </w:r>
            <w:r>
              <w:rPr>
                <w:webHidden/>
              </w:rPr>
              <w:fldChar w:fldCharType="end"/>
            </w:r>
          </w:hyperlink>
        </w:p>
        <w:p w14:paraId="3A2CF1CB" w14:textId="77E54A86" w:rsidR="00FC4F04" w:rsidRPr="003E1C52" w:rsidRDefault="00FC4F04" w:rsidP="00DF1BEB">
          <w:pPr>
            <w:tabs>
              <w:tab w:val="left" w:leader="dot" w:pos="9090"/>
            </w:tabs>
            <w:rPr>
              <w:color w:val="243040" w:themeColor="accent2" w:themeShade="80"/>
            </w:rPr>
          </w:pPr>
          <w:r w:rsidRPr="00112580">
            <w:rPr>
              <w:rFonts w:cstheme="minorHAnsi"/>
              <w:b/>
              <w:bCs/>
              <w:noProof/>
              <w:color w:val="243040" w:themeColor="accent2" w:themeShade="80"/>
            </w:rPr>
            <w:fldChar w:fldCharType="end"/>
          </w:r>
        </w:p>
      </w:sdtContent>
    </w:sdt>
    <w:p w14:paraId="6944C133" w14:textId="77777777" w:rsidR="00027189" w:rsidRDefault="00027189" w:rsidP="00027189"/>
    <w:p w14:paraId="0DB4B42C" w14:textId="77777777" w:rsidR="00C63052" w:rsidRDefault="00C63052" w:rsidP="00027189">
      <w:r>
        <w:br w:type="page"/>
      </w:r>
    </w:p>
    <w:p w14:paraId="6870AC03" w14:textId="77777777" w:rsidR="00147695" w:rsidRPr="00A028A3" w:rsidRDefault="00147A6B" w:rsidP="00A028A3">
      <w:pPr>
        <w:pStyle w:val="Heading1"/>
      </w:pPr>
      <w:bookmarkStart w:id="2" w:name="_Toc224558378"/>
      <w:r w:rsidRPr="00A028A3">
        <w:lastRenderedPageBreak/>
        <w:t>PURPOSE</w:t>
      </w:r>
      <w:bookmarkEnd w:id="2"/>
    </w:p>
    <w:p w14:paraId="4583D97D" w14:textId="57D56ABE" w:rsidR="008F3891" w:rsidRPr="008F3891" w:rsidRDefault="008F3891" w:rsidP="00F16D99">
      <w:pPr>
        <w:jc w:val="both"/>
        <w:rPr>
          <w:sz w:val="22"/>
          <w:szCs w:val="22"/>
        </w:rPr>
      </w:pPr>
      <w:r w:rsidRPr="008F3891">
        <w:rPr>
          <w:sz w:val="22"/>
          <w:szCs w:val="22"/>
        </w:rPr>
        <w:t xml:space="preserve">The purpose of this document is to provide instructions to </w:t>
      </w:r>
      <w:r w:rsidR="00A04E5F">
        <w:rPr>
          <w:sz w:val="22"/>
          <w:szCs w:val="22"/>
        </w:rPr>
        <w:t>Sierra Nevada Co</w:t>
      </w:r>
      <w:r w:rsidR="00EB1CC2">
        <w:rPr>
          <w:sz w:val="22"/>
          <w:szCs w:val="22"/>
        </w:rPr>
        <w:t>mpany</w:t>
      </w:r>
      <w:r w:rsidR="00A04E5F">
        <w:rPr>
          <w:sz w:val="22"/>
          <w:szCs w:val="22"/>
        </w:rPr>
        <w:t>(</w:t>
      </w:r>
      <w:r w:rsidR="00D144EF">
        <w:rPr>
          <w:sz w:val="22"/>
          <w:szCs w:val="22"/>
        </w:rPr>
        <w:t>SNC</w:t>
      </w:r>
      <w:r w:rsidR="00A04E5F">
        <w:rPr>
          <w:sz w:val="22"/>
          <w:szCs w:val="22"/>
        </w:rPr>
        <w:t>)</w:t>
      </w:r>
      <w:r w:rsidR="00D144EF" w:rsidRPr="008F3891">
        <w:rPr>
          <w:sz w:val="22"/>
          <w:szCs w:val="22"/>
        </w:rPr>
        <w:t xml:space="preserve"> </w:t>
      </w:r>
      <w:r w:rsidRPr="008F3891">
        <w:rPr>
          <w:sz w:val="22"/>
          <w:szCs w:val="22"/>
        </w:rPr>
        <w:t xml:space="preserve">international suppliers. These </w:t>
      </w:r>
      <w:r w:rsidR="00D144EF">
        <w:rPr>
          <w:sz w:val="22"/>
          <w:szCs w:val="22"/>
        </w:rPr>
        <w:t>instructions</w:t>
      </w:r>
      <w:r w:rsidR="00D144EF" w:rsidRPr="008F3891">
        <w:rPr>
          <w:sz w:val="22"/>
          <w:szCs w:val="22"/>
        </w:rPr>
        <w:t xml:space="preserve"> </w:t>
      </w:r>
      <w:r w:rsidRPr="008F3891">
        <w:rPr>
          <w:sz w:val="22"/>
          <w:szCs w:val="22"/>
        </w:rPr>
        <w:t>are in</w:t>
      </w:r>
      <w:r w:rsidR="00D144EF">
        <w:rPr>
          <w:sz w:val="22"/>
          <w:szCs w:val="22"/>
        </w:rPr>
        <w:t>tended</w:t>
      </w:r>
      <w:r w:rsidRPr="008F3891">
        <w:rPr>
          <w:sz w:val="22"/>
          <w:szCs w:val="22"/>
        </w:rPr>
        <w:t xml:space="preserve"> to ensure efficient and timely delivery of cargo from international supplie</w:t>
      </w:r>
      <w:r>
        <w:rPr>
          <w:sz w:val="22"/>
          <w:szCs w:val="22"/>
        </w:rPr>
        <w:t>r</w:t>
      </w:r>
      <w:r w:rsidR="00CB5F64">
        <w:rPr>
          <w:sz w:val="22"/>
          <w:szCs w:val="22"/>
        </w:rPr>
        <w:t>s</w:t>
      </w:r>
      <w:r>
        <w:rPr>
          <w:sz w:val="22"/>
          <w:szCs w:val="22"/>
        </w:rPr>
        <w:t xml:space="preserve"> to SNC. </w:t>
      </w:r>
      <w:r w:rsidRPr="008F3891">
        <w:rPr>
          <w:sz w:val="22"/>
          <w:szCs w:val="22"/>
        </w:rPr>
        <w:t xml:space="preserve">These instructions </w:t>
      </w:r>
      <w:r w:rsidR="00B429F8">
        <w:rPr>
          <w:sz w:val="22"/>
          <w:szCs w:val="22"/>
        </w:rPr>
        <w:t>are the</w:t>
      </w:r>
      <w:r w:rsidRPr="008F3891">
        <w:rPr>
          <w:sz w:val="22"/>
          <w:szCs w:val="22"/>
        </w:rPr>
        <w:t xml:space="preserve"> default </w:t>
      </w:r>
      <w:proofErr w:type="gramStart"/>
      <w:r w:rsidRPr="008F3891">
        <w:rPr>
          <w:sz w:val="22"/>
          <w:szCs w:val="22"/>
        </w:rPr>
        <w:t>requirement</w:t>
      </w:r>
      <w:r w:rsidR="00A04E5F">
        <w:rPr>
          <w:sz w:val="22"/>
          <w:szCs w:val="22"/>
        </w:rPr>
        <w:t>,</w:t>
      </w:r>
      <w:r w:rsidRPr="008F3891">
        <w:rPr>
          <w:sz w:val="22"/>
          <w:szCs w:val="22"/>
        </w:rPr>
        <w:t xml:space="preserve"> but</w:t>
      </w:r>
      <w:proofErr w:type="gramEnd"/>
      <w:r w:rsidRPr="008F3891">
        <w:rPr>
          <w:sz w:val="22"/>
          <w:szCs w:val="22"/>
        </w:rPr>
        <w:t xml:space="preserve"> may be superseded </w:t>
      </w:r>
      <w:r w:rsidR="00ED6C49">
        <w:rPr>
          <w:sz w:val="22"/>
          <w:szCs w:val="22"/>
        </w:rPr>
        <w:t xml:space="preserve">or altered </w:t>
      </w:r>
      <w:r w:rsidRPr="008F3891">
        <w:rPr>
          <w:sz w:val="22"/>
          <w:szCs w:val="22"/>
        </w:rPr>
        <w:t>in part by individual contracts negotiate</w:t>
      </w:r>
      <w:r w:rsidR="00B429F8">
        <w:rPr>
          <w:sz w:val="22"/>
          <w:szCs w:val="22"/>
        </w:rPr>
        <w:t>d</w:t>
      </w:r>
      <w:r w:rsidRPr="008F3891">
        <w:rPr>
          <w:sz w:val="22"/>
          <w:szCs w:val="22"/>
        </w:rPr>
        <w:t xml:space="preserve"> between </w:t>
      </w:r>
      <w:r>
        <w:rPr>
          <w:sz w:val="22"/>
          <w:szCs w:val="22"/>
        </w:rPr>
        <w:t>SNC</w:t>
      </w:r>
      <w:r w:rsidRPr="008F3891">
        <w:rPr>
          <w:sz w:val="22"/>
          <w:szCs w:val="22"/>
        </w:rPr>
        <w:t xml:space="preserve"> and </w:t>
      </w:r>
      <w:r w:rsidR="00CB5F64">
        <w:rPr>
          <w:sz w:val="22"/>
          <w:szCs w:val="22"/>
        </w:rPr>
        <w:t>a</w:t>
      </w:r>
      <w:r w:rsidR="00B429F8">
        <w:rPr>
          <w:sz w:val="22"/>
          <w:szCs w:val="22"/>
        </w:rPr>
        <w:t xml:space="preserve"> supplier</w:t>
      </w:r>
      <w:r w:rsidRPr="008F3891">
        <w:rPr>
          <w:sz w:val="22"/>
          <w:szCs w:val="22"/>
        </w:rPr>
        <w:t>.</w:t>
      </w:r>
    </w:p>
    <w:p w14:paraId="6E3B678D" w14:textId="3DE4D6CC" w:rsidR="008F3891" w:rsidRDefault="00B429F8" w:rsidP="00F16D99">
      <w:pPr>
        <w:jc w:val="both"/>
        <w:rPr>
          <w:sz w:val="22"/>
          <w:szCs w:val="22"/>
        </w:rPr>
      </w:pPr>
      <w:r>
        <w:rPr>
          <w:sz w:val="22"/>
          <w:szCs w:val="22"/>
        </w:rPr>
        <w:t xml:space="preserve">These instructions help ensure that </w:t>
      </w:r>
      <w:r w:rsidR="008F3891">
        <w:rPr>
          <w:sz w:val="22"/>
          <w:szCs w:val="22"/>
        </w:rPr>
        <w:t>SNC</w:t>
      </w:r>
      <w:r w:rsidR="008F3891" w:rsidRPr="008F3891">
        <w:rPr>
          <w:sz w:val="22"/>
          <w:szCs w:val="22"/>
        </w:rPr>
        <w:t xml:space="preserve"> remains compliant with all U.S. </w:t>
      </w:r>
      <w:r w:rsidR="005B6C35">
        <w:rPr>
          <w:sz w:val="22"/>
          <w:szCs w:val="22"/>
        </w:rPr>
        <w:t>import</w:t>
      </w:r>
      <w:r w:rsidR="008F3891" w:rsidRPr="008F3891">
        <w:rPr>
          <w:sz w:val="22"/>
          <w:szCs w:val="22"/>
        </w:rPr>
        <w:t xml:space="preserve">, as well as </w:t>
      </w:r>
      <w:r w:rsidR="008F3891">
        <w:rPr>
          <w:sz w:val="22"/>
          <w:szCs w:val="22"/>
        </w:rPr>
        <w:t>SNC’s</w:t>
      </w:r>
      <w:r w:rsidR="008F3891" w:rsidRPr="008F3891">
        <w:rPr>
          <w:sz w:val="22"/>
          <w:szCs w:val="22"/>
        </w:rPr>
        <w:t xml:space="preserve"> </w:t>
      </w:r>
      <w:r>
        <w:rPr>
          <w:sz w:val="22"/>
          <w:szCs w:val="22"/>
        </w:rPr>
        <w:t xml:space="preserve">internal </w:t>
      </w:r>
      <w:r w:rsidR="008F3891">
        <w:rPr>
          <w:sz w:val="22"/>
          <w:szCs w:val="22"/>
        </w:rPr>
        <w:t>r</w:t>
      </w:r>
      <w:r w:rsidR="008F3891" w:rsidRPr="008F3891">
        <w:rPr>
          <w:sz w:val="22"/>
          <w:szCs w:val="22"/>
        </w:rPr>
        <w:t>equirements</w:t>
      </w:r>
      <w:r>
        <w:rPr>
          <w:sz w:val="22"/>
          <w:szCs w:val="22"/>
        </w:rPr>
        <w:t>.</w:t>
      </w:r>
      <w:r w:rsidR="008F3891" w:rsidRPr="008F3891">
        <w:rPr>
          <w:sz w:val="22"/>
          <w:szCs w:val="22"/>
        </w:rPr>
        <w:t xml:space="preserve"> </w:t>
      </w:r>
      <w:r w:rsidR="00DF347D">
        <w:rPr>
          <w:sz w:val="22"/>
          <w:szCs w:val="22"/>
        </w:rPr>
        <w:t>Failure to</w:t>
      </w:r>
      <w:r w:rsidR="008F3891" w:rsidRPr="008F3891">
        <w:rPr>
          <w:sz w:val="22"/>
          <w:szCs w:val="22"/>
        </w:rPr>
        <w:t xml:space="preserve"> follow</w:t>
      </w:r>
      <w:r w:rsidR="00CB5F64">
        <w:rPr>
          <w:sz w:val="22"/>
          <w:szCs w:val="22"/>
        </w:rPr>
        <w:t xml:space="preserve"> </w:t>
      </w:r>
      <w:r w:rsidR="00DF347D">
        <w:rPr>
          <w:sz w:val="22"/>
          <w:szCs w:val="22"/>
        </w:rPr>
        <w:t>these requirements</w:t>
      </w:r>
      <w:r w:rsidR="008F3891" w:rsidRPr="008F3891">
        <w:rPr>
          <w:sz w:val="22"/>
          <w:szCs w:val="22"/>
        </w:rPr>
        <w:t xml:space="preserve"> may result in unexpected delays, unnecessary cost</w:t>
      </w:r>
      <w:r>
        <w:rPr>
          <w:sz w:val="22"/>
          <w:szCs w:val="22"/>
        </w:rPr>
        <w:t xml:space="preserve"> increases</w:t>
      </w:r>
      <w:r w:rsidR="008F3891" w:rsidRPr="008F3891">
        <w:rPr>
          <w:sz w:val="22"/>
          <w:szCs w:val="22"/>
        </w:rPr>
        <w:t xml:space="preserve">, U.S. Government inspections, </w:t>
      </w:r>
      <w:r>
        <w:rPr>
          <w:sz w:val="22"/>
          <w:szCs w:val="22"/>
        </w:rPr>
        <w:t xml:space="preserve">or </w:t>
      </w:r>
      <w:r w:rsidR="008F3891" w:rsidRPr="008F3891">
        <w:rPr>
          <w:sz w:val="22"/>
          <w:szCs w:val="22"/>
        </w:rPr>
        <w:t>fines</w:t>
      </w:r>
      <w:r>
        <w:rPr>
          <w:sz w:val="22"/>
          <w:szCs w:val="22"/>
        </w:rPr>
        <w:t xml:space="preserve"> / penalties</w:t>
      </w:r>
      <w:r w:rsidR="008F3891" w:rsidRPr="008F3891">
        <w:rPr>
          <w:sz w:val="22"/>
          <w:szCs w:val="22"/>
        </w:rPr>
        <w:t xml:space="preserve"> for regulatory </w:t>
      </w:r>
      <w:r w:rsidR="00286698">
        <w:rPr>
          <w:sz w:val="22"/>
          <w:szCs w:val="22"/>
        </w:rPr>
        <w:t>non-</w:t>
      </w:r>
      <w:r w:rsidR="008F3891" w:rsidRPr="008F3891">
        <w:rPr>
          <w:sz w:val="22"/>
          <w:szCs w:val="22"/>
        </w:rPr>
        <w:t xml:space="preserve">compliance. </w:t>
      </w:r>
    </w:p>
    <w:p w14:paraId="78006F93" w14:textId="49E9CF54" w:rsidR="008F3891" w:rsidRPr="008F3891" w:rsidRDefault="008F3891" w:rsidP="008F3891">
      <w:pPr>
        <w:rPr>
          <w:b/>
          <w:sz w:val="22"/>
          <w:szCs w:val="22"/>
        </w:rPr>
      </w:pPr>
      <w:r w:rsidRPr="008F3891">
        <w:rPr>
          <w:b/>
          <w:sz w:val="22"/>
          <w:szCs w:val="22"/>
        </w:rPr>
        <w:t xml:space="preserve">*For assistance with any import into the U.S. please contact the </w:t>
      </w:r>
      <w:r>
        <w:rPr>
          <w:b/>
          <w:sz w:val="22"/>
          <w:szCs w:val="22"/>
        </w:rPr>
        <w:t xml:space="preserve">SNC </w:t>
      </w:r>
      <w:r w:rsidRPr="008F3891">
        <w:rPr>
          <w:b/>
          <w:sz w:val="22"/>
          <w:szCs w:val="22"/>
        </w:rPr>
        <w:t xml:space="preserve">International Trade Compliance Operations team at </w:t>
      </w:r>
      <w:hyperlink r:id="rId16" w:history="1">
        <w:r w:rsidR="00621389" w:rsidRPr="000C2A70">
          <w:rPr>
            <w:rStyle w:val="Hyperlink"/>
            <w:b/>
            <w:sz w:val="22"/>
            <w:szCs w:val="22"/>
          </w:rPr>
          <w:t>ITCOOperations@sncorp.com</w:t>
        </w:r>
      </w:hyperlink>
      <w:r>
        <w:rPr>
          <w:b/>
          <w:sz w:val="22"/>
          <w:szCs w:val="22"/>
        </w:rPr>
        <w:t xml:space="preserve"> </w:t>
      </w:r>
    </w:p>
    <w:p w14:paraId="43C55536" w14:textId="77777777" w:rsidR="00147A6B" w:rsidRDefault="00147A6B" w:rsidP="00A028A3">
      <w:pPr>
        <w:pStyle w:val="Heading1"/>
      </w:pPr>
      <w:bookmarkStart w:id="3" w:name="_Toc224558379"/>
      <w:r>
        <w:t>SCOPE</w:t>
      </w:r>
      <w:bookmarkEnd w:id="3"/>
    </w:p>
    <w:p w14:paraId="0462C75F" w14:textId="4B1BFA5D" w:rsidR="00B9105C" w:rsidRPr="00304816" w:rsidRDefault="008F3891" w:rsidP="00F16D99">
      <w:pPr>
        <w:jc w:val="both"/>
        <w:rPr>
          <w:rFonts w:cstheme="minorHAnsi"/>
          <w:sz w:val="22"/>
          <w:szCs w:val="22"/>
        </w:rPr>
      </w:pPr>
      <w:r w:rsidRPr="008F3891">
        <w:rPr>
          <w:sz w:val="22"/>
          <w:szCs w:val="22"/>
        </w:rPr>
        <w:t xml:space="preserve">This information will assist </w:t>
      </w:r>
      <w:r>
        <w:rPr>
          <w:sz w:val="22"/>
          <w:szCs w:val="22"/>
        </w:rPr>
        <w:t>SNC</w:t>
      </w:r>
      <w:r w:rsidRPr="008F3891">
        <w:rPr>
          <w:sz w:val="22"/>
          <w:szCs w:val="22"/>
        </w:rPr>
        <w:t xml:space="preserve"> suppliers shipping from outside </w:t>
      </w:r>
      <w:r w:rsidR="00DF347D">
        <w:rPr>
          <w:sz w:val="22"/>
          <w:szCs w:val="22"/>
        </w:rPr>
        <w:t xml:space="preserve">of </w:t>
      </w:r>
      <w:r w:rsidRPr="008F3891">
        <w:rPr>
          <w:sz w:val="22"/>
          <w:szCs w:val="22"/>
        </w:rPr>
        <w:t xml:space="preserve">the U.S. to </w:t>
      </w:r>
      <w:r>
        <w:rPr>
          <w:sz w:val="22"/>
          <w:szCs w:val="22"/>
        </w:rPr>
        <w:t>SNC</w:t>
      </w:r>
      <w:r w:rsidRPr="008F3891">
        <w:rPr>
          <w:sz w:val="22"/>
          <w:szCs w:val="22"/>
        </w:rPr>
        <w:t xml:space="preserve"> locations </w:t>
      </w:r>
      <w:r w:rsidR="00DF347D">
        <w:rPr>
          <w:sz w:val="22"/>
          <w:szCs w:val="22"/>
        </w:rPr>
        <w:t>within</w:t>
      </w:r>
      <w:r w:rsidR="00DF347D" w:rsidRPr="008F3891">
        <w:rPr>
          <w:sz w:val="22"/>
          <w:szCs w:val="22"/>
        </w:rPr>
        <w:t xml:space="preserve"> the</w:t>
      </w:r>
      <w:r w:rsidRPr="008F3891">
        <w:rPr>
          <w:sz w:val="22"/>
          <w:szCs w:val="22"/>
        </w:rPr>
        <w:t xml:space="preserve"> U.S. These </w:t>
      </w:r>
      <w:r w:rsidR="009B6A70">
        <w:rPr>
          <w:sz w:val="22"/>
          <w:szCs w:val="22"/>
        </w:rPr>
        <w:t>instructions</w:t>
      </w:r>
      <w:r w:rsidRPr="008F3891">
        <w:rPr>
          <w:sz w:val="22"/>
          <w:szCs w:val="22"/>
        </w:rPr>
        <w:t xml:space="preserve"> </w:t>
      </w:r>
      <w:r w:rsidR="001A6AD0">
        <w:rPr>
          <w:sz w:val="22"/>
          <w:szCs w:val="22"/>
        </w:rPr>
        <w:t>are not</w:t>
      </w:r>
      <w:r w:rsidRPr="008F3891">
        <w:rPr>
          <w:sz w:val="22"/>
          <w:szCs w:val="22"/>
        </w:rPr>
        <w:t xml:space="preserve"> a substitute for compliance with applicable governmental regulations. If </w:t>
      </w:r>
      <w:r w:rsidR="001A6AD0">
        <w:rPr>
          <w:sz w:val="22"/>
          <w:szCs w:val="22"/>
        </w:rPr>
        <w:t>a supplier</w:t>
      </w:r>
      <w:r w:rsidRPr="008F3891">
        <w:rPr>
          <w:sz w:val="22"/>
          <w:szCs w:val="22"/>
        </w:rPr>
        <w:t xml:space="preserve"> is designated as the Import</w:t>
      </w:r>
      <w:r w:rsidR="001A6AD0">
        <w:rPr>
          <w:sz w:val="22"/>
          <w:szCs w:val="22"/>
        </w:rPr>
        <w:t>er</w:t>
      </w:r>
      <w:r w:rsidRPr="008F3891">
        <w:rPr>
          <w:sz w:val="22"/>
          <w:szCs w:val="22"/>
        </w:rPr>
        <w:t xml:space="preserve"> of Record, it is </w:t>
      </w:r>
      <w:r w:rsidR="001A6AD0">
        <w:rPr>
          <w:sz w:val="22"/>
          <w:szCs w:val="22"/>
        </w:rPr>
        <w:t>their</w:t>
      </w:r>
      <w:r w:rsidRPr="008F3891">
        <w:rPr>
          <w:sz w:val="22"/>
          <w:szCs w:val="22"/>
        </w:rPr>
        <w:t xml:space="preserve"> legal responsibility to understand and comply with import laws and regulations of the appropriate countries. </w:t>
      </w:r>
      <w:r>
        <w:rPr>
          <w:sz w:val="22"/>
          <w:szCs w:val="22"/>
        </w:rPr>
        <w:t>SNC</w:t>
      </w:r>
      <w:r w:rsidRPr="008F3891">
        <w:rPr>
          <w:sz w:val="22"/>
          <w:szCs w:val="22"/>
        </w:rPr>
        <w:t xml:space="preserve"> </w:t>
      </w:r>
      <w:r w:rsidR="001A6AD0">
        <w:rPr>
          <w:sz w:val="22"/>
          <w:szCs w:val="22"/>
        </w:rPr>
        <w:t>is</w:t>
      </w:r>
      <w:r w:rsidRPr="008F3891">
        <w:rPr>
          <w:sz w:val="22"/>
          <w:szCs w:val="22"/>
        </w:rPr>
        <w:t xml:space="preserve"> not responsible for </w:t>
      </w:r>
      <w:r w:rsidR="00DF347D">
        <w:rPr>
          <w:sz w:val="22"/>
          <w:szCs w:val="22"/>
        </w:rPr>
        <w:t>the</w:t>
      </w:r>
      <w:r w:rsidR="001A6AD0">
        <w:rPr>
          <w:sz w:val="22"/>
          <w:szCs w:val="22"/>
        </w:rPr>
        <w:t xml:space="preserve"> supplier’s </w:t>
      </w:r>
      <w:r w:rsidRPr="008F3891">
        <w:rPr>
          <w:sz w:val="22"/>
          <w:szCs w:val="22"/>
        </w:rPr>
        <w:t>failure to follow applicable export/import requirements</w:t>
      </w:r>
      <w:r w:rsidR="001A6AD0">
        <w:rPr>
          <w:sz w:val="22"/>
          <w:szCs w:val="22"/>
        </w:rPr>
        <w:t xml:space="preserve"> when they are the exporter</w:t>
      </w:r>
      <w:r w:rsidR="00DF347D">
        <w:rPr>
          <w:sz w:val="22"/>
          <w:szCs w:val="22"/>
        </w:rPr>
        <w:t>/importer</w:t>
      </w:r>
      <w:r w:rsidR="001A6AD0">
        <w:rPr>
          <w:sz w:val="22"/>
          <w:szCs w:val="22"/>
        </w:rPr>
        <w:t xml:space="preserve"> of record</w:t>
      </w:r>
      <w:r>
        <w:rPr>
          <w:sz w:val="22"/>
          <w:szCs w:val="22"/>
        </w:rPr>
        <w:t>.</w:t>
      </w:r>
    </w:p>
    <w:p w14:paraId="5C873751" w14:textId="77777777" w:rsidR="00B9105C" w:rsidRDefault="008F3891" w:rsidP="00B9105C">
      <w:pPr>
        <w:pStyle w:val="Heading1"/>
      </w:pPr>
      <w:bookmarkStart w:id="4" w:name="_Toc224558380"/>
      <w:r>
        <w:t>DOCUMENT PREPARATION</w:t>
      </w:r>
      <w:bookmarkEnd w:id="4"/>
    </w:p>
    <w:p w14:paraId="798329BD" w14:textId="1A7CEA12" w:rsidR="00885345" w:rsidRPr="008F3891" w:rsidRDefault="008F3891" w:rsidP="00F16D99">
      <w:pPr>
        <w:jc w:val="both"/>
        <w:rPr>
          <w:sz w:val="22"/>
          <w:szCs w:val="22"/>
        </w:rPr>
      </w:pPr>
      <w:r w:rsidRPr="008F3891">
        <w:rPr>
          <w:sz w:val="22"/>
          <w:szCs w:val="22"/>
        </w:rPr>
        <w:t xml:space="preserve">All documents must be prepared accurately in English and be clearly legible. </w:t>
      </w:r>
      <w:r>
        <w:rPr>
          <w:sz w:val="22"/>
          <w:szCs w:val="22"/>
        </w:rPr>
        <w:t>SNC</w:t>
      </w:r>
      <w:r w:rsidRPr="008F3891">
        <w:rPr>
          <w:sz w:val="22"/>
          <w:szCs w:val="22"/>
        </w:rPr>
        <w:t xml:space="preserve"> requirements on preparing documents for U.S. Import</w:t>
      </w:r>
      <w:r w:rsidR="001A6AD0">
        <w:rPr>
          <w:sz w:val="22"/>
          <w:szCs w:val="22"/>
        </w:rPr>
        <w:t xml:space="preserve"> are detailed below</w:t>
      </w:r>
      <w:r w:rsidRPr="008F3891">
        <w:rPr>
          <w:sz w:val="22"/>
          <w:szCs w:val="22"/>
        </w:rPr>
        <w:t xml:space="preserve">. </w:t>
      </w:r>
    </w:p>
    <w:p w14:paraId="2AD761E1" w14:textId="77777777" w:rsidR="008F3891" w:rsidRPr="008F3891" w:rsidRDefault="008F3891" w:rsidP="008F3891">
      <w:pPr>
        <w:pStyle w:val="Heading2"/>
      </w:pPr>
      <w:bookmarkStart w:id="5" w:name="_Toc224558381"/>
      <w:r>
        <w:t>Air Wayb</w:t>
      </w:r>
      <w:r w:rsidRPr="008F3891">
        <w:t>ill</w:t>
      </w:r>
      <w:r>
        <w:t xml:space="preserve"> (AWB)</w:t>
      </w:r>
      <w:bookmarkEnd w:id="5"/>
    </w:p>
    <w:p w14:paraId="23D2B09C" w14:textId="50D10FD7" w:rsidR="008F3891" w:rsidRPr="008F3891" w:rsidRDefault="008F3891" w:rsidP="00CB261E">
      <w:pPr>
        <w:pStyle w:val="ListParagraph"/>
        <w:numPr>
          <w:ilvl w:val="0"/>
          <w:numId w:val="2"/>
        </w:numPr>
        <w:ind w:left="72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Must be prepared in English</w:t>
      </w:r>
      <w:r w:rsidR="001A6AD0">
        <w:rPr>
          <w:sz w:val="22"/>
          <w:szCs w:val="22"/>
        </w:rPr>
        <w:t>.</w:t>
      </w:r>
    </w:p>
    <w:p w14:paraId="64CE092A" w14:textId="543919B6" w:rsidR="008F3891" w:rsidRPr="008F3891" w:rsidRDefault="008F3891" w:rsidP="00CB261E">
      <w:pPr>
        <w:pStyle w:val="ListParagraph"/>
        <w:numPr>
          <w:ilvl w:val="0"/>
          <w:numId w:val="2"/>
        </w:numPr>
        <w:ind w:left="720"/>
        <w:jc w:val="both"/>
        <w:rPr>
          <w:sz w:val="22"/>
          <w:szCs w:val="22"/>
        </w:rPr>
      </w:pPr>
      <w:r>
        <w:rPr>
          <w:sz w:val="22"/>
          <w:szCs w:val="22"/>
        </w:rPr>
        <w:t>Supplier</w:t>
      </w:r>
      <w:r w:rsidRPr="008F3891">
        <w:rPr>
          <w:sz w:val="22"/>
          <w:szCs w:val="22"/>
        </w:rPr>
        <w:t xml:space="preserve"> shall prepare the </w:t>
      </w:r>
      <w:r>
        <w:rPr>
          <w:sz w:val="22"/>
          <w:szCs w:val="22"/>
        </w:rPr>
        <w:t>AWB</w:t>
      </w:r>
      <w:r w:rsidRPr="008F3891">
        <w:rPr>
          <w:sz w:val="22"/>
          <w:szCs w:val="22"/>
        </w:rPr>
        <w:t xml:space="preserve"> for courier shipments. The supplier shall provide the forwarder/carrier with the information necessary to prepare the </w:t>
      </w:r>
      <w:r>
        <w:rPr>
          <w:sz w:val="22"/>
          <w:szCs w:val="22"/>
        </w:rPr>
        <w:t>AWB for</w:t>
      </w:r>
      <w:r w:rsidRPr="008F3891">
        <w:rPr>
          <w:sz w:val="22"/>
          <w:szCs w:val="22"/>
        </w:rPr>
        <w:t xml:space="preserve"> air</w:t>
      </w:r>
      <w:r w:rsidR="00DF347D">
        <w:rPr>
          <w:sz w:val="22"/>
          <w:szCs w:val="22"/>
        </w:rPr>
        <w:t xml:space="preserve"> </w:t>
      </w:r>
      <w:r w:rsidRPr="008F3891">
        <w:rPr>
          <w:sz w:val="22"/>
          <w:szCs w:val="22"/>
        </w:rPr>
        <w:t xml:space="preserve">freight and ground shipments. </w:t>
      </w:r>
    </w:p>
    <w:p w14:paraId="4F428ED0" w14:textId="77777777" w:rsidR="008F3891" w:rsidRPr="008F3891" w:rsidRDefault="008F3891" w:rsidP="00CB261E">
      <w:pPr>
        <w:pStyle w:val="ListParagraph"/>
        <w:numPr>
          <w:ilvl w:val="0"/>
          <w:numId w:val="2"/>
        </w:numPr>
        <w:spacing w:after="0"/>
        <w:ind w:left="720"/>
        <w:jc w:val="both"/>
        <w:rPr>
          <w:sz w:val="22"/>
          <w:szCs w:val="22"/>
        </w:rPr>
      </w:pPr>
      <w:r>
        <w:rPr>
          <w:sz w:val="22"/>
          <w:szCs w:val="22"/>
        </w:rPr>
        <w:t>AWB</w:t>
      </w:r>
      <w:r w:rsidRPr="008F3891">
        <w:rPr>
          <w:sz w:val="22"/>
          <w:szCs w:val="22"/>
        </w:rPr>
        <w:t xml:space="preserve"> must include the following</w:t>
      </w:r>
      <w:r>
        <w:rPr>
          <w:sz w:val="22"/>
          <w:szCs w:val="22"/>
        </w:rPr>
        <w:t>:</w:t>
      </w:r>
    </w:p>
    <w:p w14:paraId="476D9362" w14:textId="67BC18B0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Forwarder/</w:t>
      </w:r>
      <w:r w:rsidR="00CB5F64">
        <w:rPr>
          <w:sz w:val="22"/>
          <w:szCs w:val="22"/>
        </w:rPr>
        <w:t>c</w:t>
      </w:r>
      <w:r w:rsidRPr="008F3891">
        <w:rPr>
          <w:sz w:val="22"/>
          <w:szCs w:val="22"/>
        </w:rPr>
        <w:t>arrier name and address</w:t>
      </w:r>
    </w:p>
    <w:p w14:paraId="51BBFDED" w14:textId="03B9FFE9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Foreign supplier complete name and address</w:t>
      </w:r>
    </w:p>
    <w:p w14:paraId="34095972" w14:textId="38832621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Seller complete name and address</w:t>
      </w:r>
    </w:p>
    <w:p w14:paraId="65B936EA" w14:textId="4AC75028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Sierra Nevada Co</w:t>
      </w:r>
      <w:r w:rsidR="001E1927">
        <w:rPr>
          <w:sz w:val="22"/>
          <w:szCs w:val="22"/>
        </w:rPr>
        <w:t>mpany</w:t>
      </w:r>
      <w:r w:rsidRPr="008F3891">
        <w:rPr>
          <w:sz w:val="22"/>
          <w:szCs w:val="22"/>
        </w:rPr>
        <w:t xml:space="preserve"> </w:t>
      </w:r>
      <w:r w:rsidR="00CB5F64">
        <w:rPr>
          <w:sz w:val="22"/>
          <w:szCs w:val="22"/>
        </w:rPr>
        <w:t>p</w:t>
      </w:r>
      <w:r w:rsidRPr="008F3891">
        <w:rPr>
          <w:sz w:val="22"/>
          <w:szCs w:val="22"/>
        </w:rPr>
        <w:t xml:space="preserve">urchase </w:t>
      </w:r>
      <w:r w:rsidR="00CB5F64">
        <w:rPr>
          <w:sz w:val="22"/>
          <w:szCs w:val="22"/>
        </w:rPr>
        <w:t>o</w:t>
      </w:r>
      <w:r w:rsidRPr="008F3891">
        <w:rPr>
          <w:sz w:val="22"/>
          <w:szCs w:val="22"/>
        </w:rPr>
        <w:t xml:space="preserve">rder </w:t>
      </w:r>
      <w:r w:rsidR="00CB5F64">
        <w:rPr>
          <w:sz w:val="22"/>
          <w:szCs w:val="22"/>
        </w:rPr>
        <w:t>n</w:t>
      </w:r>
      <w:r w:rsidRPr="008F3891">
        <w:rPr>
          <w:sz w:val="22"/>
          <w:szCs w:val="22"/>
        </w:rPr>
        <w:t>umber</w:t>
      </w:r>
    </w:p>
    <w:p w14:paraId="0D7C9A4F" w14:textId="77777777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Ship-to consignee/delivery destination complete name and address</w:t>
      </w:r>
    </w:p>
    <w:p w14:paraId="00388060" w14:textId="77777777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Notify party</w:t>
      </w:r>
    </w:p>
    <w:p w14:paraId="12A194C8" w14:textId="77777777" w:rsidR="008F3891" w:rsidRPr="008F3891" w:rsidRDefault="008F3891" w:rsidP="00CB261E">
      <w:pPr>
        <w:numPr>
          <w:ilvl w:val="0"/>
          <w:numId w:val="3"/>
        </w:numPr>
        <w:spacing w:after="0" w:line="240" w:lineRule="auto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Gross and net weight</w:t>
      </w:r>
    </w:p>
    <w:p w14:paraId="5BD56F15" w14:textId="77777777" w:rsidR="008F3891" w:rsidRPr="008F3891" w:rsidRDefault="008F3891" w:rsidP="008F3891">
      <w:pPr>
        <w:pStyle w:val="Heading2"/>
      </w:pPr>
      <w:bookmarkStart w:id="6" w:name="_Toc224558382"/>
      <w:r>
        <w:t>Commercial Invoice (CI)</w:t>
      </w:r>
      <w:bookmarkEnd w:id="6"/>
    </w:p>
    <w:p w14:paraId="763F846F" w14:textId="0AE83B58" w:rsidR="001A6AD0" w:rsidRDefault="001A6AD0" w:rsidP="00F055B1">
      <w:pPr>
        <w:pStyle w:val="ListParagraph"/>
        <w:ind w:left="360"/>
        <w:jc w:val="both"/>
        <w:rPr>
          <w:sz w:val="22"/>
          <w:szCs w:val="22"/>
        </w:rPr>
      </w:pPr>
      <w:r>
        <w:rPr>
          <w:sz w:val="22"/>
          <w:szCs w:val="22"/>
        </w:rPr>
        <w:t xml:space="preserve">The Commercial Invoice </w:t>
      </w:r>
      <w:r w:rsidR="003B4346">
        <w:rPr>
          <w:sz w:val="22"/>
          <w:szCs w:val="22"/>
        </w:rPr>
        <w:t xml:space="preserve">must be complete in accordance with U.S. law, 19 CFR </w:t>
      </w:r>
      <w:r w:rsidR="003B4346" w:rsidRPr="007C259B">
        <w:t>§</w:t>
      </w:r>
      <w:r w:rsidR="003B4346">
        <w:t xml:space="preserve"> 141.86.</w:t>
      </w:r>
      <w:r w:rsidR="00ED6C49">
        <w:t xml:space="preserve"> The </w:t>
      </w:r>
      <w:r w:rsidR="00ED6C49">
        <w:rPr>
          <w:sz w:val="22"/>
          <w:szCs w:val="22"/>
        </w:rPr>
        <w:t>s</w:t>
      </w:r>
      <w:r w:rsidR="003B4346">
        <w:rPr>
          <w:sz w:val="22"/>
          <w:szCs w:val="22"/>
        </w:rPr>
        <w:t>pecific requirements include:</w:t>
      </w:r>
    </w:p>
    <w:p w14:paraId="26136A34" w14:textId="4151B2A7" w:rsidR="008F3891" w:rsidRPr="008F3891" w:rsidRDefault="008F3891" w:rsidP="00CB261E">
      <w:pPr>
        <w:pStyle w:val="ListParagraph"/>
        <w:numPr>
          <w:ilvl w:val="0"/>
          <w:numId w:val="4"/>
        </w:numPr>
        <w:jc w:val="both"/>
        <w:rPr>
          <w:sz w:val="22"/>
          <w:szCs w:val="22"/>
        </w:rPr>
      </w:pPr>
      <w:r w:rsidRPr="008F3891">
        <w:rPr>
          <w:sz w:val="22"/>
          <w:szCs w:val="22"/>
        </w:rPr>
        <w:t>The foreign supplier must prepare each CI</w:t>
      </w:r>
    </w:p>
    <w:p w14:paraId="51DE1652" w14:textId="77777777" w:rsidR="008F3891" w:rsidRPr="008F3891" w:rsidRDefault="008F3891" w:rsidP="00CB261E">
      <w:pPr>
        <w:pStyle w:val="ListParagraph"/>
        <w:numPr>
          <w:ilvl w:val="0"/>
          <w:numId w:val="4"/>
        </w:numPr>
        <w:jc w:val="both"/>
        <w:rPr>
          <w:sz w:val="22"/>
          <w:szCs w:val="22"/>
        </w:rPr>
      </w:pPr>
      <w:r w:rsidRPr="008F3891">
        <w:rPr>
          <w:sz w:val="22"/>
          <w:szCs w:val="22"/>
        </w:rPr>
        <w:t>All items in a shipment must be declared on a CI</w:t>
      </w:r>
    </w:p>
    <w:p w14:paraId="500B21ED" w14:textId="11236DB4" w:rsidR="008F3891" w:rsidRPr="008F3891" w:rsidRDefault="003B4346" w:rsidP="00CB261E">
      <w:pPr>
        <w:pStyle w:val="ListParagraph"/>
        <w:numPr>
          <w:ilvl w:val="0"/>
          <w:numId w:val="4"/>
        </w:numPr>
        <w:jc w:val="both"/>
        <w:rPr>
          <w:sz w:val="22"/>
          <w:szCs w:val="22"/>
        </w:rPr>
      </w:pPr>
      <w:r>
        <w:rPr>
          <w:sz w:val="22"/>
          <w:szCs w:val="22"/>
        </w:rPr>
        <w:t>The</w:t>
      </w:r>
      <w:r w:rsidRPr="008F3891">
        <w:rPr>
          <w:sz w:val="22"/>
          <w:szCs w:val="22"/>
        </w:rPr>
        <w:t xml:space="preserve"> </w:t>
      </w:r>
      <w:r w:rsidR="008F3891" w:rsidRPr="008F3891">
        <w:rPr>
          <w:sz w:val="22"/>
          <w:szCs w:val="22"/>
        </w:rPr>
        <w:t>CI must be in English</w:t>
      </w:r>
    </w:p>
    <w:p w14:paraId="56216EA4" w14:textId="3D5B16AB" w:rsidR="008F3891" w:rsidRPr="008F3891" w:rsidRDefault="003B4346" w:rsidP="00CB261E">
      <w:pPr>
        <w:pStyle w:val="ListParagraph"/>
        <w:numPr>
          <w:ilvl w:val="0"/>
          <w:numId w:val="4"/>
        </w:numPr>
        <w:jc w:val="both"/>
        <w:rPr>
          <w:sz w:val="22"/>
          <w:szCs w:val="22"/>
        </w:rPr>
      </w:pPr>
      <w:r>
        <w:rPr>
          <w:sz w:val="22"/>
          <w:szCs w:val="22"/>
        </w:rPr>
        <w:lastRenderedPageBreak/>
        <w:t xml:space="preserve">The </w:t>
      </w:r>
      <w:r w:rsidR="008F3891" w:rsidRPr="008F3891">
        <w:rPr>
          <w:sz w:val="22"/>
          <w:szCs w:val="22"/>
        </w:rPr>
        <w:t>CI must include the following:</w:t>
      </w:r>
    </w:p>
    <w:p w14:paraId="5B9E78D8" w14:textId="74DE8923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Seller</w:t>
      </w:r>
      <w:r w:rsidR="00CB5F64">
        <w:rPr>
          <w:sz w:val="22"/>
          <w:szCs w:val="22"/>
        </w:rPr>
        <w:t>’s</w:t>
      </w:r>
      <w:r w:rsidRPr="008F3891">
        <w:rPr>
          <w:sz w:val="22"/>
          <w:szCs w:val="22"/>
        </w:rPr>
        <w:t xml:space="preserve"> </w:t>
      </w:r>
      <w:r w:rsidR="00CB5F64">
        <w:rPr>
          <w:sz w:val="22"/>
          <w:szCs w:val="22"/>
        </w:rPr>
        <w:t>(</w:t>
      </w:r>
      <w:r w:rsidRPr="008F3891">
        <w:rPr>
          <w:sz w:val="22"/>
          <w:szCs w:val="22"/>
        </w:rPr>
        <w:t>i.e. exporter’s</w:t>
      </w:r>
      <w:r w:rsidR="00CB5F64">
        <w:rPr>
          <w:sz w:val="22"/>
          <w:szCs w:val="22"/>
        </w:rPr>
        <w:t>)</w:t>
      </w:r>
      <w:r w:rsidRPr="008F3891">
        <w:rPr>
          <w:sz w:val="22"/>
          <w:szCs w:val="22"/>
        </w:rPr>
        <w:t xml:space="preserve"> complete company name and address, including contact name, telephone and email address</w:t>
      </w:r>
    </w:p>
    <w:p w14:paraId="698EEC8E" w14:textId="1B80FB0E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Buyer</w:t>
      </w:r>
      <w:r w:rsidR="00CB5F64">
        <w:rPr>
          <w:sz w:val="22"/>
          <w:szCs w:val="22"/>
        </w:rPr>
        <w:t>’s</w:t>
      </w:r>
      <w:r w:rsidRPr="008F3891">
        <w:rPr>
          <w:sz w:val="22"/>
          <w:szCs w:val="22"/>
        </w:rPr>
        <w:t xml:space="preserve"> </w:t>
      </w:r>
      <w:r w:rsidR="00CB5F64">
        <w:rPr>
          <w:sz w:val="22"/>
          <w:szCs w:val="22"/>
        </w:rPr>
        <w:t>(</w:t>
      </w:r>
      <w:r w:rsidRPr="008F3891">
        <w:rPr>
          <w:sz w:val="22"/>
          <w:szCs w:val="22"/>
        </w:rPr>
        <w:t>i.e. importer’s</w:t>
      </w:r>
      <w:r w:rsidR="00CB5F64">
        <w:rPr>
          <w:sz w:val="22"/>
          <w:szCs w:val="22"/>
        </w:rPr>
        <w:t>)</w:t>
      </w:r>
      <w:r w:rsidRPr="008F3891">
        <w:rPr>
          <w:sz w:val="22"/>
          <w:szCs w:val="22"/>
        </w:rPr>
        <w:t xml:space="preserve"> complete name and address</w:t>
      </w:r>
    </w:p>
    <w:p w14:paraId="2B15E79E" w14:textId="3D6721F2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Consignee</w:t>
      </w:r>
      <w:r w:rsidR="00CB5F64">
        <w:rPr>
          <w:sz w:val="22"/>
          <w:szCs w:val="22"/>
        </w:rPr>
        <w:t>’s (</w:t>
      </w:r>
      <w:r w:rsidRPr="008F3891">
        <w:rPr>
          <w:sz w:val="22"/>
          <w:szCs w:val="22"/>
        </w:rPr>
        <w:t>i.e. ship-to-party’s</w:t>
      </w:r>
      <w:r w:rsidR="00CB5F64">
        <w:rPr>
          <w:sz w:val="22"/>
          <w:szCs w:val="22"/>
        </w:rPr>
        <w:t>)</w:t>
      </w:r>
      <w:r w:rsidRPr="008F3891">
        <w:rPr>
          <w:sz w:val="22"/>
          <w:szCs w:val="22"/>
        </w:rPr>
        <w:t xml:space="preserve"> complete company name and address, including contact name, telephone number, and email address</w:t>
      </w:r>
    </w:p>
    <w:p w14:paraId="02635EAF" w14:textId="3DB571EA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Shipper</w:t>
      </w:r>
      <w:r w:rsidR="00597624">
        <w:rPr>
          <w:sz w:val="22"/>
          <w:szCs w:val="22"/>
        </w:rPr>
        <w:t>’s</w:t>
      </w:r>
      <w:r w:rsidRPr="008F3891">
        <w:rPr>
          <w:sz w:val="22"/>
          <w:szCs w:val="22"/>
        </w:rPr>
        <w:t xml:space="preserve"> </w:t>
      </w:r>
      <w:r w:rsidR="00597624">
        <w:rPr>
          <w:sz w:val="22"/>
          <w:szCs w:val="22"/>
        </w:rPr>
        <w:t>(</w:t>
      </w:r>
      <w:r w:rsidRPr="008F3891">
        <w:rPr>
          <w:sz w:val="22"/>
          <w:szCs w:val="22"/>
        </w:rPr>
        <w:t xml:space="preserve">i.e. </w:t>
      </w:r>
      <w:r w:rsidR="003B4346">
        <w:rPr>
          <w:sz w:val="22"/>
          <w:szCs w:val="22"/>
        </w:rPr>
        <w:t>“</w:t>
      </w:r>
      <w:r w:rsidRPr="008F3891">
        <w:rPr>
          <w:sz w:val="22"/>
          <w:szCs w:val="22"/>
        </w:rPr>
        <w:t>ship from</w:t>
      </w:r>
      <w:r w:rsidR="003B4346">
        <w:rPr>
          <w:sz w:val="22"/>
          <w:szCs w:val="22"/>
        </w:rPr>
        <w:t>”</w:t>
      </w:r>
      <w:r w:rsidR="00597624">
        <w:rPr>
          <w:sz w:val="22"/>
          <w:szCs w:val="22"/>
        </w:rPr>
        <w:t>)</w:t>
      </w:r>
      <w:r w:rsidRPr="008F3891">
        <w:rPr>
          <w:sz w:val="22"/>
          <w:szCs w:val="22"/>
        </w:rPr>
        <w:t xml:space="preserve"> complete company name and address, if different from seller</w:t>
      </w:r>
    </w:p>
    <w:p w14:paraId="39342196" w14:textId="58A0BEC7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Terms of sale/</w:t>
      </w:r>
      <w:r w:rsidR="00597624">
        <w:rPr>
          <w:sz w:val="22"/>
          <w:szCs w:val="22"/>
        </w:rPr>
        <w:t>f</w:t>
      </w:r>
      <w:r w:rsidRPr="008F3891">
        <w:rPr>
          <w:sz w:val="22"/>
          <w:szCs w:val="22"/>
        </w:rPr>
        <w:t>reight payment terms as defined on the agreement between buyer/seller</w:t>
      </w:r>
    </w:p>
    <w:p w14:paraId="1FF9524F" w14:textId="45936574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Sierra Nevada Co</w:t>
      </w:r>
      <w:r w:rsidR="001E1927">
        <w:rPr>
          <w:sz w:val="22"/>
          <w:szCs w:val="22"/>
        </w:rPr>
        <w:t>mpany</w:t>
      </w:r>
      <w:r w:rsidRPr="008F3891">
        <w:rPr>
          <w:sz w:val="22"/>
          <w:szCs w:val="22"/>
        </w:rPr>
        <w:t xml:space="preserve"> purchase order number</w:t>
      </w:r>
    </w:p>
    <w:p w14:paraId="3AD770E0" w14:textId="77777777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Currency must be in USD</w:t>
      </w:r>
    </w:p>
    <w:p w14:paraId="7612027C" w14:textId="3DE2AB3D" w:rsid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Assists (tools, dies, molds, engineering, etc.</w:t>
      </w:r>
      <w:r w:rsidR="00597624">
        <w:rPr>
          <w:sz w:val="22"/>
          <w:szCs w:val="22"/>
        </w:rPr>
        <w:t xml:space="preserve"> – see </w:t>
      </w:r>
      <w:r w:rsidR="00F51273">
        <w:rPr>
          <w:rStyle w:val="Hyperlink"/>
          <w:sz w:val="22"/>
          <w:szCs w:val="22"/>
        </w:rPr>
        <w:fldChar w:fldCharType="begin"/>
      </w:r>
      <w:r w:rsidR="00F51273">
        <w:rPr>
          <w:rStyle w:val="Hyperlink"/>
          <w:sz w:val="22"/>
          <w:szCs w:val="22"/>
        </w:rPr>
        <w:instrText xml:space="preserve"> REF _Ref44514660 \h </w:instrText>
      </w:r>
      <w:r w:rsidR="00F51273">
        <w:rPr>
          <w:rStyle w:val="Hyperlink"/>
          <w:sz w:val="22"/>
          <w:szCs w:val="22"/>
        </w:rPr>
      </w:r>
      <w:r w:rsidR="00F51273">
        <w:rPr>
          <w:rStyle w:val="Hyperlink"/>
          <w:sz w:val="22"/>
          <w:szCs w:val="22"/>
        </w:rPr>
        <w:fldChar w:fldCharType="separate"/>
      </w:r>
      <w:r w:rsidR="00E809EC" w:rsidRPr="00027189">
        <w:t>GLOSSARY OF TERMS/ACRONYMS</w:t>
      </w:r>
      <w:r w:rsidR="00F51273">
        <w:rPr>
          <w:rStyle w:val="Hyperlink"/>
          <w:sz w:val="22"/>
          <w:szCs w:val="22"/>
        </w:rPr>
        <w:fldChar w:fldCharType="end"/>
      </w:r>
      <w:r w:rsidRPr="008F3891">
        <w:rPr>
          <w:sz w:val="22"/>
          <w:szCs w:val="22"/>
        </w:rPr>
        <w:t>)</w:t>
      </w:r>
    </w:p>
    <w:p w14:paraId="2BF64955" w14:textId="77777777" w:rsidR="008F3891" w:rsidRPr="008F3891" w:rsidRDefault="008F3891" w:rsidP="00CB261E">
      <w:pPr>
        <w:numPr>
          <w:ilvl w:val="0"/>
          <w:numId w:val="5"/>
        </w:numPr>
        <w:spacing w:after="0"/>
        <w:ind w:left="1080"/>
        <w:jc w:val="both"/>
        <w:rPr>
          <w:sz w:val="22"/>
          <w:szCs w:val="22"/>
        </w:rPr>
      </w:pPr>
      <w:r>
        <w:rPr>
          <w:sz w:val="22"/>
          <w:szCs w:val="22"/>
        </w:rPr>
        <w:t>Line Items:</w:t>
      </w:r>
    </w:p>
    <w:p w14:paraId="22680624" w14:textId="77777777" w:rsidR="008F3891" w:rsidRPr="008F3891" w:rsidRDefault="008F3891" w:rsidP="00CB261E">
      <w:pPr>
        <w:numPr>
          <w:ilvl w:val="0"/>
          <w:numId w:val="6"/>
        </w:numPr>
        <w:spacing w:after="0"/>
        <w:ind w:left="1440"/>
        <w:jc w:val="both"/>
        <w:rPr>
          <w:sz w:val="22"/>
          <w:szCs w:val="22"/>
        </w:rPr>
      </w:pPr>
      <w:r w:rsidRPr="008F3891">
        <w:rPr>
          <w:b/>
          <w:sz w:val="22"/>
          <w:szCs w:val="22"/>
          <w:u w:val="single"/>
        </w:rPr>
        <w:t>Detailed</w:t>
      </w:r>
      <w:r w:rsidRPr="008F3891">
        <w:rPr>
          <w:sz w:val="22"/>
          <w:szCs w:val="22"/>
        </w:rPr>
        <w:t xml:space="preserve"> description of products, including name by which each part is known, model number(s), material and part numbers</w:t>
      </w:r>
    </w:p>
    <w:p w14:paraId="0BC058C4" w14:textId="77777777" w:rsidR="008F3891" w:rsidRPr="008F3891" w:rsidRDefault="008F3891" w:rsidP="00CB261E">
      <w:pPr>
        <w:numPr>
          <w:ilvl w:val="0"/>
          <w:numId w:val="6"/>
        </w:numPr>
        <w:spacing w:after="0"/>
        <w:ind w:left="144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Country of origin</w:t>
      </w:r>
    </w:p>
    <w:p w14:paraId="6D1A07D4" w14:textId="2931951E" w:rsidR="008F3891" w:rsidRPr="008F3891" w:rsidRDefault="00DF347D" w:rsidP="00CB261E">
      <w:pPr>
        <w:numPr>
          <w:ilvl w:val="0"/>
          <w:numId w:val="6"/>
        </w:numPr>
        <w:spacing w:after="0"/>
        <w:ind w:left="144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Quantities</w:t>
      </w:r>
    </w:p>
    <w:p w14:paraId="1AAB4BCD" w14:textId="77777777" w:rsidR="008F3891" w:rsidRPr="008F3891" w:rsidRDefault="008F3891" w:rsidP="00CB261E">
      <w:pPr>
        <w:numPr>
          <w:ilvl w:val="0"/>
          <w:numId w:val="6"/>
        </w:numPr>
        <w:spacing w:after="0"/>
        <w:ind w:left="144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Purchase price</w:t>
      </w:r>
    </w:p>
    <w:p w14:paraId="3887ADA6" w14:textId="77777777" w:rsidR="008F3891" w:rsidRPr="008F3891" w:rsidRDefault="008F3891" w:rsidP="00CB261E">
      <w:pPr>
        <w:numPr>
          <w:ilvl w:val="1"/>
          <w:numId w:val="6"/>
        </w:numPr>
        <w:spacing w:after="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“No charge” product(s) must declare actual value for U.S. Customs clearance</w:t>
      </w:r>
    </w:p>
    <w:p w14:paraId="481D794B" w14:textId="146AFBC1" w:rsidR="008F3891" w:rsidRPr="008F3891" w:rsidRDefault="008F3891" w:rsidP="00CB261E">
      <w:pPr>
        <w:numPr>
          <w:ilvl w:val="0"/>
          <w:numId w:val="6"/>
        </w:numPr>
        <w:spacing w:after="0"/>
        <w:ind w:left="1440"/>
        <w:jc w:val="both"/>
        <w:rPr>
          <w:sz w:val="22"/>
          <w:szCs w:val="22"/>
        </w:rPr>
      </w:pPr>
      <w:r w:rsidRPr="008F3891">
        <w:rPr>
          <w:sz w:val="22"/>
          <w:szCs w:val="22"/>
        </w:rPr>
        <w:t>Commodity HTSUS number</w:t>
      </w:r>
    </w:p>
    <w:p w14:paraId="670B1499" w14:textId="3833D7F8" w:rsidR="008F3891" w:rsidRPr="008F3891" w:rsidRDefault="008F3891" w:rsidP="008F3891">
      <w:pPr>
        <w:pStyle w:val="Heading2"/>
      </w:pPr>
      <w:bookmarkStart w:id="7" w:name="_Toc42010888"/>
      <w:bookmarkStart w:id="8" w:name="_Toc42010890"/>
      <w:bookmarkStart w:id="9" w:name="_Toc224558383"/>
      <w:bookmarkEnd w:id="7"/>
      <w:bookmarkEnd w:id="8"/>
      <w:r w:rsidRPr="008F3891">
        <w:t>Certificate of Origin, Free Trade Agreement Certificate of Origin and other Tariff Terms</w:t>
      </w:r>
      <w:bookmarkEnd w:id="9"/>
    </w:p>
    <w:p w14:paraId="2F222FB0" w14:textId="6F8006BB" w:rsidR="008F3891" w:rsidRPr="008F3891" w:rsidRDefault="008F3891" w:rsidP="00F055B1">
      <w:pPr>
        <w:jc w:val="both"/>
        <w:rPr>
          <w:sz w:val="22"/>
          <w:szCs w:val="22"/>
        </w:rPr>
      </w:pPr>
      <w:proofErr w:type="gramStart"/>
      <w:r w:rsidRPr="008F3891">
        <w:rPr>
          <w:sz w:val="22"/>
          <w:szCs w:val="22"/>
        </w:rPr>
        <w:t>In order for</w:t>
      </w:r>
      <w:proofErr w:type="gramEnd"/>
      <w:r w:rsidRPr="008F3891">
        <w:rPr>
          <w:sz w:val="22"/>
          <w:szCs w:val="22"/>
        </w:rPr>
        <w:t xml:space="preserve"> </w:t>
      </w:r>
      <w:r>
        <w:rPr>
          <w:sz w:val="22"/>
          <w:szCs w:val="22"/>
        </w:rPr>
        <w:t>SNC</w:t>
      </w:r>
      <w:r w:rsidRPr="008F3891">
        <w:rPr>
          <w:sz w:val="22"/>
          <w:szCs w:val="22"/>
        </w:rPr>
        <w:t xml:space="preserve"> to take advantage of reduced duty benefits under </w:t>
      </w:r>
      <w:r w:rsidR="00597624">
        <w:rPr>
          <w:sz w:val="22"/>
          <w:szCs w:val="22"/>
        </w:rPr>
        <w:t>f</w:t>
      </w:r>
      <w:r w:rsidRPr="008F3891">
        <w:rPr>
          <w:sz w:val="22"/>
          <w:szCs w:val="22"/>
        </w:rPr>
        <w:t xml:space="preserve">ree </w:t>
      </w:r>
      <w:r w:rsidR="00597624">
        <w:rPr>
          <w:sz w:val="22"/>
          <w:szCs w:val="22"/>
        </w:rPr>
        <w:t>t</w:t>
      </w:r>
      <w:r w:rsidRPr="008F3891">
        <w:rPr>
          <w:sz w:val="22"/>
          <w:szCs w:val="22"/>
        </w:rPr>
        <w:t xml:space="preserve">rade </w:t>
      </w:r>
      <w:r w:rsidR="00597624">
        <w:rPr>
          <w:sz w:val="22"/>
          <w:szCs w:val="22"/>
        </w:rPr>
        <w:t>a</w:t>
      </w:r>
      <w:r w:rsidRPr="008F3891">
        <w:rPr>
          <w:sz w:val="22"/>
          <w:szCs w:val="22"/>
        </w:rPr>
        <w:t>greements</w:t>
      </w:r>
      <w:r w:rsidR="00EB1CC2">
        <w:rPr>
          <w:sz w:val="22"/>
          <w:szCs w:val="22"/>
        </w:rPr>
        <w:t>. T</w:t>
      </w:r>
      <w:r w:rsidRPr="008F3891">
        <w:rPr>
          <w:sz w:val="22"/>
          <w:szCs w:val="22"/>
        </w:rPr>
        <w:t>he seller/supplier must create a properly executed Certificate of Origin</w:t>
      </w:r>
      <w:r w:rsidR="00F554BE">
        <w:rPr>
          <w:sz w:val="22"/>
          <w:szCs w:val="22"/>
        </w:rPr>
        <w:t xml:space="preserve"> (COO)</w:t>
      </w:r>
      <w:r w:rsidR="003B4346">
        <w:rPr>
          <w:sz w:val="22"/>
          <w:szCs w:val="22"/>
        </w:rPr>
        <w:t>.</w:t>
      </w:r>
      <w:r w:rsidRPr="008F3891">
        <w:rPr>
          <w:sz w:val="22"/>
          <w:szCs w:val="22"/>
        </w:rPr>
        <w:t xml:space="preserve"> </w:t>
      </w:r>
      <w:r w:rsidR="00F554BE">
        <w:rPr>
          <w:sz w:val="22"/>
          <w:szCs w:val="22"/>
        </w:rPr>
        <w:t xml:space="preserve">The </w:t>
      </w:r>
      <w:r w:rsidRPr="008F3891">
        <w:rPr>
          <w:sz w:val="22"/>
          <w:szCs w:val="22"/>
        </w:rPr>
        <w:t>products sold to</w:t>
      </w:r>
      <w:r>
        <w:rPr>
          <w:sz w:val="22"/>
          <w:szCs w:val="22"/>
        </w:rPr>
        <w:t xml:space="preserve"> SNC </w:t>
      </w:r>
      <w:r w:rsidR="00F554BE">
        <w:rPr>
          <w:sz w:val="22"/>
          <w:szCs w:val="22"/>
        </w:rPr>
        <w:t xml:space="preserve">must </w:t>
      </w:r>
      <w:r w:rsidRPr="008F3891">
        <w:rPr>
          <w:sz w:val="22"/>
          <w:szCs w:val="22"/>
        </w:rPr>
        <w:t xml:space="preserve">qualify as “originating” under those agreements. The seller/supplier must maintain documentation supporting the </w:t>
      </w:r>
      <w:r w:rsidR="00A424B4">
        <w:rPr>
          <w:sz w:val="22"/>
          <w:szCs w:val="22"/>
        </w:rPr>
        <w:t>COO</w:t>
      </w:r>
      <w:r w:rsidRPr="008F3891">
        <w:rPr>
          <w:sz w:val="22"/>
          <w:szCs w:val="22"/>
        </w:rPr>
        <w:t xml:space="preserve"> for 5 years from the date of export.</w:t>
      </w:r>
    </w:p>
    <w:p w14:paraId="4D8C4150" w14:textId="77777777" w:rsidR="008F3891" w:rsidRPr="008F3891" w:rsidRDefault="008F3891" w:rsidP="00F055B1">
      <w:pPr>
        <w:jc w:val="both"/>
        <w:rPr>
          <w:sz w:val="22"/>
          <w:szCs w:val="22"/>
        </w:rPr>
      </w:pPr>
      <w:r w:rsidRPr="008F3891">
        <w:rPr>
          <w:sz w:val="22"/>
          <w:szCs w:val="22"/>
        </w:rPr>
        <w:t xml:space="preserve">If products do not qualify for a special program, the seller/supplier shall provide the correct country of origin or where the last “substantial transformation” occurred. </w:t>
      </w:r>
    </w:p>
    <w:p w14:paraId="18B273C1" w14:textId="76DD80CC" w:rsidR="008F3891" w:rsidRPr="008F3891" w:rsidRDefault="008F3891" w:rsidP="00F055B1">
      <w:pPr>
        <w:jc w:val="both"/>
        <w:rPr>
          <w:b/>
          <w:sz w:val="22"/>
          <w:szCs w:val="22"/>
        </w:rPr>
      </w:pPr>
      <w:r w:rsidRPr="008F3891">
        <w:rPr>
          <w:b/>
          <w:sz w:val="22"/>
          <w:szCs w:val="22"/>
        </w:rPr>
        <w:t xml:space="preserve">For assistance in determining if the product </w:t>
      </w:r>
      <w:r w:rsidR="00CA560F">
        <w:rPr>
          <w:b/>
          <w:sz w:val="22"/>
          <w:szCs w:val="22"/>
        </w:rPr>
        <w:t>being</w:t>
      </w:r>
      <w:r w:rsidR="00286698">
        <w:rPr>
          <w:b/>
          <w:sz w:val="22"/>
          <w:szCs w:val="22"/>
        </w:rPr>
        <w:t xml:space="preserve"> imported</w:t>
      </w:r>
      <w:r w:rsidR="00CA560F">
        <w:rPr>
          <w:b/>
          <w:sz w:val="22"/>
          <w:szCs w:val="22"/>
        </w:rPr>
        <w:t xml:space="preserve"> </w:t>
      </w:r>
      <w:r w:rsidRPr="008F3891">
        <w:rPr>
          <w:b/>
          <w:sz w:val="22"/>
          <w:szCs w:val="22"/>
        </w:rPr>
        <w:t xml:space="preserve">qualifies for a special program, please contact the SNC ITCO Operations team at </w:t>
      </w:r>
      <w:hyperlink r:id="rId17" w:history="1">
        <w:r w:rsidR="00CB5F64" w:rsidRPr="00835901">
          <w:rPr>
            <w:rStyle w:val="Hyperlink"/>
            <w:b/>
            <w:sz w:val="22"/>
            <w:szCs w:val="22"/>
          </w:rPr>
          <w:t>ITCOOperations@sncorp.com</w:t>
        </w:r>
      </w:hyperlink>
      <w:r w:rsidRPr="008F3891">
        <w:rPr>
          <w:b/>
          <w:sz w:val="22"/>
          <w:szCs w:val="22"/>
        </w:rPr>
        <w:t xml:space="preserve">.  </w:t>
      </w:r>
    </w:p>
    <w:p w14:paraId="24F90B13" w14:textId="155130F8" w:rsidR="00F554BE" w:rsidRDefault="008F3891" w:rsidP="00F055B1">
      <w:pPr>
        <w:jc w:val="both"/>
        <w:rPr>
          <w:sz w:val="22"/>
          <w:szCs w:val="22"/>
        </w:rPr>
      </w:pPr>
      <w:r w:rsidRPr="008F3891">
        <w:rPr>
          <w:sz w:val="22"/>
          <w:szCs w:val="22"/>
        </w:rPr>
        <w:t>Suppliers/</w:t>
      </w:r>
      <w:r w:rsidR="00F554BE">
        <w:rPr>
          <w:sz w:val="22"/>
          <w:szCs w:val="22"/>
        </w:rPr>
        <w:t>s</w:t>
      </w:r>
      <w:r w:rsidRPr="008F3891">
        <w:rPr>
          <w:sz w:val="22"/>
          <w:szCs w:val="22"/>
        </w:rPr>
        <w:t xml:space="preserve">ellers are responsible for identification of hazardous materials and compliance with all applicable hazardous material transportation regulations, </w:t>
      </w:r>
      <w:r w:rsidR="00F554BE">
        <w:rPr>
          <w:sz w:val="22"/>
          <w:szCs w:val="22"/>
        </w:rPr>
        <w:t>including, but not limited to:</w:t>
      </w:r>
    </w:p>
    <w:p w14:paraId="2A8ECD73" w14:textId="43D56AB3" w:rsidR="00F554BE" w:rsidRPr="00F055B1" w:rsidRDefault="008F3891" w:rsidP="00CB261E">
      <w:pPr>
        <w:pStyle w:val="ListParagraph"/>
        <w:numPr>
          <w:ilvl w:val="0"/>
          <w:numId w:val="7"/>
        </w:numPr>
        <w:jc w:val="both"/>
        <w:rPr>
          <w:sz w:val="22"/>
          <w:szCs w:val="22"/>
        </w:rPr>
      </w:pPr>
      <w:r w:rsidRPr="00F055B1">
        <w:rPr>
          <w:sz w:val="22"/>
          <w:szCs w:val="22"/>
        </w:rPr>
        <w:t>Code of Federal Regulations</w:t>
      </w:r>
      <w:r w:rsidR="003B4346" w:rsidRPr="00F055B1">
        <w:rPr>
          <w:sz w:val="22"/>
          <w:szCs w:val="22"/>
        </w:rPr>
        <w:t xml:space="preserve"> (CFR)</w:t>
      </w:r>
    </w:p>
    <w:p w14:paraId="63F93AC3" w14:textId="3085E8B3" w:rsidR="00F554BE" w:rsidRPr="00F055B1" w:rsidRDefault="00666C0D" w:rsidP="00CB261E">
      <w:pPr>
        <w:pStyle w:val="ListParagraph"/>
        <w:numPr>
          <w:ilvl w:val="0"/>
          <w:numId w:val="7"/>
        </w:numPr>
        <w:jc w:val="both"/>
        <w:rPr>
          <w:sz w:val="22"/>
          <w:szCs w:val="22"/>
        </w:rPr>
      </w:pPr>
      <w:r w:rsidRPr="00F055B1">
        <w:rPr>
          <w:sz w:val="22"/>
          <w:szCs w:val="22"/>
        </w:rPr>
        <w:t>International Civil Aviation Organization (</w:t>
      </w:r>
      <w:r w:rsidR="008F3891" w:rsidRPr="00F055B1">
        <w:rPr>
          <w:sz w:val="22"/>
          <w:szCs w:val="22"/>
        </w:rPr>
        <w:t>ICAO</w:t>
      </w:r>
      <w:r w:rsidRPr="00F055B1">
        <w:rPr>
          <w:sz w:val="22"/>
          <w:szCs w:val="22"/>
        </w:rPr>
        <w:t>)</w:t>
      </w:r>
      <w:r w:rsidR="008F3891" w:rsidRPr="00F055B1">
        <w:rPr>
          <w:sz w:val="22"/>
          <w:szCs w:val="22"/>
        </w:rPr>
        <w:t xml:space="preserve">, </w:t>
      </w:r>
    </w:p>
    <w:p w14:paraId="6708E919" w14:textId="66343B83" w:rsidR="00F554BE" w:rsidRDefault="00666C0D" w:rsidP="00CB261E">
      <w:pPr>
        <w:pStyle w:val="ListParagraph"/>
        <w:numPr>
          <w:ilvl w:val="0"/>
          <w:numId w:val="7"/>
        </w:numPr>
        <w:jc w:val="both"/>
        <w:rPr>
          <w:sz w:val="22"/>
          <w:szCs w:val="22"/>
        </w:rPr>
      </w:pPr>
      <w:r w:rsidRPr="00F055B1">
        <w:rPr>
          <w:sz w:val="22"/>
          <w:szCs w:val="22"/>
        </w:rPr>
        <w:t>Agreement concerning the international carriage of Dangerous Goods by Road (</w:t>
      </w:r>
      <w:r w:rsidR="008F3891" w:rsidRPr="00F055B1">
        <w:rPr>
          <w:sz w:val="22"/>
          <w:szCs w:val="22"/>
        </w:rPr>
        <w:t>ADR</w:t>
      </w:r>
      <w:r w:rsidRPr="00F055B1">
        <w:rPr>
          <w:sz w:val="22"/>
          <w:szCs w:val="22"/>
        </w:rPr>
        <w:t>)</w:t>
      </w:r>
    </w:p>
    <w:p w14:paraId="7CDC0CF8" w14:textId="7FC3FDDE" w:rsidR="00A424B4" w:rsidRPr="00A96D9A" w:rsidRDefault="00A424B4" w:rsidP="00CB261E">
      <w:pPr>
        <w:pStyle w:val="ListParagraph"/>
        <w:numPr>
          <w:ilvl w:val="0"/>
          <w:numId w:val="7"/>
        </w:numPr>
        <w:jc w:val="both"/>
        <w:rPr>
          <w:sz w:val="22"/>
          <w:szCs w:val="22"/>
        </w:rPr>
      </w:pPr>
      <w:r>
        <w:rPr>
          <w:sz w:val="22"/>
          <w:szCs w:val="22"/>
        </w:rPr>
        <w:t>International Air Transport Association</w:t>
      </w:r>
    </w:p>
    <w:p w14:paraId="110F76DA" w14:textId="3F959AAF" w:rsidR="008F3891" w:rsidRDefault="008F3891" w:rsidP="00F055B1">
      <w:pPr>
        <w:jc w:val="both"/>
        <w:rPr>
          <w:sz w:val="22"/>
          <w:szCs w:val="22"/>
        </w:rPr>
      </w:pPr>
      <w:r w:rsidRPr="008F3891">
        <w:rPr>
          <w:sz w:val="22"/>
          <w:szCs w:val="22"/>
        </w:rPr>
        <w:t xml:space="preserve">Suppliers/Sellers are also required to supply the Material Safety Data Sheets (MSDS) for all applicable hazardous and non-hazardous materials. </w:t>
      </w:r>
    </w:p>
    <w:p w14:paraId="3DE51A3F" w14:textId="77777777" w:rsidR="001E1927" w:rsidRPr="008F3891" w:rsidRDefault="001E1927" w:rsidP="00F055B1">
      <w:pPr>
        <w:jc w:val="both"/>
        <w:rPr>
          <w:sz w:val="22"/>
          <w:szCs w:val="22"/>
        </w:rPr>
      </w:pPr>
    </w:p>
    <w:p w14:paraId="194F4477" w14:textId="2D4C7BCB" w:rsidR="008F3891" w:rsidRPr="008F3891" w:rsidRDefault="008F3891" w:rsidP="008F3891">
      <w:pPr>
        <w:pStyle w:val="Heading2"/>
      </w:pPr>
      <w:bookmarkStart w:id="10" w:name="_Toc224558384"/>
      <w:r w:rsidRPr="008F3891">
        <w:lastRenderedPageBreak/>
        <w:t>Incoterms</w:t>
      </w:r>
      <w:r w:rsidR="00F554BE">
        <w:rPr>
          <w:rFonts w:ascii="Bahnschrift Light" w:hAnsi="Bahnschrift Light"/>
        </w:rPr>
        <w:t>®</w:t>
      </w:r>
      <w:r w:rsidRPr="008F3891">
        <w:t xml:space="preserve"> 2020</w:t>
      </w:r>
      <w:bookmarkEnd w:id="10"/>
    </w:p>
    <w:p w14:paraId="110256B6" w14:textId="3D0C9A9A" w:rsidR="008F3891" w:rsidRPr="008F3891" w:rsidRDefault="008F3891" w:rsidP="00F055B1">
      <w:pPr>
        <w:jc w:val="both"/>
        <w:rPr>
          <w:b/>
          <w:sz w:val="22"/>
          <w:szCs w:val="22"/>
        </w:rPr>
      </w:pPr>
      <w:r w:rsidRPr="008F3891">
        <w:rPr>
          <w:sz w:val="22"/>
          <w:szCs w:val="22"/>
        </w:rPr>
        <w:t>In the absence of Incoterms</w:t>
      </w:r>
      <w:r w:rsidR="00F554BE">
        <w:rPr>
          <w:rFonts w:ascii="Bahnschrift Light" w:hAnsi="Bahnschrift Light"/>
          <w:sz w:val="22"/>
          <w:szCs w:val="22"/>
        </w:rPr>
        <w:t>®</w:t>
      </w:r>
      <w:r w:rsidRPr="008F3891">
        <w:rPr>
          <w:sz w:val="22"/>
          <w:szCs w:val="22"/>
        </w:rPr>
        <w:t xml:space="preserve"> elsewhere found on </w:t>
      </w:r>
      <w:r>
        <w:rPr>
          <w:sz w:val="22"/>
          <w:szCs w:val="22"/>
        </w:rPr>
        <w:t>SNC’s</w:t>
      </w:r>
      <w:r w:rsidRPr="008F3891">
        <w:rPr>
          <w:sz w:val="22"/>
          <w:szCs w:val="22"/>
        </w:rPr>
        <w:t xml:space="preserve"> purchase orders, agreements, or contracts, the preferred Incoterms</w:t>
      </w:r>
      <w:r w:rsidR="00F554BE">
        <w:rPr>
          <w:rFonts w:ascii="Bahnschrift Light" w:hAnsi="Bahnschrift Light"/>
          <w:sz w:val="22"/>
          <w:szCs w:val="22"/>
        </w:rPr>
        <w:t>®</w:t>
      </w:r>
      <w:r w:rsidRPr="008F3891">
        <w:rPr>
          <w:sz w:val="22"/>
          <w:szCs w:val="22"/>
        </w:rPr>
        <w:t xml:space="preserve"> shall be</w:t>
      </w:r>
      <w:r w:rsidR="00F554BE">
        <w:rPr>
          <w:sz w:val="22"/>
          <w:szCs w:val="22"/>
        </w:rPr>
        <w:t>: (1)</w:t>
      </w:r>
      <w:r w:rsidRPr="008F3891">
        <w:rPr>
          <w:sz w:val="22"/>
          <w:szCs w:val="22"/>
        </w:rPr>
        <w:t xml:space="preserve"> </w:t>
      </w:r>
      <w:r w:rsidRPr="00F055B1">
        <w:rPr>
          <w:b/>
          <w:sz w:val="22"/>
          <w:szCs w:val="22"/>
        </w:rPr>
        <w:t>Free Carrier</w:t>
      </w:r>
      <w:r w:rsidR="00651624" w:rsidRPr="00F055B1">
        <w:rPr>
          <w:b/>
          <w:sz w:val="22"/>
          <w:szCs w:val="22"/>
        </w:rPr>
        <w:t xml:space="preserve"> – FCA </w:t>
      </w:r>
      <w:r w:rsidRPr="00F055B1">
        <w:rPr>
          <w:b/>
          <w:sz w:val="22"/>
          <w:szCs w:val="22"/>
        </w:rPr>
        <w:t xml:space="preserve"> (Port</w:t>
      </w:r>
      <w:r w:rsidR="00CA560F" w:rsidRPr="00F055B1">
        <w:rPr>
          <w:b/>
          <w:sz w:val="22"/>
          <w:szCs w:val="22"/>
        </w:rPr>
        <w:t xml:space="preserve"> Location</w:t>
      </w:r>
      <w:r w:rsidRPr="00F055B1">
        <w:rPr>
          <w:b/>
          <w:sz w:val="22"/>
          <w:szCs w:val="22"/>
        </w:rPr>
        <w:t>)</w:t>
      </w:r>
      <w:r w:rsidRPr="008F3891">
        <w:rPr>
          <w:sz w:val="22"/>
          <w:szCs w:val="22"/>
        </w:rPr>
        <w:t xml:space="preserve"> or </w:t>
      </w:r>
      <w:r w:rsidR="00F554BE">
        <w:rPr>
          <w:sz w:val="22"/>
          <w:szCs w:val="22"/>
        </w:rPr>
        <w:t xml:space="preserve">(2) </w:t>
      </w:r>
      <w:r w:rsidR="003D3FD0">
        <w:rPr>
          <w:b/>
          <w:sz w:val="22"/>
          <w:szCs w:val="22"/>
        </w:rPr>
        <w:t>DAP</w:t>
      </w:r>
      <w:r w:rsidR="00F554BE" w:rsidRPr="00F055B1">
        <w:rPr>
          <w:b/>
          <w:sz w:val="22"/>
          <w:szCs w:val="22"/>
        </w:rPr>
        <w:t xml:space="preserve"> </w:t>
      </w:r>
      <w:r w:rsidRPr="00F055B1">
        <w:rPr>
          <w:b/>
          <w:sz w:val="22"/>
          <w:szCs w:val="22"/>
        </w:rPr>
        <w:t>(</w:t>
      </w:r>
      <w:r w:rsidR="003D3FD0">
        <w:rPr>
          <w:b/>
          <w:sz w:val="22"/>
          <w:szCs w:val="22"/>
        </w:rPr>
        <w:t xml:space="preserve">Port </w:t>
      </w:r>
      <w:r w:rsidR="00F554BE" w:rsidRPr="00F055B1">
        <w:rPr>
          <w:b/>
          <w:sz w:val="22"/>
          <w:szCs w:val="22"/>
        </w:rPr>
        <w:t>L</w:t>
      </w:r>
      <w:r w:rsidRPr="00F055B1">
        <w:rPr>
          <w:b/>
          <w:sz w:val="22"/>
          <w:szCs w:val="22"/>
        </w:rPr>
        <w:t>ocation)</w:t>
      </w:r>
      <w:r w:rsidRPr="008F3891">
        <w:rPr>
          <w:sz w:val="22"/>
          <w:szCs w:val="22"/>
        </w:rPr>
        <w:t>.</w:t>
      </w:r>
      <w:r w:rsidR="003D3FD0">
        <w:rPr>
          <w:sz w:val="22"/>
          <w:szCs w:val="22"/>
        </w:rPr>
        <w:t xml:space="preserve"> </w:t>
      </w:r>
    </w:p>
    <w:p w14:paraId="21C5308D" w14:textId="77777777" w:rsidR="008F3891" w:rsidRPr="008F3891" w:rsidRDefault="008F3891" w:rsidP="008F3891">
      <w:pPr>
        <w:pStyle w:val="Heading2"/>
      </w:pPr>
      <w:bookmarkStart w:id="11" w:name="_Toc224558385"/>
      <w:r w:rsidRPr="008F3891">
        <w:t>Documentation Distribution</w:t>
      </w:r>
      <w:bookmarkEnd w:id="11"/>
      <w:r w:rsidRPr="008F3891">
        <w:t xml:space="preserve"> </w:t>
      </w:r>
    </w:p>
    <w:p w14:paraId="24E4600D" w14:textId="6263264F" w:rsidR="008F3891" w:rsidRPr="008F3891" w:rsidRDefault="008F3891" w:rsidP="00F055B1">
      <w:pPr>
        <w:jc w:val="both"/>
        <w:rPr>
          <w:sz w:val="22"/>
          <w:szCs w:val="22"/>
        </w:rPr>
      </w:pPr>
      <w:r w:rsidRPr="008F3891">
        <w:rPr>
          <w:sz w:val="22"/>
          <w:szCs w:val="22"/>
        </w:rPr>
        <w:t xml:space="preserve">The supplier/seller is required to provide copies of all shipping documents to </w:t>
      </w:r>
      <w:r>
        <w:rPr>
          <w:sz w:val="22"/>
          <w:szCs w:val="22"/>
        </w:rPr>
        <w:t>SNC’s</w:t>
      </w:r>
      <w:r w:rsidRPr="008F3891">
        <w:rPr>
          <w:sz w:val="22"/>
          <w:szCs w:val="22"/>
        </w:rPr>
        <w:t xml:space="preserve"> designated courier/freight forwarder at the time of pick-up or delivery. Required documents and information include </w:t>
      </w:r>
      <w:r w:rsidR="00666C0D">
        <w:rPr>
          <w:sz w:val="22"/>
          <w:szCs w:val="22"/>
        </w:rPr>
        <w:t xml:space="preserve">the </w:t>
      </w:r>
      <w:r>
        <w:rPr>
          <w:sz w:val="22"/>
          <w:szCs w:val="22"/>
        </w:rPr>
        <w:t>CI</w:t>
      </w:r>
      <w:r w:rsidRPr="008F3891">
        <w:rPr>
          <w:sz w:val="22"/>
          <w:szCs w:val="22"/>
        </w:rPr>
        <w:t xml:space="preserve"> and </w:t>
      </w:r>
      <w:r>
        <w:rPr>
          <w:sz w:val="22"/>
          <w:szCs w:val="22"/>
        </w:rPr>
        <w:t>AWB</w:t>
      </w:r>
      <w:r w:rsidRPr="008F3891">
        <w:rPr>
          <w:sz w:val="22"/>
          <w:szCs w:val="22"/>
        </w:rPr>
        <w:t>. If applicable</w:t>
      </w:r>
      <w:r>
        <w:rPr>
          <w:sz w:val="22"/>
          <w:szCs w:val="22"/>
        </w:rPr>
        <w:t>,</w:t>
      </w:r>
      <w:r w:rsidRPr="008F3891">
        <w:rPr>
          <w:sz w:val="22"/>
          <w:szCs w:val="22"/>
        </w:rPr>
        <w:t xml:space="preserve"> </w:t>
      </w:r>
      <w:r w:rsidR="00F554BE">
        <w:rPr>
          <w:sz w:val="22"/>
          <w:szCs w:val="22"/>
        </w:rPr>
        <w:t>COO</w:t>
      </w:r>
      <w:r w:rsidRPr="008F3891">
        <w:rPr>
          <w:sz w:val="22"/>
          <w:szCs w:val="22"/>
        </w:rPr>
        <w:t>, MSDS, and/or Declarations of Dangerous Goods</w:t>
      </w:r>
      <w:r w:rsidR="00F554BE">
        <w:rPr>
          <w:sz w:val="22"/>
          <w:szCs w:val="22"/>
        </w:rPr>
        <w:t xml:space="preserve"> must be provided</w:t>
      </w:r>
      <w:r w:rsidRPr="008F3891">
        <w:rPr>
          <w:sz w:val="22"/>
          <w:szCs w:val="22"/>
        </w:rPr>
        <w:t xml:space="preserve">. </w:t>
      </w:r>
    </w:p>
    <w:p w14:paraId="6845897E" w14:textId="4A9AAEEC" w:rsidR="008F3891" w:rsidRPr="008F3891" w:rsidRDefault="008F3891" w:rsidP="008F3891">
      <w:pPr>
        <w:pStyle w:val="Heading2"/>
      </w:pPr>
      <w:bookmarkStart w:id="12" w:name="_Toc224558386"/>
      <w:r w:rsidRPr="008F3891">
        <w:t>Preferred Couriers/Freight Forwarders</w:t>
      </w:r>
      <w:r w:rsidR="001E1927">
        <w:t>/Customs Broker</w:t>
      </w:r>
      <w:bookmarkEnd w:id="12"/>
    </w:p>
    <w:p w14:paraId="4EB89E82" w14:textId="4B1CE4A5" w:rsidR="008F3891" w:rsidRPr="008F3891" w:rsidRDefault="008F3891" w:rsidP="00F055B1">
      <w:pPr>
        <w:jc w:val="both"/>
        <w:rPr>
          <w:sz w:val="22"/>
          <w:szCs w:val="22"/>
        </w:rPr>
      </w:pPr>
      <w:r>
        <w:rPr>
          <w:sz w:val="22"/>
          <w:szCs w:val="22"/>
        </w:rPr>
        <w:t>SNC’s</w:t>
      </w:r>
      <w:r w:rsidRPr="008F3891">
        <w:rPr>
          <w:sz w:val="22"/>
          <w:szCs w:val="22"/>
        </w:rPr>
        <w:t xml:space="preserve"> </w:t>
      </w:r>
      <w:r w:rsidR="00621389">
        <w:rPr>
          <w:sz w:val="22"/>
          <w:szCs w:val="22"/>
        </w:rPr>
        <w:t>consistent couriers</w:t>
      </w:r>
      <w:r w:rsidR="001E1927">
        <w:rPr>
          <w:sz w:val="22"/>
          <w:szCs w:val="22"/>
        </w:rPr>
        <w:t xml:space="preserve">, </w:t>
      </w:r>
      <w:r w:rsidRPr="008F3891">
        <w:rPr>
          <w:sz w:val="22"/>
          <w:szCs w:val="22"/>
        </w:rPr>
        <w:t>freight forwarders</w:t>
      </w:r>
      <w:r w:rsidR="001E1927">
        <w:rPr>
          <w:sz w:val="22"/>
          <w:szCs w:val="22"/>
        </w:rPr>
        <w:t>, or customs brokers</w:t>
      </w:r>
      <w:r w:rsidRPr="008F3891">
        <w:rPr>
          <w:sz w:val="22"/>
          <w:szCs w:val="22"/>
        </w:rPr>
        <w:t xml:space="preserve"> are listed below. If you need to use an alternative courie</w:t>
      </w:r>
      <w:r w:rsidR="001E1927">
        <w:rPr>
          <w:sz w:val="22"/>
          <w:szCs w:val="22"/>
        </w:rPr>
        <w:t xml:space="preserve">r, </w:t>
      </w:r>
      <w:r w:rsidRPr="008F3891">
        <w:rPr>
          <w:sz w:val="22"/>
          <w:szCs w:val="22"/>
        </w:rPr>
        <w:t>freight forwarder</w:t>
      </w:r>
      <w:r w:rsidR="001E1927">
        <w:rPr>
          <w:sz w:val="22"/>
          <w:szCs w:val="22"/>
        </w:rPr>
        <w:t>, or customs broker</w:t>
      </w:r>
      <w:r w:rsidRPr="008F3891">
        <w:rPr>
          <w:sz w:val="22"/>
          <w:szCs w:val="22"/>
        </w:rPr>
        <w:t xml:space="preserve"> contact the </w:t>
      </w:r>
      <w:r>
        <w:rPr>
          <w:sz w:val="22"/>
          <w:szCs w:val="22"/>
        </w:rPr>
        <w:t>SNC ITCO</w:t>
      </w:r>
      <w:r w:rsidRPr="008F3891">
        <w:rPr>
          <w:sz w:val="22"/>
          <w:szCs w:val="22"/>
        </w:rPr>
        <w:t xml:space="preserve"> Operations team at </w:t>
      </w:r>
      <w:hyperlink r:id="rId18">
        <w:r w:rsidR="00CB5F64" w:rsidRPr="1A18BF73">
          <w:rPr>
            <w:rStyle w:val="Hyperlink"/>
            <w:sz w:val="22"/>
            <w:szCs w:val="22"/>
          </w:rPr>
          <w:t>ITCOOperations@sncorp.com</w:t>
        </w:r>
      </w:hyperlink>
      <w:r>
        <w:rPr>
          <w:sz w:val="22"/>
          <w:szCs w:val="22"/>
        </w:rPr>
        <w:t xml:space="preserve">. </w:t>
      </w:r>
    </w:p>
    <w:p w14:paraId="6AAE30D3" w14:textId="5DA45210" w:rsidR="002E1BBD" w:rsidRDefault="002E1BBD" w:rsidP="002E1BBD">
      <w:bookmarkStart w:id="13" w:name="_GLOSSARY_OF_TERMS/ACRONYMS"/>
      <w:bookmarkEnd w:id="13"/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3596"/>
        <w:gridCol w:w="3597"/>
        <w:gridCol w:w="3597"/>
      </w:tblGrid>
      <w:tr w:rsidR="001E1927" w14:paraId="17590AB7" w14:textId="77777777">
        <w:tc>
          <w:tcPr>
            <w:tcW w:w="3596" w:type="dxa"/>
            <w:vAlign w:val="bottom"/>
          </w:tcPr>
          <w:p w14:paraId="44F0C293" w14:textId="77777777" w:rsidR="001E1927" w:rsidRDefault="001E1927" w:rsidP="001E1927">
            <w:pPr>
              <w:rPr>
                <w:b/>
                <w:bCs/>
                <w:sz w:val="22"/>
                <w:szCs w:val="22"/>
              </w:rPr>
            </w:pPr>
            <w:r w:rsidRPr="008F3891">
              <w:rPr>
                <w:b/>
                <w:bCs/>
                <w:sz w:val="22"/>
                <w:szCs w:val="22"/>
              </w:rPr>
              <w:t>Courier **Under 150 lbs.**</w:t>
            </w:r>
          </w:p>
          <w:p w14:paraId="64FFAFC1" w14:textId="1E216932" w:rsidR="00C368B6" w:rsidRDefault="00C368B6" w:rsidP="001E1927"/>
        </w:tc>
        <w:tc>
          <w:tcPr>
            <w:tcW w:w="3597" w:type="dxa"/>
          </w:tcPr>
          <w:p w14:paraId="40066D55" w14:textId="7112D0E1" w:rsidR="001E1927" w:rsidRDefault="00C368B6" w:rsidP="001E1927">
            <w:r w:rsidRPr="008F3891">
              <w:rPr>
                <w:b/>
                <w:bCs/>
                <w:sz w:val="22"/>
                <w:szCs w:val="22"/>
              </w:rPr>
              <w:t>Freight Forwarders</w:t>
            </w:r>
            <w:r>
              <w:rPr>
                <w:b/>
                <w:bCs/>
                <w:sz w:val="22"/>
                <w:szCs w:val="22"/>
              </w:rPr>
              <w:t xml:space="preserve"> **Over 150 lbs.**</w:t>
            </w:r>
          </w:p>
        </w:tc>
        <w:tc>
          <w:tcPr>
            <w:tcW w:w="3597" w:type="dxa"/>
          </w:tcPr>
          <w:p w14:paraId="519D3723" w14:textId="6FA3A708" w:rsidR="001E1927" w:rsidRPr="00C368B6" w:rsidRDefault="00C368B6" w:rsidP="001E1927">
            <w:pPr>
              <w:rPr>
                <w:b/>
                <w:bCs/>
                <w:sz w:val="22"/>
                <w:szCs w:val="22"/>
              </w:rPr>
            </w:pPr>
            <w:r w:rsidRPr="00C368B6">
              <w:rPr>
                <w:b/>
                <w:bCs/>
                <w:sz w:val="22"/>
                <w:szCs w:val="22"/>
              </w:rPr>
              <w:t>Customs Broker</w:t>
            </w:r>
            <w:r w:rsidRPr="00C368B6">
              <w:rPr>
                <w:b/>
                <w:bCs/>
                <w:sz w:val="22"/>
                <w:szCs w:val="22"/>
              </w:rPr>
              <w:br/>
            </w:r>
          </w:p>
        </w:tc>
      </w:tr>
      <w:tr w:rsidR="00C368B6" w14:paraId="0188223D" w14:textId="77777777">
        <w:trPr>
          <w:trHeight w:val="863"/>
        </w:trPr>
        <w:tc>
          <w:tcPr>
            <w:tcW w:w="3596" w:type="dxa"/>
            <w:vAlign w:val="bottom"/>
          </w:tcPr>
          <w:p w14:paraId="2E4DEF44" w14:textId="22590A68" w:rsidR="00C368B6" w:rsidRDefault="00C368B6" w:rsidP="00C368B6">
            <w:pPr>
              <w:rPr>
                <w:sz w:val="22"/>
                <w:szCs w:val="22"/>
              </w:rPr>
            </w:pPr>
            <w:r w:rsidRPr="002857A8">
              <w:rPr>
                <w:sz w:val="22"/>
                <w:szCs w:val="22"/>
              </w:rPr>
              <w:t>FedEx</w:t>
            </w:r>
          </w:p>
          <w:p w14:paraId="0EAC4834" w14:textId="77777777" w:rsidR="00C368B6" w:rsidRDefault="00C368B6" w:rsidP="00C368B6"/>
          <w:p w14:paraId="4DFCCF85" w14:textId="75502A45" w:rsidR="00C368B6" w:rsidRDefault="00C368B6" w:rsidP="00C368B6"/>
        </w:tc>
        <w:tc>
          <w:tcPr>
            <w:tcW w:w="3597" w:type="dxa"/>
            <w:vAlign w:val="bottom"/>
          </w:tcPr>
          <w:p w14:paraId="1EEAB264" w14:textId="5E90E623" w:rsidR="00C368B6" w:rsidRDefault="00C368B6" w:rsidP="00C368B6">
            <w:pPr>
              <w:rPr>
                <w:sz w:val="22"/>
                <w:szCs w:val="22"/>
              </w:rPr>
            </w:pPr>
            <w:r w:rsidRPr="002857A8">
              <w:rPr>
                <w:sz w:val="22"/>
                <w:szCs w:val="22"/>
              </w:rPr>
              <w:t>FedEx</w:t>
            </w:r>
            <w:r w:rsidRPr="008F3891">
              <w:rPr>
                <w:sz w:val="22"/>
                <w:szCs w:val="22"/>
              </w:rPr>
              <w:t xml:space="preserve"> </w:t>
            </w:r>
          </w:p>
          <w:p w14:paraId="6CAFC54E" w14:textId="77777777" w:rsidR="00C368B6" w:rsidRDefault="00C368B6" w:rsidP="00C368B6"/>
          <w:p w14:paraId="76B1EE44" w14:textId="0C23EDE2" w:rsidR="00C368B6" w:rsidRDefault="00C368B6" w:rsidP="00C368B6"/>
        </w:tc>
        <w:tc>
          <w:tcPr>
            <w:tcW w:w="3597" w:type="dxa"/>
          </w:tcPr>
          <w:p w14:paraId="230E9573" w14:textId="3E619B7D" w:rsidR="00C368B6" w:rsidRDefault="00C368B6" w:rsidP="00C368B6">
            <w:hyperlink r:id="rId19" w:history="1">
              <w:r w:rsidRPr="00C368B6">
                <w:rPr>
                  <w:rStyle w:val="Hyperlink"/>
                </w:rPr>
                <w:t>Crane Worldwide</w:t>
              </w:r>
            </w:hyperlink>
          </w:p>
        </w:tc>
      </w:tr>
      <w:tr w:rsidR="00C368B6" w14:paraId="18156F8A" w14:textId="77777777">
        <w:trPr>
          <w:trHeight w:val="944"/>
        </w:trPr>
        <w:tc>
          <w:tcPr>
            <w:tcW w:w="3596" w:type="dxa"/>
            <w:vAlign w:val="bottom"/>
          </w:tcPr>
          <w:p w14:paraId="5E96403F" w14:textId="1F7281E5" w:rsidR="00C368B6" w:rsidRDefault="00C368B6" w:rsidP="00C368B6"/>
        </w:tc>
        <w:tc>
          <w:tcPr>
            <w:tcW w:w="3597" w:type="dxa"/>
            <w:vAlign w:val="bottom"/>
          </w:tcPr>
          <w:p w14:paraId="6CC3DDC3" w14:textId="77777777" w:rsidR="00C368B6" w:rsidRDefault="00C368B6" w:rsidP="00C368B6">
            <w:pPr>
              <w:rPr>
                <w:sz w:val="22"/>
                <w:szCs w:val="22"/>
              </w:rPr>
            </w:pPr>
            <w:r w:rsidRPr="008F3891">
              <w:rPr>
                <w:sz w:val="22"/>
                <w:szCs w:val="22"/>
              </w:rPr>
              <w:t>JAS</w:t>
            </w:r>
          </w:p>
          <w:p w14:paraId="20D84828" w14:textId="77777777" w:rsidR="00C368B6" w:rsidRDefault="00C368B6" w:rsidP="00C368B6"/>
          <w:p w14:paraId="452B92AB" w14:textId="25D01E35" w:rsidR="00C368B6" w:rsidRDefault="00C368B6" w:rsidP="00C368B6"/>
        </w:tc>
        <w:tc>
          <w:tcPr>
            <w:tcW w:w="3597" w:type="dxa"/>
          </w:tcPr>
          <w:p w14:paraId="245F8935" w14:textId="77777777" w:rsidR="00C368B6" w:rsidRDefault="00C368B6" w:rsidP="00C368B6"/>
          <w:p w14:paraId="33A69100" w14:textId="239EE75D" w:rsidR="00327AAA" w:rsidRDefault="00327AAA" w:rsidP="00C368B6"/>
        </w:tc>
      </w:tr>
      <w:tr w:rsidR="00327AAA" w14:paraId="5401977B" w14:textId="77777777">
        <w:trPr>
          <w:trHeight w:val="944"/>
        </w:trPr>
        <w:tc>
          <w:tcPr>
            <w:tcW w:w="3596" w:type="dxa"/>
            <w:vAlign w:val="bottom"/>
          </w:tcPr>
          <w:p w14:paraId="2A6A67F6" w14:textId="77777777" w:rsidR="00327AAA" w:rsidRDefault="00327AAA" w:rsidP="00C368B6"/>
        </w:tc>
        <w:tc>
          <w:tcPr>
            <w:tcW w:w="3597" w:type="dxa"/>
            <w:vAlign w:val="bottom"/>
          </w:tcPr>
          <w:p w14:paraId="4F23189D" w14:textId="0B33F634" w:rsidR="00327AAA" w:rsidRPr="008F3891" w:rsidRDefault="00D56DE9" w:rsidP="00327AAA">
            <w:pPr>
              <w:spacing w:line="720" w:lineRule="auto"/>
              <w:rPr>
                <w:sz w:val="22"/>
                <w:szCs w:val="22"/>
              </w:rPr>
            </w:pPr>
            <w:hyperlink r:id="rId20" w:history="1">
              <w:r w:rsidR="00327AAA" w:rsidRPr="00D56DE9">
                <w:rPr>
                  <w:rStyle w:val="Hyperlink"/>
                  <w:sz w:val="22"/>
                  <w:szCs w:val="22"/>
                </w:rPr>
                <w:t>Crane Worldwide</w:t>
              </w:r>
            </w:hyperlink>
          </w:p>
        </w:tc>
        <w:tc>
          <w:tcPr>
            <w:tcW w:w="3597" w:type="dxa"/>
          </w:tcPr>
          <w:p w14:paraId="10742D7C" w14:textId="77777777" w:rsidR="00327AAA" w:rsidRDefault="00327AAA" w:rsidP="00C368B6"/>
        </w:tc>
      </w:tr>
    </w:tbl>
    <w:p w14:paraId="03ED09F5" w14:textId="142DAEAA" w:rsidR="002E1BBD" w:rsidRDefault="002E1BBD" w:rsidP="002E1BBD"/>
    <w:p w14:paraId="37927CB6" w14:textId="3C672900" w:rsidR="002E1BBD" w:rsidRDefault="002E1BBD" w:rsidP="002E1BBD"/>
    <w:p w14:paraId="5C9CAA9B" w14:textId="361409AA" w:rsidR="002E1BBD" w:rsidRDefault="002E1BBD" w:rsidP="002E1BBD"/>
    <w:p w14:paraId="39C39287" w14:textId="26FD6964" w:rsidR="002E1BBD" w:rsidRDefault="002E1BBD" w:rsidP="002E1BBD"/>
    <w:p w14:paraId="62C0E3F0" w14:textId="7E1460A9" w:rsidR="002E1BBD" w:rsidRDefault="002E1BBD" w:rsidP="002E1BBD"/>
    <w:p w14:paraId="6ECD2EA6" w14:textId="3E5CD62D" w:rsidR="002E1BBD" w:rsidRDefault="002E1BBD" w:rsidP="002E1BBD"/>
    <w:p w14:paraId="0A9164CD" w14:textId="03F28E96" w:rsidR="002E1BBD" w:rsidRDefault="002E1BBD" w:rsidP="002E1BBD"/>
    <w:p w14:paraId="0B54B895" w14:textId="66348507" w:rsidR="002E1BBD" w:rsidRDefault="002E1BBD" w:rsidP="002E1BBD"/>
    <w:p w14:paraId="07E03D3B" w14:textId="095B6649" w:rsidR="002E1BBD" w:rsidRDefault="002E1BBD" w:rsidP="002E1BBD"/>
    <w:p w14:paraId="126FB2AC" w14:textId="18E254F8" w:rsidR="002E1BBD" w:rsidRDefault="002E1BBD" w:rsidP="002E1BBD"/>
    <w:p w14:paraId="3DE26B03" w14:textId="5171E7E0" w:rsidR="002E1BBD" w:rsidRDefault="002E1BBD" w:rsidP="002E1BBD"/>
    <w:p w14:paraId="19D960A2" w14:textId="21D44593" w:rsidR="002E1BBD" w:rsidRDefault="002E1BBD" w:rsidP="002E1BBD"/>
    <w:p w14:paraId="44977F0C" w14:textId="77777777" w:rsidR="002E1BBD" w:rsidRDefault="002E1BBD" w:rsidP="002E1BBD"/>
    <w:p w14:paraId="6FFAD7C9" w14:textId="42B6CB91" w:rsidR="00027189" w:rsidRDefault="00027189" w:rsidP="00027189">
      <w:pPr>
        <w:pStyle w:val="Heading1"/>
      </w:pPr>
      <w:bookmarkStart w:id="14" w:name="_Ref44514649"/>
      <w:bookmarkStart w:id="15" w:name="_Ref44514660"/>
      <w:bookmarkStart w:id="16" w:name="_Toc224558387"/>
      <w:r w:rsidRPr="00027189">
        <w:t>GLOSSARY OF TERMS/ACRONYMS</w:t>
      </w:r>
      <w:bookmarkEnd w:id="14"/>
      <w:bookmarkEnd w:id="15"/>
      <w:bookmarkEnd w:id="16"/>
    </w:p>
    <w:p w14:paraId="0A5C8164" w14:textId="40177585" w:rsidR="00CB261E" w:rsidRPr="00CB261E" w:rsidRDefault="00CB261E" w:rsidP="00CB261E">
      <w:pPr>
        <w:pStyle w:val="ListParagraph"/>
        <w:numPr>
          <w:ilvl w:val="0"/>
          <w:numId w:val="8"/>
        </w:numPr>
        <w:rPr>
          <w:sz w:val="16"/>
          <w:szCs w:val="16"/>
        </w:rPr>
      </w:pPr>
      <w:r>
        <w:t xml:space="preserve">Assist </w:t>
      </w:r>
      <w:r>
        <w:tab/>
      </w:r>
      <w:r>
        <w:tab/>
      </w:r>
      <w:r>
        <w:tab/>
      </w:r>
      <w:r w:rsidRPr="00CB261E">
        <w:rPr>
          <w:sz w:val="16"/>
          <w:szCs w:val="16"/>
        </w:rPr>
        <w:t xml:space="preserve">(1) “Assist” means any of the following if supplied directly or indirectly, and free of charge or at reduced cost, by the </w:t>
      </w:r>
      <w:r>
        <w:rPr>
          <w:sz w:val="16"/>
          <w:szCs w:val="16"/>
        </w:rPr>
        <w:t xml:space="preserve">           </w:t>
      </w:r>
      <w:r w:rsidRPr="00CB261E">
        <w:rPr>
          <w:sz w:val="16"/>
          <w:szCs w:val="16"/>
        </w:rPr>
        <w:t>buyer of imported merchandise for use in connection with the production or the sale for export to the United States of the merchandise:</w:t>
      </w:r>
    </w:p>
    <w:p w14:paraId="19DC805E" w14:textId="77777777" w:rsidR="00CB261E" w:rsidRPr="00A96D9A" w:rsidRDefault="00CB261E" w:rsidP="00CB261E">
      <w:pPr>
        <w:ind w:left="1440" w:firstLine="720"/>
        <w:rPr>
          <w:sz w:val="16"/>
          <w:szCs w:val="16"/>
        </w:rPr>
      </w:pPr>
      <w:r w:rsidRPr="00A96D9A">
        <w:rPr>
          <w:sz w:val="16"/>
          <w:szCs w:val="16"/>
        </w:rPr>
        <w:t>(</w:t>
      </w:r>
      <w:proofErr w:type="spellStart"/>
      <w:r w:rsidRPr="00A96D9A">
        <w:rPr>
          <w:sz w:val="16"/>
          <w:szCs w:val="16"/>
        </w:rPr>
        <w:t>i</w:t>
      </w:r>
      <w:proofErr w:type="spellEnd"/>
      <w:r w:rsidRPr="00A96D9A">
        <w:rPr>
          <w:sz w:val="16"/>
          <w:szCs w:val="16"/>
        </w:rPr>
        <w:t>) Materials, components, parts, and similar items incorporated in the imported merchandise.</w:t>
      </w:r>
    </w:p>
    <w:p w14:paraId="3B3561FA" w14:textId="77777777" w:rsidR="00CB261E" w:rsidRPr="00A96D9A" w:rsidRDefault="00CB261E" w:rsidP="00CB261E">
      <w:pPr>
        <w:ind w:left="1440" w:firstLine="720"/>
        <w:rPr>
          <w:sz w:val="16"/>
          <w:szCs w:val="16"/>
        </w:rPr>
      </w:pPr>
      <w:r w:rsidRPr="00A96D9A">
        <w:rPr>
          <w:sz w:val="16"/>
          <w:szCs w:val="16"/>
        </w:rPr>
        <w:t xml:space="preserve">(ii) Tools, dies, molds, and similar items used in the production of </w:t>
      </w:r>
      <w:proofErr w:type="gramStart"/>
      <w:r w:rsidRPr="00A96D9A">
        <w:rPr>
          <w:sz w:val="16"/>
          <w:szCs w:val="16"/>
        </w:rPr>
        <w:t>the imported</w:t>
      </w:r>
      <w:proofErr w:type="gramEnd"/>
      <w:r w:rsidRPr="00A96D9A">
        <w:rPr>
          <w:sz w:val="16"/>
          <w:szCs w:val="16"/>
        </w:rPr>
        <w:t xml:space="preserve"> merchandise.</w:t>
      </w:r>
    </w:p>
    <w:p w14:paraId="09FC86C5" w14:textId="77777777" w:rsidR="00CB261E" w:rsidRPr="00A96D9A" w:rsidRDefault="00CB261E" w:rsidP="00CB261E">
      <w:pPr>
        <w:ind w:left="1440" w:firstLine="720"/>
        <w:rPr>
          <w:sz w:val="16"/>
          <w:szCs w:val="16"/>
        </w:rPr>
      </w:pPr>
      <w:r w:rsidRPr="00A96D9A">
        <w:rPr>
          <w:sz w:val="16"/>
          <w:szCs w:val="16"/>
        </w:rPr>
        <w:t xml:space="preserve">(iii) Merchandise consumed in the production of </w:t>
      </w:r>
      <w:proofErr w:type="gramStart"/>
      <w:r w:rsidRPr="00A96D9A">
        <w:rPr>
          <w:sz w:val="16"/>
          <w:szCs w:val="16"/>
        </w:rPr>
        <w:t>the imported</w:t>
      </w:r>
      <w:proofErr w:type="gramEnd"/>
      <w:r w:rsidRPr="00A96D9A">
        <w:rPr>
          <w:sz w:val="16"/>
          <w:szCs w:val="16"/>
        </w:rPr>
        <w:t xml:space="preserve"> merchandise.</w:t>
      </w:r>
    </w:p>
    <w:p w14:paraId="37CAE9F7" w14:textId="77777777" w:rsidR="00CB261E" w:rsidRPr="00A96D9A" w:rsidRDefault="00CB261E" w:rsidP="00CB261E">
      <w:pPr>
        <w:ind w:left="2160"/>
        <w:rPr>
          <w:sz w:val="16"/>
          <w:szCs w:val="16"/>
        </w:rPr>
      </w:pPr>
      <w:r w:rsidRPr="00A96D9A">
        <w:rPr>
          <w:sz w:val="16"/>
          <w:szCs w:val="16"/>
        </w:rPr>
        <w:t xml:space="preserve">(iv) Engineering, development, artwork, design work, and plans and sketches that are undertaken elsewhere than in the United States and are necessary </w:t>
      </w:r>
      <w:proofErr w:type="gramStart"/>
      <w:r w:rsidRPr="00A96D9A">
        <w:rPr>
          <w:sz w:val="16"/>
          <w:szCs w:val="16"/>
        </w:rPr>
        <w:t>for the production of</w:t>
      </w:r>
      <w:proofErr w:type="gramEnd"/>
      <w:r w:rsidRPr="00A96D9A">
        <w:rPr>
          <w:sz w:val="16"/>
          <w:szCs w:val="16"/>
        </w:rPr>
        <w:t xml:space="preserve"> the imported merchandise.</w:t>
      </w:r>
    </w:p>
    <w:p w14:paraId="7E7E7D9F" w14:textId="77777777" w:rsidR="00CB261E" w:rsidRPr="00A96D9A" w:rsidRDefault="00CB261E" w:rsidP="00CB261E">
      <w:pPr>
        <w:ind w:left="720" w:firstLine="720"/>
        <w:rPr>
          <w:sz w:val="16"/>
          <w:szCs w:val="16"/>
        </w:rPr>
      </w:pPr>
      <w:r w:rsidRPr="00A96D9A">
        <w:rPr>
          <w:sz w:val="16"/>
          <w:szCs w:val="16"/>
        </w:rPr>
        <w:t>(2) No service or work to which paragraph (a)(1)(iv) of this section applies will be treated as an assist if the service or work:</w:t>
      </w:r>
    </w:p>
    <w:p w14:paraId="55A6353F" w14:textId="77777777" w:rsidR="00CB261E" w:rsidRPr="00A96D9A" w:rsidRDefault="00CB261E" w:rsidP="00CB261E">
      <w:pPr>
        <w:ind w:left="2160"/>
        <w:rPr>
          <w:sz w:val="16"/>
          <w:szCs w:val="16"/>
        </w:rPr>
      </w:pPr>
      <w:r w:rsidRPr="00A96D9A">
        <w:rPr>
          <w:sz w:val="16"/>
          <w:szCs w:val="16"/>
        </w:rPr>
        <w:t>(</w:t>
      </w:r>
      <w:proofErr w:type="spellStart"/>
      <w:r w:rsidRPr="00A96D9A">
        <w:rPr>
          <w:sz w:val="16"/>
          <w:szCs w:val="16"/>
        </w:rPr>
        <w:t>i</w:t>
      </w:r>
      <w:proofErr w:type="spellEnd"/>
      <w:r w:rsidRPr="00A96D9A">
        <w:rPr>
          <w:sz w:val="16"/>
          <w:szCs w:val="16"/>
        </w:rPr>
        <w:t>) Is performed by an individual domiciled within the United States;(ii) Is performed by that individual while acting as an employee or agent of the buyer of the imported merchandise; and</w:t>
      </w:r>
    </w:p>
    <w:p w14:paraId="64558EB9" w14:textId="77777777" w:rsidR="00CB261E" w:rsidRPr="00A96D9A" w:rsidRDefault="00CB261E" w:rsidP="00CB261E">
      <w:pPr>
        <w:ind w:left="1440" w:firstLine="720"/>
        <w:rPr>
          <w:sz w:val="16"/>
          <w:szCs w:val="16"/>
        </w:rPr>
      </w:pPr>
      <w:r w:rsidRPr="00A96D9A">
        <w:rPr>
          <w:sz w:val="16"/>
          <w:szCs w:val="16"/>
        </w:rPr>
        <w:t>(iii) Is incidental to other engineering, development, artwork, design work, or plans or sketches that are undertaken within the United States.</w:t>
      </w:r>
    </w:p>
    <w:p w14:paraId="41512B12" w14:textId="77777777" w:rsidR="00CB261E" w:rsidRPr="00A96D9A" w:rsidRDefault="00CB261E" w:rsidP="00CB261E">
      <w:pPr>
        <w:ind w:left="720" w:firstLine="720"/>
        <w:rPr>
          <w:sz w:val="16"/>
          <w:szCs w:val="16"/>
        </w:rPr>
      </w:pPr>
      <w:r w:rsidRPr="00A96D9A">
        <w:rPr>
          <w:sz w:val="16"/>
          <w:szCs w:val="16"/>
        </w:rPr>
        <w:t>(3) The following apply in determining the value of assists described in paragraph (a)(1)(iv) of this section:</w:t>
      </w:r>
    </w:p>
    <w:p w14:paraId="61EE1F8A" w14:textId="77777777" w:rsidR="00CB261E" w:rsidRPr="00A96D9A" w:rsidRDefault="00CB261E" w:rsidP="00CB261E">
      <w:pPr>
        <w:ind w:left="1440" w:firstLine="720"/>
        <w:rPr>
          <w:sz w:val="16"/>
          <w:szCs w:val="16"/>
        </w:rPr>
      </w:pPr>
      <w:r w:rsidRPr="00A96D9A">
        <w:rPr>
          <w:sz w:val="16"/>
          <w:szCs w:val="16"/>
        </w:rPr>
        <w:t>(</w:t>
      </w:r>
      <w:proofErr w:type="spellStart"/>
      <w:r w:rsidRPr="00A96D9A">
        <w:rPr>
          <w:sz w:val="16"/>
          <w:szCs w:val="16"/>
        </w:rPr>
        <w:t>i</w:t>
      </w:r>
      <w:proofErr w:type="spellEnd"/>
      <w:r w:rsidRPr="00A96D9A">
        <w:rPr>
          <w:sz w:val="16"/>
          <w:szCs w:val="16"/>
        </w:rPr>
        <w:t>) The value of an assist that is available in the public domain is the cost of obtaining copies of the assist.</w:t>
      </w:r>
    </w:p>
    <w:p w14:paraId="073CCE59" w14:textId="77777777" w:rsidR="00CB261E" w:rsidRPr="00A96D9A" w:rsidRDefault="00CB261E" w:rsidP="00CB261E">
      <w:pPr>
        <w:ind w:left="1440" w:firstLine="720"/>
        <w:rPr>
          <w:sz w:val="16"/>
          <w:szCs w:val="16"/>
        </w:rPr>
      </w:pPr>
      <w:r w:rsidRPr="00A96D9A">
        <w:rPr>
          <w:sz w:val="16"/>
          <w:szCs w:val="16"/>
        </w:rPr>
        <w:t>(ii) If the production of an assist occurred in the United States and one or more foreign countries, the value of the assist is the value added outside the United States.</w:t>
      </w:r>
    </w:p>
    <w:p w14:paraId="363947A5" w14:textId="7033E537" w:rsidR="00F554BE" w:rsidRDefault="00CB261E" w:rsidP="00CB261E">
      <w:pPr>
        <w:pStyle w:val="ListParagraph"/>
        <w:ind w:left="1800"/>
      </w:pPr>
      <w:r w:rsidRPr="00A96D9A">
        <w:rPr>
          <w:sz w:val="16"/>
          <w:szCs w:val="16"/>
        </w:rPr>
        <w:t>(iii) If the assist was purchased or leased by the buyer from an unrelated person, the value of the assist is the cost of the purchase or of the lease.</w:t>
      </w:r>
    </w:p>
    <w:p w14:paraId="25A3C96B" w14:textId="609D771F" w:rsidR="00F554BE" w:rsidRDefault="00F554BE"/>
    <w:p w14:paraId="13EFBD07" w14:textId="2F59E8DA" w:rsidR="00A96D9A" w:rsidRDefault="00A96D9A"/>
    <w:p w14:paraId="2746CB17" w14:textId="4814ABBB" w:rsidR="00A96D9A" w:rsidRDefault="00A96D9A"/>
    <w:p w14:paraId="5C0CF22F" w14:textId="32E21F81" w:rsidR="00A96D9A" w:rsidRDefault="00A96D9A"/>
    <w:p w14:paraId="27DF5621" w14:textId="1F63816C" w:rsidR="00A96D9A" w:rsidRDefault="00A96D9A"/>
    <w:p w14:paraId="4768D98F" w14:textId="04DADF90" w:rsidR="00A96D9A" w:rsidRDefault="00A96D9A"/>
    <w:p w14:paraId="5BBF531B" w14:textId="21A08E17" w:rsidR="00A96D9A" w:rsidRDefault="00A96D9A"/>
    <w:p w14:paraId="48F4D598" w14:textId="77777777" w:rsidR="00CB261E" w:rsidRDefault="00CB261E"/>
    <w:p w14:paraId="35E7052C" w14:textId="77777777" w:rsidR="00CB261E" w:rsidRDefault="00CB261E"/>
    <w:p w14:paraId="705B6738" w14:textId="77777777" w:rsidR="00CB261E" w:rsidRDefault="00CB261E"/>
    <w:p w14:paraId="22BB6152" w14:textId="385B483B" w:rsidR="00A96D9A" w:rsidRDefault="00A65EAA" w:rsidP="00A65EAA">
      <w:pPr>
        <w:tabs>
          <w:tab w:val="left" w:pos="2505"/>
        </w:tabs>
      </w:pPr>
      <w:r>
        <w:tab/>
      </w:r>
    </w:p>
    <w:p w14:paraId="20EEDD9F" w14:textId="77777777" w:rsidR="00D2390E" w:rsidRPr="00A65EAA" w:rsidRDefault="00D2390E" w:rsidP="00A65EAA">
      <w:pPr>
        <w:tabs>
          <w:tab w:val="left" w:pos="2505"/>
        </w:tabs>
      </w:pPr>
    </w:p>
    <w:p w14:paraId="61D9E227" w14:textId="20B6638E" w:rsidR="00F554BE" w:rsidRDefault="00F554BE" w:rsidP="00F055B1">
      <w:pPr>
        <w:pStyle w:val="Heading1"/>
        <w:numPr>
          <w:ilvl w:val="0"/>
          <w:numId w:val="0"/>
        </w:numPr>
      </w:pPr>
      <w:bookmarkStart w:id="17" w:name="_Toc224558388"/>
      <w:r>
        <w:lastRenderedPageBreak/>
        <w:t>APPENDIX A: SAMPLE COMMERCIAL INVOICE</w:t>
      </w:r>
      <w:bookmarkEnd w:id="17"/>
    </w:p>
    <w:p w14:paraId="0D851887" w14:textId="508F3BA8" w:rsidR="00F554BE" w:rsidRDefault="00F554BE" w:rsidP="00F554BE">
      <w:pPr>
        <w:ind w:left="-180"/>
      </w:pPr>
      <w:r w:rsidRPr="008F3891">
        <w:rPr>
          <w:noProof/>
          <w:sz w:val="22"/>
          <w:szCs w:val="22"/>
        </w:rPr>
        <w:drawing>
          <wp:inline distT="0" distB="0" distL="0" distR="0" wp14:anchorId="1748E328" wp14:editId="2BD63A87">
            <wp:extent cx="7146692" cy="7136765"/>
            <wp:effectExtent l="0" t="0" r="0" b="6985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1"/>
                    <a:stretch>
                      <a:fillRect/>
                    </a:stretch>
                  </pic:blipFill>
                  <pic:spPr>
                    <a:xfrm>
                      <a:off x="0" y="0"/>
                      <a:ext cx="7181071" cy="717109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1F089F4" w14:textId="1F4830A7" w:rsidR="00A96D9A" w:rsidRDefault="00A96D9A" w:rsidP="00F554BE">
      <w:pPr>
        <w:ind w:left="-180"/>
      </w:pPr>
    </w:p>
    <w:p w14:paraId="2F7F4B7D" w14:textId="4C23D597" w:rsidR="00A96D9A" w:rsidRPr="00A0483B" w:rsidRDefault="00A96D9A" w:rsidP="00A0483B">
      <w:pPr>
        <w:jc w:val="both"/>
        <w:rPr>
          <w:b/>
          <w:sz w:val="22"/>
          <w:szCs w:val="22"/>
        </w:rPr>
      </w:pPr>
      <w:r w:rsidRPr="008F3891">
        <w:rPr>
          <w:b/>
          <w:sz w:val="22"/>
          <w:szCs w:val="22"/>
        </w:rPr>
        <w:t xml:space="preserve">*For assistance with any import into the U.S. please contact the </w:t>
      </w:r>
      <w:r>
        <w:rPr>
          <w:b/>
          <w:sz w:val="22"/>
          <w:szCs w:val="22"/>
        </w:rPr>
        <w:t xml:space="preserve">SNC </w:t>
      </w:r>
      <w:r w:rsidRPr="008F3891">
        <w:rPr>
          <w:b/>
          <w:sz w:val="22"/>
          <w:szCs w:val="22"/>
        </w:rPr>
        <w:t xml:space="preserve">International Trade Compliance Operations team at </w:t>
      </w:r>
      <w:hyperlink r:id="rId22" w:history="1">
        <w:r w:rsidRPr="00835901">
          <w:rPr>
            <w:rStyle w:val="Hyperlink"/>
            <w:b/>
            <w:sz w:val="22"/>
            <w:szCs w:val="22"/>
          </w:rPr>
          <w:t>ITCOOperations@sncorp.com</w:t>
        </w:r>
      </w:hyperlink>
      <w:r>
        <w:rPr>
          <w:b/>
          <w:sz w:val="22"/>
          <w:szCs w:val="22"/>
        </w:rPr>
        <w:t xml:space="preserve"> </w:t>
      </w:r>
    </w:p>
    <w:sectPr w:rsidR="00A96D9A" w:rsidRPr="00A0483B" w:rsidSect="00D2390E">
      <w:headerReference w:type="even" r:id="rId23"/>
      <w:headerReference w:type="default" r:id="rId24"/>
      <w:footerReference w:type="even" r:id="rId25"/>
      <w:footerReference w:type="default" r:id="rId26"/>
      <w:headerReference w:type="first" r:id="rId27"/>
      <w:footerReference w:type="first" r:id="rId28"/>
      <w:pgSz w:w="12240" w:h="15840"/>
      <w:pgMar w:top="720" w:right="720" w:bottom="720" w:left="720" w:header="720" w:footer="87" w:gutter="0"/>
      <w:pgNumType w:start="1"/>
      <w:cols w:space="720"/>
      <w:noEndnote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E1C6EA4" w14:textId="77777777" w:rsidR="00A05E8B" w:rsidRDefault="00A05E8B" w:rsidP="00FF1999">
      <w:pPr>
        <w:spacing w:after="0" w:line="240" w:lineRule="auto"/>
      </w:pPr>
      <w:r>
        <w:separator/>
      </w:r>
    </w:p>
  </w:endnote>
  <w:endnote w:type="continuationSeparator" w:id="0">
    <w:p w14:paraId="230DFADF" w14:textId="77777777" w:rsidR="00A05E8B" w:rsidRDefault="00A05E8B" w:rsidP="00FF1999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Bahnschrift Light">
    <w:panose1 w:val="020B0502040204020203"/>
    <w:charset w:val="00"/>
    <w:family w:val="swiss"/>
    <w:pitch w:val="variable"/>
    <w:sig w:usb0="A00002C7" w:usb1="00000002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0" w:type="auto"/>
      <w:jc w:val="center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2358"/>
      <w:gridCol w:w="5940"/>
      <w:gridCol w:w="1278"/>
    </w:tblGrid>
    <w:tr w:rsidR="00D2390E" w14:paraId="7F3619C1" w14:textId="77777777" w:rsidTr="00C02F9F">
      <w:trPr>
        <w:jc w:val="center"/>
      </w:trPr>
      <w:tc>
        <w:tcPr>
          <w:tcW w:w="2358" w:type="dxa"/>
        </w:tcPr>
        <w:p w14:paraId="284CED45" w14:textId="63779BA2" w:rsidR="00D2390E" w:rsidRDefault="00D2390E" w:rsidP="004D1C48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940" w:type="dxa"/>
          <w:vMerge w:val="restart"/>
          <w:vAlign w:val="center"/>
        </w:tcPr>
        <w:p w14:paraId="633E0388" w14:textId="77777777" w:rsidR="00E809EC" w:rsidRDefault="00E809EC" w:rsidP="00E809EC">
          <w:pPr>
            <w:pStyle w:val="Default"/>
          </w:pPr>
        </w:p>
        <w:p w14:paraId="2A3739A6" w14:textId="519E4F10" w:rsidR="00D2390E" w:rsidRPr="0006356B" w:rsidRDefault="0006356B" w:rsidP="00E809EC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b/>
              <w:i/>
              <w:iCs w:val="0"/>
              <w:color w:val="000000"/>
              <w:sz w:val="18"/>
              <w:szCs w:val="18"/>
            </w:rPr>
          </w:pPr>
          <w:r>
            <w:t xml:space="preserve"> </w:t>
          </w:r>
          <w:r>
            <w:rPr>
              <w:i/>
              <w:sz w:val="18"/>
              <w:szCs w:val="18"/>
            </w:rPr>
            <w:t xml:space="preserve">SNC Proprietary </w:t>
          </w:r>
          <w:r w:rsidR="00EB1CC2">
            <w:rPr>
              <w:i/>
              <w:sz w:val="18"/>
              <w:szCs w:val="18"/>
            </w:rPr>
            <w:t>Information</w:t>
          </w:r>
        </w:p>
      </w:tc>
      <w:tc>
        <w:tcPr>
          <w:tcW w:w="1278" w:type="dxa"/>
        </w:tcPr>
        <w:p w14:paraId="23AB5705" w14:textId="77777777" w:rsidR="00D2390E" w:rsidRDefault="00D2390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</w:tr>
    <w:tr w:rsidR="00D2390E" w14:paraId="167D4847" w14:textId="77777777" w:rsidTr="00C02F9F">
      <w:trPr>
        <w:jc w:val="center"/>
      </w:trPr>
      <w:tc>
        <w:tcPr>
          <w:tcW w:w="2358" w:type="dxa"/>
        </w:tcPr>
        <w:p w14:paraId="5986F121" w14:textId="4D1E2309" w:rsidR="00D2390E" w:rsidRDefault="00D2390E" w:rsidP="00F554BE">
          <w:pPr>
            <w:pStyle w:val="Footer"/>
            <w:tabs>
              <w:tab w:val="clear" w:pos="4680"/>
              <w:tab w:val="center" w:pos="2070"/>
            </w:tabs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940" w:type="dxa"/>
          <w:vMerge/>
        </w:tcPr>
        <w:p w14:paraId="28DD6E1C" w14:textId="77777777" w:rsidR="00D2390E" w:rsidRDefault="00D2390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1278" w:type="dxa"/>
        </w:tcPr>
        <w:p w14:paraId="51D5E9F5" w14:textId="0182E58D" w:rsidR="00D2390E" w:rsidRDefault="00D2390E" w:rsidP="00F554BE">
          <w:pPr>
            <w:pStyle w:val="Footer"/>
            <w:tabs>
              <w:tab w:val="clear" w:pos="4680"/>
              <w:tab w:val="center" w:pos="2070"/>
            </w:tabs>
            <w:jc w:val="right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  <w:r w:rsidRPr="00492641">
            <w:rPr>
              <w:rFonts w:cstheme="minorHAnsi"/>
              <w:iCs w:val="0"/>
              <w:color w:val="000000"/>
              <w:sz w:val="18"/>
              <w:szCs w:val="16"/>
            </w:rPr>
            <w:fldChar w:fldCharType="begin"/>
          </w:r>
          <w:r w:rsidRPr="00492641">
            <w:rPr>
              <w:rFonts w:cstheme="minorHAnsi"/>
              <w:iCs w:val="0"/>
              <w:color w:val="000000"/>
              <w:sz w:val="18"/>
              <w:szCs w:val="16"/>
            </w:rPr>
            <w:instrText xml:space="preserve"> PAGE   \* MERGEFORMAT </w:instrText>
          </w:r>
          <w:r w:rsidRPr="00492641">
            <w:rPr>
              <w:rFonts w:cstheme="minorHAnsi"/>
              <w:iCs w:val="0"/>
              <w:color w:val="000000"/>
              <w:sz w:val="18"/>
              <w:szCs w:val="16"/>
            </w:rPr>
            <w:fldChar w:fldCharType="separate"/>
          </w:r>
          <w:r w:rsidR="0006356B">
            <w:rPr>
              <w:rFonts w:cstheme="minorHAnsi"/>
              <w:iCs w:val="0"/>
              <w:noProof/>
              <w:color w:val="000000"/>
              <w:sz w:val="18"/>
              <w:szCs w:val="16"/>
            </w:rPr>
            <w:t>4</w:t>
          </w:r>
          <w:r w:rsidRPr="00492641">
            <w:rPr>
              <w:rFonts w:cstheme="minorHAnsi"/>
              <w:iCs w:val="0"/>
              <w:noProof/>
              <w:color w:val="000000"/>
              <w:sz w:val="18"/>
              <w:szCs w:val="16"/>
            </w:rPr>
            <w:fldChar w:fldCharType="end"/>
          </w:r>
        </w:p>
      </w:tc>
    </w:tr>
    <w:tr w:rsidR="00D2390E" w14:paraId="22C620D1" w14:textId="77777777" w:rsidTr="00C02F9F">
      <w:trPr>
        <w:jc w:val="center"/>
      </w:trPr>
      <w:tc>
        <w:tcPr>
          <w:tcW w:w="2358" w:type="dxa"/>
        </w:tcPr>
        <w:p w14:paraId="5F4A9153" w14:textId="77777777" w:rsidR="00D2390E" w:rsidRDefault="00D2390E" w:rsidP="00C368B6">
          <w:pPr>
            <w:pStyle w:val="Footer"/>
            <w:tabs>
              <w:tab w:val="clear" w:pos="4680"/>
              <w:tab w:val="center" w:pos="2070"/>
            </w:tabs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940" w:type="dxa"/>
          <w:vMerge/>
        </w:tcPr>
        <w:p w14:paraId="4AB60C92" w14:textId="77777777" w:rsidR="00D2390E" w:rsidRDefault="00D2390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1278" w:type="dxa"/>
        </w:tcPr>
        <w:p w14:paraId="450D1AB3" w14:textId="77777777" w:rsidR="00D2390E" w:rsidRDefault="00D2390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</w:tr>
  </w:tbl>
  <w:p w14:paraId="25E5B8F6" w14:textId="77777777" w:rsidR="00D2390E" w:rsidRPr="00702165" w:rsidRDefault="00D2390E" w:rsidP="00D2390E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0" w:type="auto"/>
      <w:jc w:val="center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2358"/>
      <w:gridCol w:w="5940"/>
      <w:gridCol w:w="1278"/>
    </w:tblGrid>
    <w:tr w:rsidR="00F554BE" w14:paraId="3B3F66EF" w14:textId="77777777" w:rsidTr="00C02F9F">
      <w:trPr>
        <w:jc w:val="center"/>
      </w:trPr>
      <w:tc>
        <w:tcPr>
          <w:tcW w:w="2358" w:type="dxa"/>
        </w:tcPr>
        <w:p w14:paraId="1BE12A84" w14:textId="0AFDE9C3" w:rsidR="00F554BE" w:rsidRDefault="00F554BE" w:rsidP="004D1C48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940" w:type="dxa"/>
          <w:vMerge w:val="restart"/>
          <w:vAlign w:val="center"/>
        </w:tcPr>
        <w:p w14:paraId="6A645FF6" w14:textId="77777777" w:rsidR="00E809EC" w:rsidRDefault="00E809EC" w:rsidP="00E809EC">
          <w:pPr>
            <w:pStyle w:val="Default"/>
          </w:pPr>
        </w:p>
        <w:p w14:paraId="2828C7EC" w14:textId="13992F7A" w:rsidR="00F554BE" w:rsidRPr="00637EE1" w:rsidRDefault="0006356B" w:rsidP="00E809EC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b/>
              <w:i/>
              <w:iCs w:val="0"/>
              <w:color w:val="000000"/>
              <w:sz w:val="16"/>
              <w:szCs w:val="16"/>
            </w:rPr>
          </w:pPr>
          <w:r>
            <w:rPr>
              <w:i/>
              <w:sz w:val="18"/>
              <w:szCs w:val="18"/>
            </w:rPr>
            <w:t xml:space="preserve">SNC Proprietary </w:t>
          </w:r>
          <w:r w:rsidR="00C368B6">
            <w:rPr>
              <w:i/>
              <w:sz w:val="18"/>
              <w:szCs w:val="18"/>
            </w:rPr>
            <w:t>Information</w:t>
          </w:r>
          <w:r>
            <w:rPr>
              <w:i/>
              <w:sz w:val="18"/>
              <w:szCs w:val="18"/>
            </w:rPr>
            <w:t>.</w:t>
          </w:r>
        </w:p>
      </w:tc>
      <w:tc>
        <w:tcPr>
          <w:tcW w:w="1278" w:type="dxa"/>
        </w:tcPr>
        <w:p w14:paraId="3F8A6487" w14:textId="77777777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</w:tr>
    <w:tr w:rsidR="00F554BE" w14:paraId="1335FD9D" w14:textId="77777777" w:rsidTr="00C02F9F">
      <w:trPr>
        <w:jc w:val="center"/>
      </w:trPr>
      <w:tc>
        <w:tcPr>
          <w:tcW w:w="2358" w:type="dxa"/>
        </w:tcPr>
        <w:p w14:paraId="0A5CBB24" w14:textId="7311DC62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940" w:type="dxa"/>
          <w:vMerge/>
        </w:tcPr>
        <w:p w14:paraId="2283FF2A" w14:textId="77777777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1278" w:type="dxa"/>
        </w:tcPr>
        <w:p w14:paraId="3CE0B2BE" w14:textId="320ED821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right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  <w:r w:rsidRPr="00492641">
            <w:rPr>
              <w:rFonts w:cstheme="minorHAnsi"/>
              <w:iCs w:val="0"/>
              <w:color w:val="000000"/>
              <w:sz w:val="18"/>
              <w:szCs w:val="16"/>
            </w:rPr>
            <w:fldChar w:fldCharType="begin"/>
          </w:r>
          <w:r w:rsidRPr="00492641">
            <w:rPr>
              <w:rFonts w:cstheme="minorHAnsi"/>
              <w:iCs w:val="0"/>
              <w:color w:val="000000"/>
              <w:sz w:val="18"/>
              <w:szCs w:val="16"/>
            </w:rPr>
            <w:instrText xml:space="preserve"> PAGE   \* MERGEFORMAT </w:instrText>
          </w:r>
          <w:r w:rsidRPr="00492641">
            <w:rPr>
              <w:rFonts w:cstheme="minorHAnsi"/>
              <w:iCs w:val="0"/>
              <w:color w:val="000000"/>
              <w:sz w:val="18"/>
              <w:szCs w:val="16"/>
            </w:rPr>
            <w:fldChar w:fldCharType="separate"/>
          </w:r>
          <w:r w:rsidR="0006356B">
            <w:rPr>
              <w:rFonts w:cstheme="minorHAnsi"/>
              <w:iCs w:val="0"/>
              <w:noProof/>
              <w:color w:val="000000"/>
              <w:sz w:val="18"/>
              <w:szCs w:val="16"/>
            </w:rPr>
            <w:t>5</w:t>
          </w:r>
          <w:r w:rsidRPr="00492641">
            <w:rPr>
              <w:rFonts w:cstheme="minorHAnsi"/>
              <w:iCs w:val="0"/>
              <w:noProof/>
              <w:color w:val="000000"/>
              <w:sz w:val="18"/>
              <w:szCs w:val="16"/>
            </w:rPr>
            <w:fldChar w:fldCharType="end"/>
          </w:r>
        </w:p>
      </w:tc>
    </w:tr>
    <w:tr w:rsidR="00F554BE" w14:paraId="0C8D13D1" w14:textId="77777777" w:rsidTr="00C02F9F">
      <w:trPr>
        <w:jc w:val="center"/>
      </w:trPr>
      <w:tc>
        <w:tcPr>
          <w:tcW w:w="2358" w:type="dxa"/>
        </w:tcPr>
        <w:p w14:paraId="194F3AAB" w14:textId="77777777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940" w:type="dxa"/>
          <w:vMerge/>
        </w:tcPr>
        <w:p w14:paraId="0F8A624E" w14:textId="77777777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1278" w:type="dxa"/>
        </w:tcPr>
        <w:p w14:paraId="4AE9F5F2" w14:textId="77777777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</w:tr>
  </w:tbl>
  <w:p w14:paraId="1B3DF6AB" w14:textId="77777777" w:rsidR="00F554BE" w:rsidRPr="00702165" w:rsidRDefault="00F554BE" w:rsidP="00702165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800" w:type="dxa"/>
      <w:jc w:val="center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2790"/>
      <w:gridCol w:w="5850"/>
      <w:gridCol w:w="2160"/>
    </w:tblGrid>
    <w:tr w:rsidR="00F554BE" w14:paraId="6BF73446" w14:textId="77777777" w:rsidTr="00513679">
      <w:trPr>
        <w:trHeight w:val="433"/>
        <w:jc w:val="center"/>
      </w:trPr>
      <w:tc>
        <w:tcPr>
          <w:tcW w:w="2790" w:type="dxa"/>
        </w:tcPr>
        <w:p w14:paraId="4285D7E8" w14:textId="04C9152C" w:rsidR="00F554BE" w:rsidRDefault="00F554BE" w:rsidP="004D1C48">
          <w:pPr>
            <w:pStyle w:val="Footer"/>
            <w:tabs>
              <w:tab w:val="clear" w:pos="4680"/>
              <w:tab w:val="center" w:pos="2070"/>
            </w:tabs>
            <w:ind w:left="720"/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850" w:type="dxa"/>
          <w:vAlign w:val="center"/>
        </w:tcPr>
        <w:p w14:paraId="23B8B706" w14:textId="77777777" w:rsidR="00F554BE" w:rsidRPr="004201E4" w:rsidRDefault="00F554BE" w:rsidP="004201E4">
          <w:pPr>
            <w:jc w:val="center"/>
            <w:rPr>
              <w:rFonts w:cstheme="minorHAnsi"/>
              <w:i/>
              <w:iCs w:val="0"/>
              <w:color w:val="000000"/>
              <w:sz w:val="16"/>
              <w:szCs w:val="16"/>
            </w:rPr>
          </w:pPr>
        </w:p>
      </w:tc>
      <w:tc>
        <w:tcPr>
          <w:tcW w:w="2160" w:type="dxa"/>
        </w:tcPr>
        <w:p w14:paraId="00522F8F" w14:textId="77777777" w:rsidR="00F554BE" w:rsidRDefault="00F554BE" w:rsidP="00F554BE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</w:tr>
    <w:tr w:rsidR="00F554BE" w14:paraId="5EEBB31B" w14:textId="77777777" w:rsidTr="00513679">
      <w:trPr>
        <w:trHeight w:val="489"/>
        <w:jc w:val="center"/>
      </w:trPr>
      <w:tc>
        <w:tcPr>
          <w:tcW w:w="2790" w:type="dxa"/>
        </w:tcPr>
        <w:p w14:paraId="059D4B89" w14:textId="74016B1F" w:rsidR="00F554BE" w:rsidRDefault="00F554BE" w:rsidP="00E16778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  <w:tc>
        <w:tcPr>
          <w:tcW w:w="5850" w:type="dxa"/>
        </w:tcPr>
        <w:p w14:paraId="7E676A0F" w14:textId="54E98AEF" w:rsidR="00F554BE" w:rsidRDefault="00E16778" w:rsidP="00513679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  <w:r>
            <w:rPr>
              <w:rFonts w:cstheme="minorHAnsi"/>
              <w:i/>
              <w:iCs w:val="0"/>
              <w:sz w:val="16"/>
              <w:szCs w:val="16"/>
            </w:rPr>
            <w:t>Approved for Release Outside of SNC.</w:t>
          </w:r>
        </w:p>
      </w:tc>
      <w:tc>
        <w:tcPr>
          <w:tcW w:w="2160" w:type="dxa"/>
        </w:tcPr>
        <w:p w14:paraId="605CB07E" w14:textId="1F1E9F3A" w:rsidR="00F554BE" w:rsidRDefault="00F554BE" w:rsidP="00513679">
          <w:pPr>
            <w:pStyle w:val="Footer"/>
            <w:tabs>
              <w:tab w:val="clear" w:pos="4680"/>
              <w:tab w:val="center" w:pos="2070"/>
            </w:tabs>
            <w:jc w:val="center"/>
            <w:rPr>
              <w:rFonts w:cstheme="minorHAnsi"/>
              <w:iCs w:val="0"/>
              <w:noProof/>
              <w:color w:val="000000"/>
              <w:sz w:val="18"/>
              <w:szCs w:val="16"/>
            </w:rPr>
          </w:pPr>
        </w:p>
      </w:tc>
    </w:tr>
  </w:tbl>
  <w:p w14:paraId="1342EAC7" w14:textId="77777777" w:rsidR="00F554BE" w:rsidRPr="00702165" w:rsidRDefault="00F554BE" w:rsidP="00702165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E7AE48D" w14:textId="77777777" w:rsidR="00A05E8B" w:rsidRDefault="00A05E8B" w:rsidP="00FF1999">
      <w:pPr>
        <w:spacing w:after="0" w:line="240" w:lineRule="auto"/>
      </w:pPr>
      <w:r>
        <w:separator/>
      </w:r>
    </w:p>
  </w:footnote>
  <w:footnote w:type="continuationSeparator" w:id="0">
    <w:p w14:paraId="67CABB5A" w14:textId="77777777" w:rsidR="00A05E8B" w:rsidRDefault="00A05E8B" w:rsidP="00FF1999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FFBE44" w14:textId="6A1A826B" w:rsidR="00C368B6" w:rsidRDefault="00C368B6">
    <w:pPr>
      <w:pStyle w:val="Header"/>
    </w:pPr>
    <w:r>
      <w:tab/>
    </w:r>
    <w:r>
      <w:tab/>
      <w:t xml:space="preserve">                                 </w:t>
    </w:r>
    <w:r>
      <w:tab/>
      <w:t xml:space="preserve">                                                                                                                                        </w:t>
    </w:r>
    <w:r w:rsidRPr="00EB1CC2">
      <w:rPr>
        <w:rFonts w:cstheme="minorHAnsi"/>
        <w:i/>
        <w:noProof/>
        <w:color w:val="000000"/>
      </w:rPr>
      <w:t xml:space="preserve">INST-134: US Import Instructions for SNC Suppliers, Rev </w:t>
    </w:r>
    <w:r w:rsidR="00FE6056">
      <w:rPr>
        <w:rFonts w:cstheme="minorHAnsi"/>
        <w:i/>
        <w:noProof/>
        <w:color w:val="000000"/>
      </w:rPr>
      <w:t>B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71D952" w14:textId="21EA2B04" w:rsidR="0006356B" w:rsidRPr="00EB1CC2" w:rsidRDefault="00EB1CC2">
    <w:pPr>
      <w:pStyle w:val="Header"/>
      <w:rPr>
        <w:i/>
      </w:rPr>
    </w:pPr>
    <w:r>
      <w:tab/>
      <w:t xml:space="preserve">                                 </w:t>
    </w:r>
    <w:r>
      <w:tab/>
    </w:r>
    <w:r w:rsidRPr="00EB1CC2">
      <w:rPr>
        <w:rFonts w:cstheme="minorHAnsi"/>
        <w:i/>
        <w:noProof/>
        <w:color w:val="000000"/>
      </w:rPr>
      <w:t xml:space="preserve">INST-134: US Import Instructions for SNC Suppliers, Rev </w:t>
    </w:r>
    <w:r w:rsidR="00FE6056">
      <w:rPr>
        <w:rFonts w:cstheme="minorHAnsi"/>
        <w:i/>
        <w:noProof/>
        <w:color w:val="000000"/>
      </w:rPr>
      <w:t>B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AD842C" w14:textId="77777777" w:rsidR="00FE6056" w:rsidRDefault="00FE6056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6A47016"/>
    <w:multiLevelType w:val="hybridMultilevel"/>
    <w:tmpl w:val="75860156"/>
    <w:lvl w:ilvl="0" w:tplc="04090001">
      <w:start w:val="1"/>
      <w:numFmt w:val="bullet"/>
      <w:lvlText w:val=""/>
      <w:lvlJc w:val="left"/>
      <w:pPr>
        <w:ind w:left="792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51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3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5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7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9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1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3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52" w:hanging="360"/>
      </w:pPr>
      <w:rPr>
        <w:rFonts w:ascii="Wingdings" w:hAnsi="Wingdings" w:hint="default"/>
      </w:rPr>
    </w:lvl>
  </w:abstractNum>
  <w:abstractNum w:abstractNumId="1" w15:restartNumberingAfterBreak="0">
    <w:nsid w:val="37200888"/>
    <w:multiLevelType w:val="multilevel"/>
    <w:tmpl w:val="02889BA2"/>
    <w:lvl w:ilvl="0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>
      <w:start w:val="1"/>
      <w:numFmt w:val="decimal"/>
      <w:lvlText w:val="%1.%2"/>
      <w:lvlJc w:val="left"/>
      <w:pPr>
        <w:ind w:left="1800" w:hanging="360"/>
      </w:pPr>
      <w:rPr>
        <w:rFonts w:hint="default"/>
      </w:rPr>
    </w:lvl>
    <w:lvl w:ilvl="2">
      <w:start w:val="1"/>
      <w:numFmt w:val="bullet"/>
      <w:lvlText w:val=""/>
      <w:lvlJc w:val="left"/>
      <w:pPr>
        <w:ind w:left="1260" w:hanging="720"/>
      </w:pPr>
      <w:rPr>
        <w:rFonts w:ascii="Symbol" w:hAnsi="Symbol" w:hint="default"/>
      </w:rPr>
    </w:lvl>
    <w:lvl w:ilvl="3">
      <w:start w:val="1"/>
      <w:numFmt w:val="bullet"/>
      <w:lvlText w:val="o"/>
      <w:lvlJc w:val="left"/>
      <w:pPr>
        <w:ind w:left="4320" w:hanging="720"/>
      </w:pPr>
      <w:rPr>
        <w:rFonts w:ascii="Courier New" w:hAnsi="Courier New" w:cs="Courier New" w:hint="default"/>
      </w:rPr>
    </w:lvl>
    <w:lvl w:ilvl="4">
      <w:start w:val="1"/>
      <w:numFmt w:val="decimal"/>
      <w:lvlText w:val="%1.%2.%3.%4.%5"/>
      <w:lvlJc w:val="left"/>
      <w:pPr>
        <w:ind w:left="576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684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28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936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0440" w:hanging="1440"/>
      </w:pPr>
      <w:rPr>
        <w:rFonts w:hint="default"/>
      </w:rPr>
    </w:lvl>
  </w:abstractNum>
  <w:abstractNum w:abstractNumId="2" w15:restartNumberingAfterBreak="0">
    <w:nsid w:val="397630B2"/>
    <w:multiLevelType w:val="multilevel"/>
    <w:tmpl w:val="3A8EB2D0"/>
    <w:lvl w:ilvl="0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>
      <w:start w:val="1"/>
      <w:numFmt w:val="bullet"/>
      <w:lvlText w:val=""/>
      <w:lvlJc w:val="left"/>
      <w:pPr>
        <w:ind w:left="2160" w:hanging="360"/>
      </w:pPr>
      <w:rPr>
        <w:rFonts w:ascii="Wingdings" w:hAnsi="Wingdings" w:hint="default"/>
      </w:rPr>
    </w:lvl>
    <w:lvl w:ilvl="2">
      <w:start w:val="1"/>
      <w:numFmt w:val="bullet"/>
      <w:lvlText w:val=""/>
      <w:lvlJc w:val="left"/>
      <w:pPr>
        <w:ind w:left="1620" w:hanging="720"/>
      </w:pPr>
      <w:rPr>
        <w:rFonts w:ascii="Wingdings" w:hAnsi="Wingdings" w:hint="default"/>
      </w:rPr>
    </w:lvl>
    <w:lvl w:ilvl="3">
      <w:start w:val="1"/>
      <w:numFmt w:val="bullet"/>
      <w:lvlText w:val="o"/>
      <w:lvlJc w:val="left"/>
      <w:pPr>
        <w:ind w:left="4680" w:hanging="720"/>
      </w:pPr>
      <w:rPr>
        <w:rFonts w:ascii="Courier New" w:hAnsi="Courier New" w:cs="Courier New" w:hint="default"/>
      </w:rPr>
    </w:lvl>
    <w:lvl w:ilvl="4">
      <w:start w:val="1"/>
      <w:numFmt w:val="decimal"/>
      <w:lvlText w:val="%1.%2.%3.%4.%5"/>
      <w:lvlJc w:val="left"/>
      <w:pPr>
        <w:ind w:left="612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720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6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972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0800" w:hanging="1440"/>
      </w:pPr>
      <w:rPr>
        <w:rFonts w:hint="default"/>
      </w:rPr>
    </w:lvl>
  </w:abstractNum>
  <w:abstractNum w:abstractNumId="3" w15:restartNumberingAfterBreak="0">
    <w:nsid w:val="3F1D738E"/>
    <w:multiLevelType w:val="multilevel"/>
    <w:tmpl w:val="78803600"/>
    <w:lvl w:ilvl="0">
      <w:start w:val="1"/>
      <w:numFmt w:val="decimal"/>
      <w:pStyle w:val="Heading1"/>
      <w:lvlText w:val="%1"/>
      <w:lvlJc w:val="left"/>
      <w:pPr>
        <w:ind w:left="432" w:hanging="432"/>
      </w:pPr>
      <w:rPr>
        <w:rFonts w:hint="default"/>
        <w:b/>
        <w:i w:val="0"/>
        <w:color w:val="auto"/>
        <w:sz w:val="22"/>
        <w:szCs w:val="24"/>
      </w:rPr>
    </w:lvl>
    <w:lvl w:ilvl="1">
      <w:start w:val="1"/>
      <w:numFmt w:val="decimal"/>
      <w:pStyle w:val="Heading2"/>
      <w:lvlText w:val="%1.%2"/>
      <w:lvlJc w:val="left"/>
      <w:pPr>
        <w:ind w:left="576" w:hanging="576"/>
      </w:pPr>
      <w:rPr>
        <w:b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  <w:rPr>
        <w:b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  <w:rPr>
        <w:b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4" w15:restartNumberingAfterBreak="0">
    <w:nsid w:val="49CC6A37"/>
    <w:multiLevelType w:val="multilevel"/>
    <w:tmpl w:val="3A8EB2D0"/>
    <w:lvl w:ilvl="0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>
      <w:start w:val="1"/>
      <w:numFmt w:val="bullet"/>
      <w:lvlText w:val=""/>
      <w:lvlJc w:val="left"/>
      <w:pPr>
        <w:ind w:left="2160" w:hanging="360"/>
      </w:pPr>
      <w:rPr>
        <w:rFonts w:ascii="Wingdings" w:hAnsi="Wingdings" w:hint="default"/>
      </w:rPr>
    </w:lvl>
    <w:lvl w:ilvl="2">
      <w:start w:val="1"/>
      <w:numFmt w:val="bullet"/>
      <w:lvlText w:val=""/>
      <w:lvlJc w:val="left"/>
      <w:pPr>
        <w:ind w:left="1620" w:hanging="720"/>
      </w:pPr>
      <w:rPr>
        <w:rFonts w:ascii="Wingdings" w:hAnsi="Wingdings" w:hint="default"/>
      </w:rPr>
    </w:lvl>
    <w:lvl w:ilvl="3">
      <w:start w:val="1"/>
      <w:numFmt w:val="bullet"/>
      <w:lvlText w:val="o"/>
      <w:lvlJc w:val="left"/>
      <w:pPr>
        <w:ind w:left="4680" w:hanging="720"/>
      </w:pPr>
      <w:rPr>
        <w:rFonts w:ascii="Courier New" w:hAnsi="Courier New" w:cs="Courier New" w:hint="default"/>
      </w:rPr>
    </w:lvl>
    <w:lvl w:ilvl="4">
      <w:start w:val="1"/>
      <w:numFmt w:val="decimal"/>
      <w:lvlText w:val="%1.%2.%3.%4.%5"/>
      <w:lvlJc w:val="left"/>
      <w:pPr>
        <w:ind w:left="612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720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6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972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0800" w:hanging="1440"/>
      </w:pPr>
      <w:rPr>
        <w:rFonts w:hint="default"/>
      </w:rPr>
    </w:lvl>
  </w:abstractNum>
  <w:abstractNum w:abstractNumId="5" w15:restartNumberingAfterBreak="0">
    <w:nsid w:val="4DA62A96"/>
    <w:multiLevelType w:val="hybridMultilevel"/>
    <w:tmpl w:val="DC2C0EE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54AD3ED1"/>
    <w:multiLevelType w:val="multilevel"/>
    <w:tmpl w:val="1652CE80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>
      <w:start w:val="1"/>
      <w:numFmt w:val="decimal"/>
      <w:lvlText w:val="%1.%2"/>
      <w:lvlJc w:val="left"/>
      <w:pPr>
        <w:ind w:left="1800" w:hanging="360"/>
      </w:pPr>
      <w:rPr>
        <w:rFonts w:hint="default"/>
      </w:rPr>
    </w:lvl>
    <w:lvl w:ilvl="2">
      <w:start w:val="1"/>
      <w:numFmt w:val="bullet"/>
      <w:lvlText w:val=""/>
      <w:lvlJc w:val="left"/>
      <w:pPr>
        <w:ind w:left="1260" w:hanging="720"/>
      </w:pPr>
      <w:rPr>
        <w:rFonts w:ascii="Symbol" w:hAnsi="Symbol" w:hint="default"/>
      </w:rPr>
    </w:lvl>
    <w:lvl w:ilvl="3">
      <w:start w:val="1"/>
      <w:numFmt w:val="bullet"/>
      <w:lvlText w:val="o"/>
      <w:lvlJc w:val="left"/>
      <w:pPr>
        <w:ind w:left="4320" w:hanging="720"/>
      </w:pPr>
      <w:rPr>
        <w:rFonts w:ascii="Courier New" w:hAnsi="Courier New" w:cs="Courier New" w:hint="default"/>
      </w:rPr>
    </w:lvl>
    <w:lvl w:ilvl="4">
      <w:start w:val="1"/>
      <w:numFmt w:val="decimal"/>
      <w:lvlText w:val="%1.%2.%3.%4.%5"/>
      <w:lvlJc w:val="left"/>
      <w:pPr>
        <w:ind w:left="576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684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28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936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0440" w:hanging="1440"/>
      </w:pPr>
      <w:rPr>
        <w:rFonts w:hint="default"/>
      </w:rPr>
    </w:lvl>
  </w:abstractNum>
  <w:abstractNum w:abstractNumId="7" w15:restartNumberingAfterBreak="0">
    <w:nsid w:val="5BAF7F96"/>
    <w:multiLevelType w:val="multilevel"/>
    <w:tmpl w:val="D0086684"/>
    <w:lvl w:ilvl="0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>
      <w:start w:val="1"/>
      <w:numFmt w:val="decimal"/>
      <w:lvlText w:val="%1.%2"/>
      <w:lvlJc w:val="left"/>
      <w:pPr>
        <w:ind w:left="1800" w:hanging="360"/>
      </w:pPr>
      <w:rPr>
        <w:rFonts w:hint="default"/>
      </w:rPr>
    </w:lvl>
    <w:lvl w:ilvl="2">
      <w:start w:val="1"/>
      <w:numFmt w:val="bullet"/>
      <w:lvlText w:val=""/>
      <w:lvlJc w:val="left"/>
      <w:pPr>
        <w:ind w:left="1260" w:hanging="720"/>
      </w:pPr>
      <w:rPr>
        <w:rFonts w:ascii="Symbol" w:hAnsi="Symbol" w:hint="default"/>
      </w:rPr>
    </w:lvl>
    <w:lvl w:ilvl="3">
      <w:start w:val="1"/>
      <w:numFmt w:val="bullet"/>
      <w:lvlText w:val="o"/>
      <w:lvlJc w:val="left"/>
      <w:pPr>
        <w:ind w:left="4320" w:hanging="720"/>
      </w:pPr>
      <w:rPr>
        <w:rFonts w:ascii="Courier New" w:hAnsi="Courier New" w:cs="Courier New" w:hint="default"/>
      </w:rPr>
    </w:lvl>
    <w:lvl w:ilvl="4">
      <w:start w:val="1"/>
      <w:numFmt w:val="decimal"/>
      <w:lvlText w:val="%1.%2.%3.%4.%5"/>
      <w:lvlJc w:val="left"/>
      <w:pPr>
        <w:ind w:left="576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684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28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936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0440" w:hanging="1440"/>
      </w:pPr>
      <w:rPr>
        <w:rFonts w:hint="default"/>
      </w:rPr>
    </w:lvl>
  </w:abstractNum>
  <w:num w:numId="1" w16cid:durableId="2134252566">
    <w:abstractNumId w:val="3"/>
  </w:num>
  <w:num w:numId="2" w16cid:durableId="1328439380">
    <w:abstractNumId w:val="5"/>
  </w:num>
  <w:num w:numId="3" w16cid:durableId="978925077">
    <w:abstractNumId w:val="7"/>
  </w:num>
  <w:num w:numId="4" w16cid:durableId="1499733616">
    <w:abstractNumId w:val="6"/>
  </w:num>
  <w:num w:numId="5" w16cid:durableId="874345438">
    <w:abstractNumId w:val="1"/>
  </w:num>
  <w:num w:numId="6" w16cid:durableId="286086796">
    <w:abstractNumId w:val="4"/>
  </w:num>
  <w:num w:numId="7" w16cid:durableId="1803451460">
    <w:abstractNumId w:val="2"/>
  </w:num>
  <w:num w:numId="8" w16cid:durableId="875120264">
    <w:abstractNumId w:val="0"/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evenAndOddHeaders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127A7"/>
    <w:rsid w:val="00000121"/>
    <w:rsid w:val="0000235B"/>
    <w:rsid w:val="00003367"/>
    <w:rsid w:val="000108EE"/>
    <w:rsid w:val="00014DC2"/>
    <w:rsid w:val="00023ECC"/>
    <w:rsid w:val="00023FFA"/>
    <w:rsid w:val="00027189"/>
    <w:rsid w:val="0002728D"/>
    <w:rsid w:val="00030B91"/>
    <w:rsid w:val="00031CD7"/>
    <w:rsid w:val="00032CD2"/>
    <w:rsid w:val="00032CF1"/>
    <w:rsid w:val="00033086"/>
    <w:rsid w:val="00034D4F"/>
    <w:rsid w:val="0003709F"/>
    <w:rsid w:val="000372BF"/>
    <w:rsid w:val="00043C1D"/>
    <w:rsid w:val="00053D4E"/>
    <w:rsid w:val="000633DA"/>
    <w:rsid w:val="0006356B"/>
    <w:rsid w:val="00066FF2"/>
    <w:rsid w:val="000708A6"/>
    <w:rsid w:val="00071AAD"/>
    <w:rsid w:val="00071D12"/>
    <w:rsid w:val="00076104"/>
    <w:rsid w:val="000842D6"/>
    <w:rsid w:val="00084B9E"/>
    <w:rsid w:val="00093070"/>
    <w:rsid w:val="00094055"/>
    <w:rsid w:val="00094C68"/>
    <w:rsid w:val="000B11C4"/>
    <w:rsid w:val="000B3A17"/>
    <w:rsid w:val="000B5EB0"/>
    <w:rsid w:val="000B6563"/>
    <w:rsid w:val="000B76B6"/>
    <w:rsid w:val="000C09A1"/>
    <w:rsid w:val="000C38D9"/>
    <w:rsid w:val="000C42CC"/>
    <w:rsid w:val="000D6436"/>
    <w:rsid w:val="000E4DBF"/>
    <w:rsid w:val="000E538C"/>
    <w:rsid w:val="000E54B7"/>
    <w:rsid w:val="000F2CAF"/>
    <w:rsid w:val="000F6776"/>
    <w:rsid w:val="00103500"/>
    <w:rsid w:val="00104C34"/>
    <w:rsid w:val="00110AE4"/>
    <w:rsid w:val="00112580"/>
    <w:rsid w:val="00117F38"/>
    <w:rsid w:val="0012080D"/>
    <w:rsid w:val="00120AFA"/>
    <w:rsid w:val="00122F87"/>
    <w:rsid w:val="001241F8"/>
    <w:rsid w:val="00124511"/>
    <w:rsid w:val="0013064E"/>
    <w:rsid w:val="00134BCE"/>
    <w:rsid w:val="001400C7"/>
    <w:rsid w:val="00143A21"/>
    <w:rsid w:val="00145E9D"/>
    <w:rsid w:val="00147695"/>
    <w:rsid w:val="00147A6B"/>
    <w:rsid w:val="001507E6"/>
    <w:rsid w:val="00150910"/>
    <w:rsid w:val="00157C8B"/>
    <w:rsid w:val="00163F72"/>
    <w:rsid w:val="0016764D"/>
    <w:rsid w:val="00175BE0"/>
    <w:rsid w:val="001803F1"/>
    <w:rsid w:val="00180935"/>
    <w:rsid w:val="00182CCC"/>
    <w:rsid w:val="00185813"/>
    <w:rsid w:val="001930E7"/>
    <w:rsid w:val="0019328D"/>
    <w:rsid w:val="00195B12"/>
    <w:rsid w:val="00196436"/>
    <w:rsid w:val="00197D93"/>
    <w:rsid w:val="001A3DD9"/>
    <w:rsid w:val="001A6AD0"/>
    <w:rsid w:val="001B1920"/>
    <w:rsid w:val="001B1962"/>
    <w:rsid w:val="001B1D8A"/>
    <w:rsid w:val="001B3797"/>
    <w:rsid w:val="001B722A"/>
    <w:rsid w:val="001C110D"/>
    <w:rsid w:val="001C2982"/>
    <w:rsid w:val="001C321C"/>
    <w:rsid w:val="001C3986"/>
    <w:rsid w:val="001C478C"/>
    <w:rsid w:val="001C558E"/>
    <w:rsid w:val="001D77F6"/>
    <w:rsid w:val="001E0EAD"/>
    <w:rsid w:val="001E1927"/>
    <w:rsid w:val="001F203E"/>
    <w:rsid w:val="001F527A"/>
    <w:rsid w:val="00204CF0"/>
    <w:rsid w:val="00204F77"/>
    <w:rsid w:val="00212FE1"/>
    <w:rsid w:val="002137F4"/>
    <w:rsid w:val="0021390D"/>
    <w:rsid w:val="00221284"/>
    <w:rsid w:val="00224BB3"/>
    <w:rsid w:val="0022787F"/>
    <w:rsid w:val="0023284C"/>
    <w:rsid w:val="00232BDB"/>
    <w:rsid w:val="00232D74"/>
    <w:rsid w:val="00237F97"/>
    <w:rsid w:val="0024152C"/>
    <w:rsid w:val="00242E07"/>
    <w:rsid w:val="002435C5"/>
    <w:rsid w:val="00250507"/>
    <w:rsid w:val="00252031"/>
    <w:rsid w:val="00262D14"/>
    <w:rsid w:val="00265403"/>
    <w:rsid w:val="00266AFF"/>
    <w:rsid w:val="00276441"/>
    <w:rsid w:val="002771BA"/>
    <w:rsid w:val="002776C8"/>
    <w:rsid w:val="002857A8"/>
    <w:rsid w:val="00286698"/>
    <w:rsid w:val="00293B51"/>
    <w:rsid w:val="002A472C"/>
    <w:rsid w:val="002A51BD"/>
    <w:rsid w:val="002A64B9"/>
    <w:rsid w:val="002A77E5"/>
    <w:rsid w:val="002A792E"/>
    <w:rsid w:val="002A7E75"/>
    <w:rsid w:val="002B3E27"/>
    <w:rsid w:val="002B6ABF"/>
    <w:rsid w:val="002C0135"/>
    <w:rsid w:val="002C1073"/>
    <w:rsid w:val="002C5286"/>
    <w:rsid w:val="002C7F52"/>
    <w:rsid w:val="002D26BC"/>
    <w:rsid w:val="002D2D93"/>
    <w:rsid w:val="002D51B2"/>
    <w:rsid w:val="002E17B8"/>
    <w:rsid w:val="002E1BBD"/>
    <w:rsid w:val="002E286B"/>
    <w:rsid w:val="002E4FB7"/>
    <w:rsid w:val="002E7073"/>
    <w:rsid w:val="002F643F"/>
    <w:rsid w:val="003015E2"/>
    <w:rsid w:val="00304816"/>
    <w:rsid w:val="00306F31"/>
    <w:rsid w:val="00313393"/>
    <w:rsid w:val="00320199"/>
    <w:rsid w:val="00321603"/>
    <w:rsid w:val="00326E58"/>
    <w:rsid w:val="00327AAA"/>
    <w:rsid w:val="00331716"/>
    <w:rsid w:val="003317A2"/>
    <w:rsid w:val="0033507C"/>
    <w:rsid w:val="003360C6"/>
    <w:rsid w:val="00337DEE"/>
    <w:rsid w:val="0034163C"/>
    <w:rsid w:val="00350C58"/>
    <w:rsid w:val="00352649"/>
    <w:rsid w:val="003541F6"/>
    <w:rsid w:val="00354FDE"/>
    <w:rsid w:val="003551AE"/>
    <w:rsid w:val="00356755"/>
    <w:rsid w:val="003628F6"/>
    <w:rsid w:val="00362B86"/>
    <w:rsid w:val="003637C7"/>
    <w:rsid w:val="00364E61"/>
    <w:rsid w:val="00364F94"/>
    <w:rsid w:val="00365306"/>
    <w:rsid w:val="0036720A"/>
    <w:rsid w:val="003702EE"/>
    <w:rsid w:val="00370F00"/>
    <w:rsid w:val="00381EFD"/>
    <w:rsid w:val="003834BC"/>
    <w:rsid w:val="00387342"/>
    <w:rsid w:val="00391D7E"/>
    <w:rsid w:val="0039384C"/>
    <w:rsid w:val="00394E09"/>
    <w:rsid w:val="00396697"/>
    <w:rsid w:val="003A1591"/>
    <w:rsid w:val="003A667C"/>
    <w:rsid w:val="003B3230"/>
    <w:rsid w:val="003B4346"/>
    <w:rsid w:val="003B4A02"/>
    <w:rsid w:val="003D2E99"/>
    <w:rsid w:val="003D372D"/>
    <w:rsid w:val="003D3FD0"/>
    <w:rsid w:val="003E1A2E"/>
    <w:rsid w:val="003E1C52"/>
    <w:rsid w:val="003E35E9"/>
    <w:rsid w:val="003F256E"/>
    <w:rsid w:val="003F375F"/>
    <w:rsid w:val="00400FF8"/>
    <w:rsid w:val="00402219"/>
    <w:rsid w:val="00406812"/>
    <w:rsid w:val="00413110"/>
    <w:rsid w:val="00413743"/>
    <w:rsid w:val="00414BF0"/>
    <w:rsid w:val="004201E4"/>
    <w:rsid w:val="00420BD3"/>
    <w:rsid w:val="00421013"/>
    <w:rsid w:val="0042175C"/>
    <w:rsid w:val="00426250"/>
    <w:rsid w:val="00426F51"/>
    <w:rsid w:val="004272DD"/>
    <w:rsid w:val="0043077D"/>
    <w:rsid w:val="00431AB9"/>
    <w:rsid w:val="00433D31"/>
    <w:rsid w:val="004360C5"/>
    <w:rsid w:val="004459B5"/>
    <w:rsid w:val="004553F0"/>
    <w:rsid w:val="00460F3F"/>
    <w:rsid w:val="00460FC7"/>
    <w:rsid w:val="00464778"/>
    <w:rsid w:val="004670A2"/>
    <w:rsid w:val="00467B6A"/>
    <w:rsid w:val="00472C50"/>
    <w:rsid w:val="00473435"/>
    <w:rsid w:val="004762B0"/>
    <w:rsid w:val="00483132"/>
    <w:rsid w:val="004853E6"/>
    <w:rsid w:val="00490D0A"/>
    <w:rsid w:val="00492641"/>
    <w:rsid w:val="004A2F9C"/>
    <w:rsid w:val="004A5706"/>
    <w:rsid w:val="004A57FE"/>
    <w:rsid w:val="004A7FDE"/>
    <w:rsid w:val="004B372F"/>
    <w:rsid w:val="004B3865"/>
    <w:rsid w:val="004B54DC"/>
    <w:rsid w:val="004B5F5B"/>
    <w:rsid w:val="004B6CAB"/>
    <w:rsid w:val="004C030F"/>
    <w:rsid w:val="004C13A8"/>
    <w:rsid w:val="004C437E"/>
    <w:rsid w:val="004C4B43"/>
    <w:rsid w:val="004C537A"/>
    <w:rsid w:val="004C5C56"/>
    <w:rsid w:val="004C681C"/>
    <w:rsid w:val="004D1B46"/>
    <w:rsid w:val="004D1C48"/>
    <w:rsid w:val="004D3F24"/>
    <w:rsid w:val="004D40F3"/>
    <w:rsid w:val="004D4E0F"/>
    <w:rsid w:val="004D7B18"/>
    <w:rsid w:val="004D7E1F"/>
    <w:rsid w:val="004E040C"/>
    <w:rsid w:val="004E0ABC"/>
    <w:rsid w:val="004E1526"/>
    <w:rsid w:val="004E1783"/>
    <w:rsid w:val="004E19D9"/>
    <w:rsid w:val="004E1BDA"/>
    <w:rsid w:val="004E769B"/>
    <w:rsid w:val="004E781B"/>
    <w:rsid w:val="004F1590"/>
    <w:rsid w:val="004F4EDA"/>
    <w:rsid w:val="004F533E"/>
    <w:rsid w:val="00500EDA"/>
    <w:rsid w:val="005070D5"/>
    <w:rsid w:val="005113D2"/>
    <w:rsid w:val="00512896"/>
    <w:rsid w:val="00513679"/>
    <w:rsid w:val="005145FD"/>
    <w:rsid w:val="005172F7"/>
    <w:rsid w:val="0052380E"/>
    <w:rsid w:val="005324A3"/>
    <w:rsid w:val="0053594D"/>
    <w:rsid w:val="00535A86"/>
    <w:rsid w:val="00553577"/>
    <w:rsid w:val="0055703E"/>
    <w:rsid w:val="00557B13"/>
    <w:rsid w:val="00563E0B"/>
    <w:rsid w:val="00567E5B"/>
    <w:rsid w:val="00570FEC"/>
    <w:rsid w:val="00571498"/>
    <w:rsid w:val="00574543"/>
    <w:rsid w:val="00580430"/>
    <w:rsid w:val="00580DCA"/>
    <w:rsid w:val="0058413E"/>
    <w:rsid w:val="0059198E"/>
    <w:rsid w:val="00596EAE"/>
    <w:rsid w:val="00597365"/>
    <w:rsid w:val="00597624"/>
    <w:rsid w:val="005A4485"/>
    <w:rsid w:val="005B17CF"/>
    <w:rsid w:val="005B20A9"/>
    <w:rsid w:val="005B4EDB"/>
    <w:rsid w:val="005B5132"/>
    <w:rsid w:val="005B6586"/>
    <w:rsid w:val="005B6C35"/>
    <w:rsid w:val="005B78DA"/>
    <w:rsid w:val="005D4FBE"/>
    <w:rsid w:val="005D7828"/>
    <w:rsid w:val="005D78FA"/>
    <w:rsid w:val="005E48BB"/>
    <w:rsid w:val="005E5E37"/>
    <w:rsid w:val="005E67E9"/>
    <w:rsid w:val="005E7FD6"/>
    <w:rsid w:val="005F564F"/>
    <w:rsid w:val="005F6DEF"/>
    <w:rsid w:val="005F7D23"/>
    <w:rsid w:val="006206EC"/>
    <w:rsid w:val="00621389"/>
    <w:rsid w:val="0062571A"/>
    <w:rsid w:val="0063226E"/>
    <w:rsid w:val="00634445"/>
    <w:rsid w:val="00635BC2"/>
    <w:rsid w:val="006431D1"/>
    <w:rsid w:val="006433EC"/>
    <w:rsid w:val="00651624"/>
    <w:rsid w:val="006519E7"/>
    <w:rsid w:val="00651B5F"/>
    <w:rsid w:val="00654210"/>
    <w:rsid w:val="00657D4F"/>
    <w:rsid w:val="0066008A"/>
    <w:rsid w:val="00660973"/>
    <w:rsid w:val="00660B6D"/>
    <w:rsid w:val="00661E8D"/>
    <w:rsid w:val="006624F7"/>
    <w:rsid w:val="0066446A"/>
    <w:rsid w:val="00666C0D"/>
    <w:rsid w:val="00675616"/>
    <w:rsid w:val="0067687E"/>
    <w:rsid w:val="006858E5"/>
    <w:rsid w:val="00690C11"/>
    <w:rsid w:val="00692BD2"/>
    <w:rsid w:val="006A0302"/>
    <w:rsid w:val="006A0E55"/>
    <w:rsid w:val="006A135E"/>
    <w:rsid w:val="006A5ED2"/>
    <w:rsid w:val="006A62CD"/>
    <w:rsid w:val="006A67B4"/>
    <w:rsid w:val="006A6B29"/>
    <w:rsid w:val="006A774F"/>
    <w:rsid w:val="006B70E9"/>
    <w:rsid w:val="006C1E37"/>
    <w:rsid w:val="006C3391"/>
    <w:rsid w:val="006C517A"/>
    <w:rsid w:val="006D2D3A"/>
    <w:rsid w:val="006D3B99"/>
    <w:rsid w:val="006D40F9"/>
    <w:rsid w:val="006E4560"/>
    <w:rsid w:val="006E6DDE"/>
    <w:rsid w:val="006F37DE"/>
    <w:rsid w:val="007005B9"/>
    <w:rsid w:val="00700E9F"/>
    <w:rsid w:val="00702165"/>
    <w:rsid w:val="00712F83"/>
    <w:rsid w:val="00721D7A"/>
    <w:rsid w:val="00724847"/>
    <w:rsid w:val="0073131F"/>
    <w:rsid w:val="00735C61"/>
    <w:rsid w:val="007362B2"/>
    <w:rsid w:val="007368B1"/>
    <w:rsid w:val="00736A09"/>
    <w:rsid w:val="0074160F"/>
    <w:rsid w:val="0074285B"/>
    <w:rsid w:val="00750474"/>
    <w:rsid w:val="007522E5"/>
    <w:rsid w:val="00752562"/>
    <w:rsid w:val="00756556"/>
    <w:rsid w:val="00757BE3"/>
    <w:rsid w:val="00764BBB"/>
    <w:rsid w:val="00765901"/>
    <w:rsid w:val="007705FA"/>
    <w:rsid w:val="0077480B"/>
    <w:rsid w:val="007759EB"/>
    <w:rsid w:val="00780374"/>
    <w:rsid w:val="00780CAC"/>
    <w:rsid w:val="007818D9"/>
    <w:rsid w:val="007821BD"/>
    <w:rsid w:val="00791952"/>
    <w:rsid w:val="00792C60"/>
    <w:rsid w:val="00793E0D"/>
    <w:rsid w:val="007A1EA6"/>
    <w:rsid w:val="007A59C2"/>
    <w:rsid w:val="007B1EAA"/>
    <w:rsid w:val="007B2F27"/>
    <w:rsid w:val="007B408F"/>
    <w:rsid w:val="007B553C"/>
    <w:rsid w:val="007C0C1D"/>
    <w:rsid w:val="007C259B"/>
    <w:rsid w:val="007C3632"/>
    <w:rsid w:val="007D331F"/>
    <w:rsid w:val="007D4ECE"/>
    <w:rsid w:val="007D51C1"/>
    <w:rsid w:val="007E1EB9"/>
    <w:rsid w:val="007E4AED"/>
    <w:rsid w:val="007E74DB"/>
    <w:rsid w:val="007E7F47"/>
    <w:rsid w:val="007F0AD9"/>
    <w:rsid w:val="007F1EAC"/>
    <w:rsid w:val="007F7A0E"/>
    <w:rsid w:val="00800F2C"/>
    <w:rsid w:val="00801D29"/>
    <w:rsid w:val="008072C2"/>
    <w:rsid w:val="00815CCE"/>
    <w:rsid w:val="00821F6F"/>
    <w:rsid w:val="00822BEB"/>
    <w:rsid w:val="00831DDC"/>
    <w:rsid w:val="008320FC"/>
    <w:rsid w:val="008339B7"/>
    <w:rsid w:val="00834CA1"/>
    <w:rsid w:val="008448A0"/>
    <w:rsid w:val="00845231"/>
    <w:rsid w:val="008473DB"/>
    <w:rsid w:val="00847CE4"/>
    <w:rsid w:val="00853DF8"/>
    <w:rsid w:val="00857CAA"/>
    <w:rsid w:val="00871030"/>
    <w:rsid w:val="0087201D"/>
    <w:rsid w:val="008744D9"/>
    <w:rsid w:val="00883D0F"/>
    <w:rsid w:val="00884FE5"/>
    <w:rsid w:val="00885345"/>
    <w:rsid w:val="0088570E"/>
    <w:rsid w:val="00890D23"/>
    <w:rsid w:val="00892208"/>
    <w:rsid w:val="00893C7E"/>
    <w:rsid w:val="008A1758"/>
    <w:rsid w:val="008A3CDA"/>
    <w:rsid w:val="008A4E60"/>
    <w:rsid w:val="008B1579"/>
    <w:rsid w:val="008B53A0"/>
    <w:rsid w:val="008B5DA5"/>
    <w:rsid w:val="008C1095"/>
    <w:rsid w:val="008C34EF"/>
    <w:rsid w:val="008D4BC4"/>
    <w:rsid w:val="008D59C9"/>
    <w:rsid w:val="008E4128"/>
    <w:rsid w:val="008F112A"/>
    <w:rsid w:val="008F1D9A"/>
    <w:rsid w:val="008F3891"/>
    <w:rsid w:val="008F6F7C"/>
    <w:rsid w:val="0090086C"/>
    <w:rsid w:val="00901088"/>
    <w:rsid w:val="00907067"/>
    <w:rsid w:val="00907547"/>
    <w:rsid w:val="00907577"/>
    <w:rsid w:val="00914E49"/>
    <w:rsid w:val="00920BD6"/>
    <w:rsid w:val="00920DBB"/>
    <w:rsid w:val="009263DC"/>
    <w:rsid w:val="00937545"/>
    <w:rsid w:val="009406F1"/>
    <w:rsid w:val="00942310"/>
    <w:rsid w:val="00945F52"/>
    <w:rsid w:val="009526C2"/>
    <w:rsid w:val="00954378"/>
    <w:rsid w:val="009565BE"/>
    <w:rsid w:val="009578A7"/>
    <w:rsid w:val="0096408A"/>
    <w:rsid w:val="0096664D"/>
    <w:rsid w:val="00967E1C"/>
    <w:rsid w:val="0097556A"/>
    <w:rsid w:val="009774E0"/>
    <w:rsid w:val="00977BB5"/>
    <w:rsid w:val="0099378D"/>
    <w:rsid w:val="00995FDE"/>
    <w:rsid w:val="00997D89"/>
    <w:rsid w:val="009A4692"/>
    <w:rsid w:val="009A478A"/>
    <w:rsid w:val="009A5BA5"/>
    <w:rsid w:val="009A6498"/>
    <w:rsid w:val="009A7B0A"/>
    <w:rsid w:val="009B07DE"/>
    <w:rsid w:val="009B5E18"/>
    <w:rsid w:val="009B6A70"/>
    <w:rsid w:val="009C41AB"/>
    <w:rsid w:val="009C4E14"/>
    <w:rsid w:val="009D72F7"/>
    <w:rsid w:val="009E0282"/>
    <w:rsid w:val="009E19C6"/>
    <w:rsid w:val="009E473E"/>
    <w:rsid w:val="009E4BE8"/>
    <w:rsid w:val="009E796D"/>
    <w:rsid w:val="009F0C0D"/>
    <w:rsid w:val="00A00503"/>
    <w:rsid w:val="00A02769"/>
    <w:rsid w:val="00A028A3"/>
    <w:rsid w:val="00A03EE6"/>
    <w:rsid w:val="00A0483B"/>
    <w:rsid w:val="00A04E5F"/>
    <w:rsid w:val="00A05D97"/>
    <w:rsid w:val="00A05E8B"/>
    <w:rsid w:val="00A11771"/>
    <w:rsid w:val="00A119D0"/>
    <w:rsid w:val="00A14910"/>
    <w:rsid w:val="00A153A9"/>
    <w:rsid w:val="00A15415"/>
    <w:rsid w:val="00A15B92"/>
    <w:rsid w:val="00A23540"/>
    <w:rsid w:val="00A243F3"/>
    <w:rsid w:val="00A278CC"/>
    <w:rsid w:val="00A30A56"/>
    <w:rsid w:val="00A33F42"/>
    <w:rsid w:val="00A34945"/>
    <w:rsid w:val="00A350EE"/>
    <w:rsid w:val="00A424B4"/>
    <w:rsid w:val="00A42C89"/>
    <w:rsid w:val="00A45B51"/>
    <w:rsid w:val="00A45C50"/>
    <w:rsid w:val="00A46ADC"/>
    <w:rsid w:val="00A5136E"/>
    <w:rsid w:val="00A52801"/>
    <w:rsid w:val="00A5528B"/>
    <w:rsid w:val="00A553C4"/>
    <w:rsid w:val="00A56C71"/>
    <w:rsid w:val="00A57C8F"/>
    <w:rsid w:val="00A60157"/>
    <w:rsid w:val="00A62819"/>
    <w:rsid w:val="00A65EAA"/>
    <w:rsid w:val="00A66C88"/>
    <w:rsid w:val="00A67005"/>
    <w:rsid w:val="00A72747"/>
    <w:rsid w:val="00A73370"/>
    <w:rsid w:val="00A74FF5"/>
    <w:rsid w:val="00A82430"/>
    <w:rsid w:val="00A82720"/>
    <w:rsid w:val="00A844E1"/>
    <w:rsid w:val="00A92CE1"/>
    <w:rsid w:val="00A93BB4"/>
    <w:rsid w:val="00A93F47"/>
    <w:rsid w:val="00A94090"/>
    <w:rsid w:val="00A9592E"/>
    <w:rsid w:val="00A96D9A"/>
    <w:rsid w:val="00AA18CC"/>
    <w:rsid w:val="00AA5988"/>
    <w:rsid w:val="00AC2C6B"/>
    <w:rsid w:val="00AC3E17"/>
    <w:rsid w:val="00AC5E5C"/>
    <w:rsid w:val="00AC7026"/>
    <w:rsid w:val="00AC77BB"/>
    <w:rsid w:val="00AD0331"/>
    <w:rsid w:val="00AD170C"/>
    <w:rsid w:val="00AD255A"/>
    <w:rsid w:val="00AD3162"/>
    <w:rsid w:val="00AD4AF6"/>
    <w:rsid w:val="00AE79FB"/>
    <w:rsid w:val="00AE7C59"/>
    <w:rsid w:val="00AE7E70"/>
    <w:rsid w:val="00AF57AE"/>
    <w:rsid w:val="00B004D1"/>
    <w:rsid w:val="00B02658"/>
    <w:rsid w:val="00B075C6"/>
    <w:rsid w:val="00B07C76"/>
    <w:rsid w:val="00B1073C"/>
    <w:rsid w:val="00B11223"/>
    <w:rsid w:val="00B11504"/>
    <w:rsid w:val="00B154A3"/>
    <w:rsid w:val="00B25B4D"/>
    <w:rsid w:val="00B36B16"/>
    <w:rsid w:val="00B429F8"/>
    <w:rsid w:val="00B43273"/>
    <w:rsid w:val="00B701C4"/>
    <w:rsid w:val="00B87B73"/>
    <w:rsid w:val="00B9105C"/>
    <w:rsid w:val="00B92C75"/>
    <w:rsid w:val="00B94283"/>
    <w:rsid w:val="00B95789"/>
    <w:rsid w:val="00BA2218"/>
    <w:rsid w:val="00BA49D0"/>
    <w:rsid w:val="00BB3A2C"/>
    <w:rsid w:val="00BB3D3B"/>
    <w:rsid w:val="00BC3B51"/>
    <w:rsid w:val="00BD1887"/>
    <w:rsid w:val="00BD294E"/>
    <w:rsid w:val="00BE0F03"/>
    <w:rsid w:val="00BE13D7"/>
    <w:rsid w:val="00BE473D"/>
    <w:rsid w:val="00BE6ADD"/>
    <w:rsid w:val="00BF0A42"/>
    <w:rsid w:val="00BF1312"/>
    <w:rsid w:val="00BF28C2"/>
    <w:rsid w:val="00BF3D08"/>
    <w:rsid w:val="00BF40AF"/>
    <w:rsid w:val="00BF4ADA"/>
    <w:rsid w:val="00BF5EE7"/>
    <w:rsid w:val="00BF791E"/>
    <w:rsid w:val="00BF7AB1"/>
    <w:rsid w:val="00C02D01"/>
    <w:rsid w:val="00C02F9F"/>
    <w:rsid w:val="00C127A7"/>
    <w:rsid w:val="00C16D16"/>
    <w:rsid w:val="00C17292"/>
    <w:rsid w:val="00C239C7"/>
    <w:rsid w:val="00C24B47"/>
    <w:rsid w:val="00C279F9"/>
    <w:rsid w:val="00C30C00"/>
    <w:rsid w:val="00C30C92"/>
    <w:rsid w:val="00C32CAE"/>
    <w:rsid w:val="00C33722"/>
    <w:rsid w:val="00C368B6"/>
    <w:rsid w:val="00C379F4"/>
    <w:rsid w:val="00C43418"/>
    <w:rsid w:val="00C47E33"/>
    <w:rsid w:val="00C50C62"/>
    <w:rsid w:val="00C5169D"/>
    <w:rsid w:val="00C53FF6"/>
    <w:rsid w:val="00C55CCE"/>
    <w:rsid w:val="00C61745"/>
    <w:rsid w:val="00C61D9C"/>
    <w:rsid w:val="00C63052"/>
    <w:rsid w:val="00C75E00"/>
    <w:rsid w:val="00C80AFD"/>
    <w:rsid w:val="00C83648"/>
    <w:rsid w:val="00C924BB"/>
    <w:rsid w:val="00CA02C7"/>
    <w:rsid w:val="00CA07AA"/>
    <w:rsid w:val="00CA07AC"/>
    <w:rsid w:val="00CA0934"/>
    <w:rsid w:val="00CA23D8"/>
    <w:rsid w:val="00CA45D9"/>
    <w:rsid w:val="00CA4AF2"/>
    <w:rsid w:val="00CA560F"/>
    <w:rsid w:val="00CB0FB5"/>
    <w:rsid w:val="00CB261E"/>
    <w:rsid w:val="00CB2AAA"/>
    <w:rsid w:val="00CB4CDB"/>
    <w:rsid w:val="00CB5F64"/>
    <w:rsid w:val="00CC1DA5"/>
    <w:rsid w:val="00CC3104"/>
    <w:rsid w:val="00CC3328"/>
    <w:rsid w:val="00CC5C93"/>
    <w:rsid w:val="00CC64A6"/>
    <w:rsid w:val="00CC733B"/>
    <w:rsid w:val="00CC750D"/>
    <w:rsid w:val="00CD1B05"/>
    <w:rsid w:val="00CD2E9A"/>
    <w:rsid w:val="00CE2F18"/>
    <w:rsid w:val="00CE3D6B"/>
    <w:rsid w:val="00CE445C"/>
    <w:rsid w:val="00CE6C62"/>
    <w:rsid w:val="00CF2FE1"/>
    <w:rsid w:val="00D0322E"/>
    <w:rsid w:val="00D0610C"/>
    <w:rsid w:val="00D0681E"/>
    <w:rsid w:val="00D11143"/>
    <w:rsid w:val="00D1352B"/>
    <w:rsid w:val="00D144EF"/>
    <w:rsid w:val="00D17166"/>
    <w:rsid w:val="00D20922"/>
    <w:rsid w:val="00D22C0D"/>
    <w:rsid w:val="00D2390E"/>
    <w:rsid w:val="00D24931"/>
    <w:rsid w:val="00D25B95"/>
    <w:rsid w:val="00D27945"/>
    <w:rsid w:val="00D30D4B"/>
    <w:rsid w:val="00D30E9E"/>
    <w:rsid w:val="00D30EF7"/>
    <w:rsid w:val="00D3151B"/>
    <w:rsid w:val="00D37F0C"/>
    <w:rsid w:val="00D37F91"/>
    <w:rsid w:val="00D4089B"/>
    <w:rsid w:val="00D42F6D"/>
    <w:rsid w:val="00D44D43"/>
    <w:rsid w:val="00D51570"/>
    <w:rsid w:val="00D56DE9"/>
    <w:rsid w:val="00D6601C"/>
    <w:rsid w:val="00D7197C"/>
    <w:rsid w:val="00D737D6"/>
    <w:rsid w:val="00D73C63"/>
    <w:rsid w:val="00D7649B"/>
    <w:rsid w:val="00D81651"/>
    <w:rsid w:val="00D8354E"/>
    <w:rsid w:val="00D86BA4"/>
    <w:rsid w:val="00D90655"/>
    <w:rsid w:val="00D914E2"/>
    <w:rsid w:val="00D91B7E"/>
    <w:rsid w:val="00D9465B"/>
    <w:rsid w:val="00D97E0D"/>
    <w:rsid w:val="00DA2A7C"/>
    <w:rsid w:val="00DA5028"/>
    <w:rsid w:val="00DA7326"/>
    <w:rsid w:val="00DB3755"/>
    <w:rsid w:val="00DB3B7C"/>
    <w:rsid w:val="00DC28E2"/>
    <w:rsid w:val="00DC7A79"/>
    <w:rsid w:val="00DD090B"/>
    <w:rsid w:val="00DD1397"/>
    <w:rsid w:val="00DD5B6D"/>
    <w:rsid w:val="00DD60B4"/>
    <w:rsid w:val="00DD68F4"/>
    <w:rsid w:val="00DE2D3C"/>
    <w:rsid w:val="00DE63F0"/>
    <w:rsid w:val="00DF0D62"/>
    <w:rsid w:val="00DF1BEB"/>
    <w:rsid w:val="00DF27C3"/>
    <w:rsid w:val="00DF2A50"/>
    <w:rsid w:val="00DF347D"/>
    <w:rsid w:val="00DF6AE5"/>
    <w:rsid w:val="00E02AA5"/>
    <w:rsid w:val="00E05AAA"/>
    <w:rsid w:val="00E161F4"/>
    <w:rsid w:val="00E16778"/>
    <w:rsid w:val="00E21241"/>
    <w:rsid w:val="00E2181B"/>
    <w:rsid w:val="00E22022"/>
    <w:rsid w:val="00E22056"/>
    <w:rsid w:val="00E2332F"/>
    <w:rsid w:val="00E23A52"/>
    <w:rsid w:val="00E24BBC"/>
    <w:rsid w:val="00E35378"/>
    <w:rsid w:val="00E35C74"/>
    <w:rsid w:val="00E43CE3"/>
    <w:rsid w:val="00E47697"/>
    <w:rsid w:val="00E538C2"/>
    <w:rsid w:val="00E53F1E"/>
    <w:rsid w:val="00E5467C"/>
    <w:rsid w:val="00E63700"/>
    <w:rsid w:val="00E640A5"/>
    <w:rsid w:val="00E713E4"/>
    <w:rsid w:val="00E71BB1"/>
    <w:rsid w:val="00E72A39"/>
    <w:rsid w:val="00E75385"/>
    <w:rsid w:val="00E809EC"/>
    <w:rsid w:val="00E86231"/>
    <w:rsid w:val="00E873AE"/>
    <w:rsid w:val="00E92736"/>
    <w:rsid w:val="00EA1C5E"/>
    <w:rsid w:val="00EA2CBB"/>
    <w:rsid w:val="00EA45AE"/>
    <w:rsid w:val="00EA6080"/>
    <w:rsid w:val="00EB1CC2"/>
    <w:rsid w:val="00EB48A8"/>
    <w:rsid w:val="00EB4939"/>
    <w:rsid w:val="00EB571C"/>
    <w:rsid w:val="00EB60F7"/>
    <w:rsid w:val="00EC0795"/>
    <w:rsid w:val="00EC3BEF"/>
    <w:rsid w:val="00EC52AB"/>
    <w:rsid w:val="00EC63D5"/>
    <w:rsid w:val="00EC6B74"/>
    <w:rsid w:val="00ED647B"/>
    <w:rsid w:val="00ED6C49"/>
    <w:rsid w:val="00ED6FB3"/>
    <w:rsid w:val="00EE3F34"/>
    <w:rsid w:val="00EF3500"/>
    <w:rsid w:val="00F00A5D"/>
    <w:rsid w:val="00F011B4"/>
    <w:rsid w:val="00F01A4D"/>
    <w:rsid w:val="00F05399"/>
    <w:rsid w:val="00F055B1"/>
    <w:rsid w:val="00F12A67"/>
    <w:rsid w:val="00F12B19"/>
    <w:rsid w:val="00F15D0A"/>
    <w:rsid w:val="00F169FD"/>
    <w:rsid w:val="00F16D99"/>
    <w:rsid w:val="00F245BA"/>
    <w:rsid w:val="00F45F0E"/>
    <w:rsid w:val="00F467B2"/>
    <w:rsid w:val="00F5113F"/>
    <w:rsid w:val="00F51273"/>
    <w:rsid w:val="00F546E8"/>
    <w:rsid w:val="00F554BE"/>
    <w:rsid w:val="00F5798E"/>
    <w:rsid w:val="00F57CC4"/>
    <w:rsid w:val="00F63B34"/>
    <w:rsid w:val="00F641A8"/>
    <w:rsid w:val="00F64A52"/>
    <w:rsid w:val="00F66363"/>
    <w:rsid w:val="00F66F5E"/>
    <w:rsid w:val="00F72017"/>
    <w:rsid w:val="00F737B3"/>
    <w:rsid w:val="00F74130"/>
    <w:rsid w:val="00F91EA5"/>
    <w:rsid w:val="00F932EB"/>
    <w:rsid w:val="00F96719"/>
    <w:rsid w:val="00F97049"/>
    <w:rsid w:val="00FA2818"/>
    <w:rsid w:val="00FA2AC0"/>
    <w:rsid w:val="00FA7A98"/>
    <w:rsid w:val="00FC10E9"/>
    <w:rsid w:val="00FC13A7"/>
    <w:rsid w:val="00FC4F04"/>
    <w:rsid w:val="00FD11C5"/>
    <w:rsid w:val="00FD1D19"/>
    <w:rsid w:val="00FD4D83"/>
    <w:rsid w:val="00FD7821"/>
    <w:rsid w:val="00FE09A4"/>
    <w:rsid w:val="00FE1668"/>
    <w:rsid w:val="00FE3F44"/>
    <w:rsid w:val="00FE569D"/>
    <w:rsid w:val="00FE6056"/>
    <w:rsid w:val="00FF006A"/>
    <w:rsid w:val="00FF1999"/>
    <w:rsid w:val="00FF22F3"/>
    <w:rsid w:val="00FF446C"/>
    <w:rsid w:val="00FF50A3"/>
    <w:rsid w:val="00FF64B9"/>
    <w:rsid w:val="00FF7422"/>
    <w:rsid w:val="0313FCAE"/>
    <w:rsid w:val="1A18BF73"/>
    <w:rsid w:val="1C28CFCA"/>
    <w:rsid w:val="3EF5B646"/>
    <w:rsid w:val="4AA1BB02"/>
    <w:rsid w:val="4B46DA2E"/>
    <w:rsid w:val="565E6791"/>
    <w:rsid w:val="57036608"/>
    <w:rsid w:val="734836AA"/>
    <w:rsid w:val="7C3DE32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F2965F9"/>
  <w15:docId w15:val="{6B8B06F9-5F18-4417-9873-1583E4580A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8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0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43273"/>
    <w:rPr>
      <w:iCs/>
      <w:sz w:val="20"/>
      <w:szCs w:val="20"/>
    </w:rPr>
  </w:style>
  <w:style w:type="paragraph" w:styleId="Heading1">
    <w:name w:val="heading 1"/>
    <w:basedOn w:val="Normal"/>
    <w:next w:val="Normal"/>
    <w:link w:val="Heading1Char"/>
    <w:qFormat/>
    <w:rsid w:val="00A028A3"/>
    <w:pPr>
      <w:numPr>
        <w:numId w:val="1"/>
      </w:numPr>
      <w:pBdr>
        <w:top w:val="single" w:sz="8" w:space="0" w:color="496081" w:themeColor="accent2"/>
        <w:left w:val="single" w:sz="8" w:space="0" w:color="496081" w:themeColor="accent2"/>
        <w:bottom w:val="single" w:sz="8" w:space="0" w:color="496081" w:themeColor="accent2"/>
        <w:right w:val="single" w:sz="8" w:space="0" w:color="496081" w:themeColor="accent2"/>
      </w:pBdr>
      <w:shd w:val="clear" w:color="auto" w:fill="243040" w:themeFill="accent2" w:themeFillShade="80"/>
      <w:spacing w:before="480" w:after="100" w:line="269" w:lineRule="auto"/>
      <w:contextualSpacing/>
      <w:outlineLvl w:val="0"/>
    </w:pPr>
    <w:rPr>
      <w:rFonts w:asciiTheme="majorHAnsi" w:eastAsiaTheme="majorEastAsia" w:hAnsiTheme="majorHAnsi" w:cstheme="majorBidi"/>
      <w:b/>
      <w:bCs/>
      <w:color w:val="FFFFFF" w:themeColor="background1"/>
      <w:sz w:val="22"/>
      <w:szCs w:val="22"/>
    </w:rPr>
  </w:style>
  <w:style w:type="paragraph" w:styleId="Heading2">
    <w:name w:val="heading 2"/>
    <w:basedOn w:val="Normal"/>
    <w:next w:val="Normal"/>
    <w:link w:val="Heading2Char"/>
    <w:unhideWhenUsed/>
    <w:qFormat/>
    <w:rsid w:val="004E1526"/>
    <w:pPr>
      <w:numPr>
        <w:ilvl w:val="1"/>
        <w:numId w:val="1"/>
      </w:numPr>
      <w:pBdr>
        <w:top w:val="single" w:sz="4" w:space="0" w:color="496081" w:themeColor="accent2"/>
        <w:left w:val="single" w:sz="4" w:space="2" w:color="496081" w:themeColor="accent2"/>
        <w:bottom w:val="single" w:sz="4" w:space="0" w:color="496081" w:themeColor="accent2"/>
        <w:right w:val="single" w:sz="4" w:space="4" w:color="496081" w:themeColor="accent2"/>
      </w:pBdr>
      <w:shd w:val="clear" w:color="auto" w:fill="C6C6C6"/>
      <w:spacing w:before="200" w:after="100" w:line="269" w:lineRule="auto"/>
      <w:contextualSpacing/>
      <w:outlineLvl w:val="1"/>
    </w:pPr>
    <w:rPr>
      <w:rFonts w:asciiTheme="majorHAnsi" w:eastAsiaTheme="majorEastAsia" w:hAnsiTheme="majorHAnsi" w:cstheme="majorBidi"/>
      <w:b/>
      <w:bCs/>
      <w:color w:val="243040" w:themeColor="accent2" w:themeShade="80"/>
      <w:sz w:val="22"/>
      <w:szCs w:val="22"/>
    </w:rPr>
  </w:style>
  <w:style w:type="paragraph" w:styleId="Heading3">
    <w:name w:val="heading 3"/>
    <w:basedOn w:val="Normal"/>
    <w:next w:val="Normal"/>
    <w:link w:val="Heading3Char"/>
    <w:unhideWhenUsed/>
    <w:qFormat/>
    <w:rsid w:val="00FF22F3"/>
    <w:pPr>
      <w:numPr>
        <w:ilvl w:val="2"/>
        <w:numId w:val="1"/>
      </w:numPr>
      <w:pBdr>
        <w:top w:val="single" w:sz="4" w:space="1" w:color="496081" w:themeColor="accent2"/>
        <w:left w:val="single" w:sz="4" w:space="2" w:color="496081" w:themeColor="accent2"/>
        <w:bottom w:val="single" w:sz="4" w:space="0" w:color="496081" w:themeColor="accent2"/>
        <w:right w:val="single" w:sz="4" w:space="4" w:color="496081" w:themeColor="accent2"/>
      </w:pBdr>
      <w:shd w:val="clear" w:color="auto" w:fill="D7DEE8" w:themeFill="accent2" w:themeFillTint="33"/>
      <w:spacing w:before="200" w:after="100" w:line="240" w:lineRule="auto"/>
      <w:contextualSpacing/>
      <w:outlineLvl w:val="2"/>
    </w:pPr>
    <w:rPr>
      <w:rFonts w:asciiTheme="majorHAnsi" w:eastAsiaTheme="majorEastAsia" w:hAnsiTheme="majorHAnsi" w:cstheme="majorBidi"/>
      <w:b/>
      <w:bCs/>
      <w:color w:val="17365D" w:themeColor="accent1"/>
      <w:sz w:val="22"/>
      <w:szCs w:val="22"/>
    </w:rPr>
  </w:style>
  <w:style w:type="paragraph" w:styleId="Heading4">
    <w:name w:val="heading 4"/>
    <w:basedOn w:val="Normal"/>
    <w:next w:val="Normal"/>
    <w:link w:val="Heading4Char"/>
    <w:unhideWhenUsed/>
    <w:qFormat/>
    <w:rsid w:val="004E1526"/>
    <w:pPr>
      <w:numPr>
        <w:ilvl w:val="3"/>
        <w:numId w:val="1"/>
      </w:numPr>
      <w:pBdr>
        <w:left w:val="single" w:sz="4" w:space="2" w:color="496081" w:themeColor="accent2"/>
        <w:bottom w:val="single" w:sz="4" w:space="2" w:color="496081" w:themeColor="accent2"/>
      </w:pBdr>
      <w:spacing w:before="200" w:after="100" w:line="240" w:lineRule="auto"/>
      <w:contextualSpacing/>
      <w:outlineLvl w:val="3"/>
    </w:pPr>
    <w:rPr>
      <w:rFonts w:asciiTheme="majorHAnsi" w:eastAsiaTheme="majorEastAsia" w:hAnsiTheme="majorHAnsi" w:cstheme="majorBidi"/>
      <w:b/>
      <w:bCs/>
      <w:color w:val="243040" w:themeColor="accent2" w:themeShade="80"/>
      <w:sz w:val="22"/>
      <w:szCs w:val="22"/>
    </w:rPr>
  </w:style>
  <w:style w:type="paragraph" w:styleId="Heading5">
    <w:name w:val="heading 5"/>
    <w:basedOn w:val="Normal"/>
    <w:next w:val="Normal"/>
    <w:link w:val="Heading5Char"/>
    <w:unhideWhenUsed/>
    <w:qFormat/>
    <w:rsid w:val="004C681C"/>
    <w:pPr>
      <w:numPr>
        <w:ilvl w:val="4"/>
        <w:numId w:val="1"/>
      </w:numPr>
      <w:pBdr>
        <w:left w:val="dotted" w:sz="4" w:space="2" w:color="496081" w:themeColor="accent2"/>
        <w:bottom w:val="dotted" w:sz="4" w:space="2" w:color="496081" w:themeColor="accent2"/>
      </w:pBdr>
      <w:spacing w:before="200" w:after="100" w:line="240" w:lineRule="auto"/>
      <w:contextualSpacing/>
      <w:outlineLvl w:val="4"/>
    </w:pPr>
    <w:rPr>
      <w:rFonts w:asciiTheme="majorHAnsi" w:eastAsiaTheme="majorEastAsia" w:hAnsiTheme="majorHAnsi" w:cstheme="majorBidi"/>
      <w:b/>
      <w:bCs/>
      <w:color w:val="364760" w:themeColor="accent2" w:themeShade="BF"/>
      <w:sz w:val="22"/>
      <w:szCs w:val="22"/>
    </w:rPr>
  </w:style>
  <w:style w:type="paragraph" w:styleId="Heading6">
    <w:name w:val="heading 6"/>
    <w:basedOn w:val="Normal"/>
    <w:next w:val="Normal"/>
    <w:link w:val="Heading6Char"/>
    <w:unhideWhenUsed/>
    <w:qFormat/>
    <w:rsid w:val="004C681C"/>
    <w:pPr>
      <w:numPr>
        <w:ilvl w:val="5"/>
        <w:numId w:val="1"/>
      </w:numPr>
      <w:pBdr>
        <w:bottom w:val="single" w:sz="4" w:space="2" w:color="B0BED2" w:themeColor="accent2" w:themeTint="66"/>
      </w:pBdr>
      <w:spacing w:before="200" w:after="100" w:line="240" w:lineRule="auto"/>
      <w:contextualSpacing/>
      <w:outlineLvl w:val="5"/>
    </w:pPr>
    <w:rPr>
      <w:rFonts w:asciiTheme="majorHAnsi" w:eastAsiaTheme="majorEastAsia" w:hAnsiTheme="majorHAnsi" w:cstheme="majorBidi"/>
      <w:color w:val="364760" w:themeColor="accent2" w:themeShade="BF"/>
      <w:sz w:val="22"/>
      <w:szCs w:val="22"/>
    </w:rPr>
  </w:style>
  <w:style w:type="paragraph" w:styleId="Heading7">
    <w:name w:val="heading 7"/>
    <w:basedOn w:val="Normal"/>
    <w:next w:val="Normal"/>
    <w:link w:val="Heading7Char"/>
    <w:unhideWhenUsed/>
    <w:qFormat/>
    <w:rsid w:val="004C681C"/>
    <w:pPr>
      <w:numPr>
        <w:ilvl w:val="6"/>
        <w:numId w:val="1"/>
      </w:numPr>
      <w:pBdr>
        <w:bottom w:val="dotted" w:sz="4" w:space="2" w:color="889DBC" w:themeColor="accent2" w:themeTint="99"/>
      </w:pBdr>
      <w:spacing w:before="200" w:after="100" w:line="240" w:lineRule="auto"/>
      <w:contextualSpacing/>
      <w:outlineLvl w:val="6"/>
    </w:pPr>
    <w:rPr>
      <w:rFonts w:asciiTheme="majorHAnsi" w:eastAsiaTheme="majorEastAsia" w:hAnsiTheme="majorHAnsi" w:cstheme="majorBidi"/>
      <w:color w:val="364760" w:themeColor="accent2" w:themeShade="BF"/>
      <w:sz w:val="22"/>
      <w:szCs w:val="22"/>
    </w:rPr>
  </w:style>
  <w:style w:type="paragraph" w:styleId="Heading8">
    <w:name w:val="heading 8"/>
    <w:basedOn w:val="Normal"/>
    <w:next w:val="Normal"/>
    <w:link w:val="Heading8Char"/>
    <w:unhideWhenUsed/>
    <w:qFormat/>
    <w:rsid w:val="004C681C"/>
    <w:pPr>
      <w:numPr>
        <w:ilvl w:val="7"/>
        <w:numId w:val="1"/>
      </w:numPr>
      <w:spacing w:before="200" w:after="100" w:line="240" w:lineRule="auto"/>
      <w:contextualSpacing/>
      <w:outlineLvl w:val="7"/>
    </w:pPr>
    <w:rPr>
      <w:rFonts w:asciiTheme="majorHAnsi" w:eastAsiaTheme="majorEastAsia" w:hAnsiTheme="majorHAnsi" w:cstheme="majorBidi"/>
      <w:color w:val="496081" w:themeColor="accent2"/>
      <w:sz w:val="22"/>
      <w:szCs w:val="22"/>
    </w:rPr>
  </w:style>
  <w:style w:type="paragraph" w:styleId="Heading9">
    <w:name w:val="heading 9"/>
    <w:basedOn w:val="Normal"/>
    <w:next w:val="Normal"/>
    <w:link w:val="Heading9Char"/>
    <w:unhideWhenUsed/>
    <w:qFormat/>
    <w:rsid w:val="004C681C"/>
    <w:pPr>
      <w:numPr>
        <w:ilvl w:val="8"/>
        <w:numId w:val="1"/>
      </w:numPr>
      <w:spacing w:before="200" w:after="100" w:line="240" w:lineRule="auto"/>
      <w:contextualSpacing/>
      <w:outlineLvl w:val="8"/>
    </w:pPr>
    <w:rPr>
      <w:rFonts w:asciiTheme="majorHAnsi" w:eastAsiaTheme="majorEastAsia" w:hAnsiTheme="majorHAnsi" w:cstheme="majorBidi"/>
      <w:color w:val="496081" w:themeColor="accent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EF3500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F3500"/>
    <w:rPr>
      <w:rFonts w:ascii="Tahoma" w:hAnsi="Tahoma" w:cs="Tahoma"/>
      <w:sz w:val="16"/>
      <w:szCs w:val="16"/>
    </w:rPr>
  </w:style>
  <w:style w:type="character" w:customStyle="1" w:styleId="Heading1Char">
    <w:name w:val="Heading 1 Char"/>
    <w:basedOn w:val="DefaultParagraphFont"/>
    <w:link w:val="Heading1"/>
    <w:rsid w:val="00A028A3"/>
    <w:rPr>
      <w:rFonts w:asciiTheme="majorHAnsi" w:eastAsiaTheme="majorEastAsia" w:hAnsiTheme="majorHAnsi" w:cstheme="majorBidi"/>
      <w:b/>
      <w:bCs/>
      <w:iCs/>
      <w:color w:val="FFFFFF" w:themeColor="background1"/>
      <w:shd w:val="clear" w:color="auto" w:fill="243040" w:themeFill="accent2" w:themeFillShade="80"/>
    </w:rPr>
  </w:style>
  <w:style w:type="character" w:customStyle="1" w:styleId="Heading2Char">
    <w:name w:val="Heading 2 Char"/>
    <w:basedOn w:val="DefaultParagraphFont"/>
    <w:link w:val="Heading2"/>
    <w:rsid w:val="004E1526"/>
    <w:rPr>
      <w:rFonts w:asciiTheme="majorHAnsi" w:eastAsiaTheme="majorEastAsia" w:hAnsiTheme="majorHAnsi" w:cstheme="majorBidi"/>
      <w:b/>
      <w:bCs/>
      <w:iCs/>
      <w:color w:val="243040" w:themeColor="accent2" w:themeShade="80"/>
      <w:shd w:val="clear" w:color="auto" w:fill="C6C6C6"/>
    </w:rPr>
  </w:style>
  <w:style w:type="paragraph" w:styleId="ListParagraph">
    <w:name w:val="List Paragraph"/>
    <w:basedOn w:val="Normal"/>
    <w:uiPriority w:val="34"/>
    <w:qFormat/>
    <w:rsid w:val="004C681C"/>
    <w:pPr>
      <w:ind w:left="720"/>
      <w:contextualSpacing/>
    </w:pPr>
  </w:style>
  <w:style w:type="paragraph" w:styleId="TOC2">
    <w:name w:val="toc 2"/>
    <w:basedOn w:val="Normal"/>
    <w:next w:val="Normal"/>
    <w:link w:val="TOC2Char"/>
    <w:autoRedefine/>
    <w:uiPriority w:val="39"/>
    <w:qFormat/>
    <w:rsid w:val="002137F4"/>
    <w:pPr>
      <w:tabs>
        <w:tab w:val="left" w:pos="720"/>
        <w:tab w:val="right" w:leader="dot" w:pos="10800"/>
      </w:tabs>
      <w:spacing w:after="0"/>
      <w:ind w:right="-270"/>
    </w:pPr>
    <w:rPr>
      <w:rFonts w:ascii="Arial" w:hAnsi="Arial"/>
      <w:iCs w:val="0"/>
      <w:noProof/>
      <w:color w:val="243040" w:themeColor="accent2" w:themeShade="80"/>
      <w:szCs w:val="22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customStyle="1" w:styleId="Level2">
    <w:name w:val="Level 2"/>
    <w:basedOn w:val="TOC2"/>
    <w:link w:val="Level2Char"/>
    <w:rsid w:val="00780CAC"/>
    <w:rPr>
      <w:color w:val="000000"/>
      <w14:textFill>
        <w14:solidFill>
          <w14:srgbClr w14:val="000000">
            <w14:lumMod w14:val="50000"/>
          </w14:srgbClr>
        </w14:solidFill>
      </w14:textFill>
    </w:rPr>
  </w:style>
  <w:style w:type="character" w:customStyle="1" w:styleId="TOC2Char">
    <w:name w:val="TOC 2 Char"/>
    <w:basedOn w:val="DefaultParagraphFont"/>
    <w:link w:val="TOC2"/>
    <w:uiPriority w:val="39"/>
    <w:rsid w:val="002137F4"/>
    <w:rPr>
      <w:rFonts w:ascii="Arial" w:hAnsi="Arial"/>
      <w:noProof/>
      <w:color w:val="243040" w:themeColor="accent2" w:themeShade="80"/>
      <w:sz w:val="20"/>
      <w14:scene3d>
        <w14:camera w14:prst="orthographicFront"/>
        <w14:lightRig w14:rig="threePt" w14:dir="t">
          <w14:rot w14:lat="0" w14:lon="0" w14:rev="0"/>
        </w14:lightRig>
      </w14:scene3d>
    </w:rPr>
  </w:style>
  <w:style w:type="character" w:customStyle="1" w:styleId="Level2Char">
    <w:name w:val="Level 2 Char"/>
    <w:basedOn w:val="TOC2Char"/>
    <w:link w:val="Level2"/>
    <w:rsid w:val="00780CAC"/>
    <w:rPr>
      <w:rFonts w:asciiTheme="majorHAnsi" w:hAnsiTheme="majorHAnsi" w:cstheme="minorHAnsi"/>
      <w:iCs w:val="0"/>
      <w:smallCaps w:val="0"/>
      <w:noProof/>
      <w:color w:val="000000"/>
      <w:sz w:val="20"/>
      <w:szCs w:val="20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styleId="TOC1">
    <w:name w:val="toc 1"/>
    <w:basedOn w:val="Normal"/>
    <w:next w:val="Normal"/>
    <w:link w:val="TOC1Char"/>
    <w:autoRedefine/>
    <w:uiPriority w:val="39"/>
    <w:unhideWhenUsed/>
    <w:qFormat/>
    <w:rsid w:val="002137F4"/>
    <w:pPr>
      <w:tabs>
        <w:tab w:val="left" w:pos="720"/>
        <w:tab w:val="right" w:leader="dot" w:pos="10800"/>
      </w:tabs>
      <w:spacing w:before="120" w:after="120"/>
    </w:pPr>
    <w:rPr>
      <w:rFonts w:ascii="Arial" w:hAnsi="Arial"/>
      <w:b/>
      <w:iCs w:val="0"/>
      <w:noProof/>
      <w:color w:val="243040" w:themeColor="accent2" w:themeShade="80"/>
      <w:szCs w:val="22"/>
    </w:rPr>
  </w:style>
  <w:style w:type="character" w:styleId="Hyperlink">
    <w:name w:val="Hyperlink"/>
    <w:basedOn w:val="DefaultParagraphFont"/>
    <w:uiPriority w:val="99"/>
    <w:rsid w:val="00A92CE1"/>
    <w:rPr>
      <w:color w:val="0000FF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88570E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88570E"/>
    <w:pPr>
      <w:spacing w:line="240" w:lineRule="auto"/>
    </w:p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88570E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8570E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8570E"/>
    <w:rPr>
      <w:b/>
      <w:bCs/>
      <w:sz w:val="20"/>
      <w:szCs w:val="20"/>
    </w:rPr>
  </w:style>
  <w:style w:type="paragraph" w:styleId="Header">
    <w:name w:val="header"/>
    <w:basedOn w:val="Normal"/>
    <w:link w:val="HeaderChar"/>
    <w:uiPriority w:val="99"/>
    <w:unhideWhenUsed/>
    <w:rsid w:val="00FF199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FF1999"/>
  </w:style>
  <w:style w:type="paragraph" w:styleId="Footer">
    <w:name w:val="footer"/>
    <w:basedOn w:val="Normal"/>
    <w:link w:val="FooterChar"/>
    <w:unhideWhenUsed/>
    <w:rsid w:val="00FF199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FF1999"/>
  </w:style>
  <w:style w:type="character" w:customStyle="1" w:styleId="zzmpTrailerItem">
    <w:name w:val="zzmpTrailerItem"/>
    <w:basedOn w:val="DefaultParagraphFont"/>
    <w:rsid w:val="00364F94"/>
    <w:rPr>
      <w:rFonts w:ascii="Calibri" w:hAnsi="Calibri" w:cs="Calibri"/>
      <w:dstrike w:val="0"/>
      <w:noProof/>
      <w:color w:val="auto"/>
      <w:spacing w:val="0"/>
      <w:position w:val="0"/>
      <w:sz w:val="16"/>
      <w:szCs w:val="16"/>
      <w:u w:val="none"/>
      <w:effect w:val="none"/>
      <w:vertAlign w:val="baseline"/>
    </w:rPr>
  </w:style>
  <w:style w:type="paragraph" w:styleId="Revision">
    <w:name w:val="Revision"/>
    <w:hidden/>
    <w:uiPriority w:val="99"/>
    <w:semiHidden/>
    <w:rsid w:val="002D2D93"/>
    <w:pPr>
      <w:spacing w:after="0" w:line="240" w:lineRule="auto"/>
    </w:pPr>
  </w:style>
  <w:style w:type="paragraph" w:styleId="BodyText">
    <w:name w:val="Body Text"/>
    <w:basedOn w:val="Normal"/>
    <w:link w:val="BodyTextChar"/>
    <w:uiPriority w:val="99"/>
    <w:unhideWhenUsed/>
    <w:rsid w:val="00204F77"/>
    <w:pPr>
      <w:spacing w:before="120" w:after="120" w:line="240" w:lineRule="auto"/>
      <w:jc w:val="both"/>
    </w:pPr>
    <w:rPr>
      <w:rFonts w:ascii="Arial" w:hAnsi="Arial"/>
    </w:rPr>
  </w:style>
  <w:style w:type="character" w:customStyle="1" w:styleId="BodyTextChar">
    <w:name w:val="Body Text Char"/>
    <w:basedOn w:val="DefaultParagraphFont"/>
    <w:link w:val="BodyText"/>
    <w:uiPriority w:val="99"/>
    <w:rsid w:val="00204F77"/>
    <w:rPr>
      <w:rFonts w:ascii="Arial" w:hAnsi="Arial"/>
      <w:sz w:val="20"/>
    </w:rPr>
  </w:style>
  <w:style w:type="paragraph" w:styleId="TOC3">
    <w:name w:val="toc 3"/>
    <w:basedOn w:val="Normal"/>
    <w:next w:val="Normal"/>
    <w:autoRedefine/>
    <w:uiPriority w:val="39"/>
    <w:unhideWhenUsed/>
    <w:qFormat/>
    <w:rsid w:val="002137F4"/>
    <w:pPr>
      <w:tabs>
        <w:tab w:val="left" w:pos="1440"/>
        <w:tab w:val="right" w:leader="dot" w:pos="10800"/>
      </w:tabs>
      <w:spacing w:after="0"/>
      <w:ind w:left="720"/>
    </w:pPr>
    <w:rPr>
      <w:rFonts w:ascii="Arial" w:hAnsi="Arial"/>
      <w:iCs w:val="0"/>
      <w:noProof/>
      <w:color w:val="243040" w:themeColor="accent2" w:themeShade="80"/>
      <w:szCs w:val="22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styleId="TOC4">
    <w:name w:val="toc 4"/>
    <w:basedOn w:val="Normal"/>
    <w:next w:val="Normal"/>
    <w:autoRedefine/>
    <w:uiPriority w:val="39"/>
    <w:unhideWhenUsed/>
    <w:rsid w:val="00C43418"/>
    <w:pPr>
      <w:spacing w:after="0"/>
      <w:ind w:left="660"/>
    </w:pPr>
    <w:rPr>
      <w:rFonts w:cstheme="minorHAnsi"/>
      <w:sz w:val="18"/>
      <w:szCs w:val="18"/>
    </w:rPr>
  </w:style>
  <w:style w:type="paragraph" w:styleId="TOC5">
    <w:name w:val="toc 5"/>
    <w:basedOn w:val="Normal"/>
    <w:next w:val="Normal"/>
    <w:autoRedefine/>
    <w:uiPriority w:val="39"/>
    <w:unhideWhenUsed/>
    <w:rsid w:val="00C43418"/>
    <w:pPr>
      <w:spacing w:after="0"/>
      <w:ind w:left="880"/>
    </w:pPr>
    <w:rPr>
      <w:rFonts w:cstheme="minorHAnsi"/>
      <w:sz w:val="18"/>
      <w:szCs w:val="18"/>
    </w:rPr>
  </w:style>
  <w:style w:type="paragraph" w:styleId="TOC6">
    <w:name w:val="toc 6"/>
    <w:basedOn w:val="Normal"/>
    <w:next w:val="Normal"/>
    <w:autoRedefine/>
    <w:uiPriority w:val="39"/>
    <w:unhideWhenUsed/>
    <w:rsid w:val="00C43418"/>
    <w:pPr>
      <w:spacing w:after="0"/>
      <w:ind w:left="1100"/>
    </w:pPr>
    <w:rPr>
      <w:rFonts w:cstheme="minorHAnsi"/>
      <w:sz w:val="18"/>
      <w:szCs w:val="18"/>
    </w:rPr>
  </w:style>
  <w:style w:type="paragraph" w:styleId="TOC7">
    <w:name w:val="toc 7"/>
    <w:basedOn w:val="Normal"/>
    <w:next w:val="Normal"/>
    <w:autoRedefine/>
    <w:uiPriority w:val="39"/>
    <w:unhideWhenUsed/>
    <w:rsid w:val="00C43418"/>
    <w:pPr>
      <w:spacing w:after="0"/>
      <w:ind w:left="1320"/>
    </w:pPr>
    <w:rPr>
      <w:rFonts w:cstheme="minorHAnsi"/>
      <w:sz w:val="18"/>
      <w:szCs w:val="18"/>
    </w:rPr>
  </w:style>
  <w:style w:type="paragraph" w:styleId="TOC8">
    <w:name w:val="toc 8"/>
    <w:basedOn w:val="Normal"/>
    <w:next w:val="Normal"/>
    <w:autoRedefine/>
    <w:uiPriority w:val="39"/>
    <w:unhideWhenUsed/>
    <w:rsid w:val="00C43418"/>
    <w:pPr>
      <w:spacing w:after="0"/>
      <w:ind w:left="1540"/>
    </w:pPr>
    <w:rPr>
      <w:rFonts w:cstheme="minorHAnsi"/>
      <w:sz w:val="18"/>
      <w:szCs w:val="18"/>
    </w:rPr>
  </w:style>
  <w:style w:type="paragraph" w:styleId="TOC9">
    <w:name w:val="toc 9"/>
    <w:basedOn w:val="Normal"/>
    <w:next w:val="Normal"/>
    <w:autoRedefine/>
    <w:uiPriority w:val="39"/>
    <w:unhideWhenUsed/>
    <w:rsid w:val="00C43418"/>
    <w:pPr>
      <w:spacing w:after="0"/>
      <w:ind w:left="1760"/>
    </w:pPr>
    <w:rPr>
      <w:rFonts w:cstheme="minorHAnsi"/>
      <w:sz w:val="18"/>
      <w:szCs w:val="18"/>
    </w:rPr>
  </w:style>
  <w:style w:type="character" w:customStyle="1" w:styleId="Heading9Char">
    <w:name w:val="Heading 9 Char"/>
    <w:basedOn w:val="DefaultParagraphFont"/>
    <w:link w:val="Heading9"/>
    <w:rsid w:val="004C681C"/>
    <w:rPr>
      <w:rFonts w:asciiTheme="majorHAnsi" w:eastAsiaTheme="majorEastAsia" w:hAnsiTheme="majorHAnsi" w:cstheme="majorBidi"/>
      <w:iCs/>
      <w:color w:val="496081" w:themeColor="accent2"/>
      <w:sz w:val="20"/>
      <w:szCs w:val="20"/>
    </w:rPr>
  </w:style>
  <w:style w:type="character" w:customStyle="1" w:styleId="Heading3Char">
    <w:name w:val="Heading 3 Char"/>
    <w:basedOn w:val="DefaultParagraphFont"/>
    <w:link w:val="Heading3"/>
    <w:rsid w:val="00FF22F3"/>
    <w:rPr>
      <w:rFonts w:asciiTheme="majorHAnsi" w:eastAsiaTheme="majorEastAsia" w:hAnsiTheme="majorHAnsi" w:cstheme="majorBidi"/>
      <w:b/>
      <w:bCs/>
      <w:iCs/>
      <w:color w:val="17365D" w:themeColor="accent1"/>
      <w:shd w:val="clear" w:color="auto" w:fill="D7DEE8" w:themeFill="accent2" w:themeFillTint="33"/>
    </w:rPr>
  </w:style>
  <w:style w:type="paragraph" w:styleId="Title">
    <w:name w:val="Title"/>
    <w:basedOn w:val="Normal"/>
    <w:next w:val="Normal"/>
    <w:link w:val="TitleChar"/>
    <w:uiPriority w:val="10"/>
    <w:qFormat/>
    <w:rsid w:val="004C681C"/>
    <w:pPr>
      <w:pBdr>
        <w:top w:val="single" w:sz="48" w:space="0" w:color="496081" w:themeColor="accent2"/>
        <w:bottom w:val="single" w:sz="48" w:space="0" w:color="496081" w:themeColor="accent2"/>
      </w:pBdr>
      <w:shd w:val="clear" w:color="auto" w:fill="496081" w:themeFill="accent2"/>
      <w:spacing w:after="0" w:line="240" w:lineRule="auto"/>
      <w:jc w:val="center"/>
    </w:pPr>
    <w:rPr>
      <w:rFonts w:asciiTheme="majorHAnsi" w:eastAsiaTheme="majorEastAsia" w:hAnsiTheme="majorHAnsi" w:cstheme="majorBidi"/>
      <w:color w:val="FFFFFF" w:themeColor="background1"/>
      <w:spacing w:val="10"/>
      <w:sz w:val="48"/>
      <w:szCs w:val="48"/>
    </w:rPr>
  </w:style>
  <w:style w:type="character" w:customStyle="1" w:styleId="TitleChar">
    <w:name w:val="Title Char"/>
    <w:basedOn w:val="DefaultParagraphFont"/>
    <w:link w:val="Title"/>
    <w:uiPriority w:val="10"/>
    <w:rsid w:val="004C681C"/>
    <w:rPr>
      <w:rFonts w:asciiTheme="majorHAnsi" w:eastAsiaTheme="majorEastAsia" w:hAnsiTheme="majorHAnsi" w:cstheme="majorBidi"/>
      <w:i/>
      <w:iCs/>
      <w:color w:val="FFFFFF" w:themeColor="background1"/>
      <w:spacing w:val="10"/>
      <w:sz w:val="48"/>
      <w:szCs w:val="48"/>
      <w:shd w:val="clear" w:color="auto" w:fill="496081" w:themeFill="accent2"/>
    </w:rPr>
  </w:style>
  <w:style w:type="paragraph" w:styleId="Subtitle">
    <w:name w:val="Subtitle"/>
    <w:basedOn w:val="Normal"/>
    <w:next w:val="Normal"/>
    <w:link w:val="SubtitleChar"/>
    <w:uiPriority w:val="11"/>
    <w:qFormat/>
    <w:rsid w:val="004C681C"/>
    <w:pPr>
      <w:pBdr>
        <w:bottom w:val="dotted" w:sz="8" w:space="10" w:color="496081" w:themeColor="accent2"/>
      </w:pBdr>
      <w:spacing w:before="200" w:after="900" w:line="240" w:lineRule="auto"/>
      <w:jc w:val="center"/>
    </w:pPr>
    <w:rPr>
      <w:rFonts w:asciiTheme="majorHAnsi" w:eastAsiaTheme="majorEastAsia" w:hAnsiTheme="majorHAnsi" w:cstheme="majorBidi"/>
      <w:color w:val="242F40" w:themeColor="accent2" w:themeShade="7F"/>
      <w:sz w:val="24"/>
      <w:szCs w:val="24"/>
    </w:rPr>
  </w:style>
  <w:style w:type="character" w:customStyle="1" w:styleId="SubtitleChar">
    <w:name w:val="Subtitle Char"/>
    <w:basedOn w:val="DefaultParagraphFont"/>
    <w:link w:val="Subtitle"/>
    <w:uiPriority w:val="11"/>
    <w:rsid w:val="004C681C"/>
    <w:rPr>
      <w:rFonts w:asciiTheme="majorHAnsi" w:eastAsiaTheme="majorEastAsia" w:hAnsiTheme="majorHAnsi" w:cstheme="majorBidi"/>
      <w:i/>
      <w:iCs/>
      <w:color w:val="242F40" w:themeColor="accent2" w:themeShade="7F"/>
      <w:sz w:val="24"/>
      <w:szCs w:val="24"/>
    </w:rPr>
  </w:style>
  <w:style w:type="character" w:customStyle="1" w:styleId="Heading4Char">
    <w:name w:val="Heading 4 Char"/>
    <w:basedOn w:val="DefaultParagraphFont"/>
    <w:link w:val="Heading4"/>
    <w:rsid w:val="004E1526"/>
    <w:rPr>
      <w:rFonts w:asciiTheme="majorHAnsi" w:eastAsiaTheme="majorEastAsia" w:hAnsiTheme="majorHAnsi" w:cstheme="majorBidi"/>
      <w:b/>
      <w:bCs/>
      <w:iCs/>
      <w:color w:val="243040" w:themeColor="accent2" w:themeShade="80"/>
    </w:rPr>
  </w:style>
  <w:style w:type="character" w:customStyle="1" w:styleId="Heading5Char">
    <w:name w:val="Heading 5 Char"/>
    <w:basedOn w:val="DefaultParagraphFont"/>
    <w:link w:val="Heading5"/>
    <w:rsid w:val="004C681C"/>
    <w:rPr>
      <w:rFonts w:asciiTheme="majorHAnsi" w:eastAsiaTheme="majorEastAsia" w:hAnsiTheme="majorHAnsi" w:cstheme="majorBidi"/>
      <w:b/>
      <w:bCs/>
      <w:iCs/>
      <w:color w:val="364760" w:themeColor="accent2" w:themeShade="BF"/>
    </w:rPr>
  </w:style>
  <w:style w:type="character" w:customStyle="1" w:styleId="Heading6Char">
    <w:name w:val="Heading 6 Char"/>
    <w:basedOn w:val="DefaultParagraphFont"/>
    <w:link w:val="Heading6"/>
    <w:rsid w:val="004C681C"/>
    <w:rPr>
      <w:rFonts w:asciiTheme="majorHAnsi" w:eastAsiaTheme="majorEastAsia" w:hAnsiTheme="majorHAnsi" w:cstheme="majorBidi"/>
      <w:iCs/>
      <w:color w:val="364760" w:themeColor="accent2" w:themeShade="BF"/>
    </w:rPr>
  </w:style>
  <w:style w:type="character" w:customStyle="1" w:styleId="Heading7Char">
    <w:name w:val="Heading 7 Char"/>
    <w:basedOn w:val="DefaultParagraphFont"/>
    <w:link w:val="Heading7"/>
    <w:rsid w:val="004C681C"/>
    <w:rPr>
      <w:rFonts w:asciiTheme="majorHAnsi" w:eastAsiaTheme="majorEastAsia" w:hAnsiTheme="majorHAnsi" w:cstheme="majorBidi"/>
      <w:iCs/>
      <w:color w:val="364760" w:themeColor="accent2" w:themeShade="BF"/>
    </w:rPr>
  </w:style>
  <w:style w:type="character" w:customStyle="1" w:styleId="Heading8Char">
    <w:name w:val="Heading 8 Char"/>
    <w:basedOn w:val="DefaultParagraphFont"/>
    <w:link w:val="Heading8"/>
    <w:rsid w:val="004C681C"/>
    <w:rPr>
      <w:rFonts w:asciiTheme="majorHAnsi" w:eastAsiaTheme="majorEastAsia" w:hAnsiTheme="majorHAnsi" w:cstheme="majorBidi"/>
      <w:iCs/>
      <w:color w:val="496081" w:themeColor="accent2"/>
    </w:rPr>
  </w:style>
  <w:style w:type="paragraph" w:styleId="Caption">
    <w:name w:val="caption"/>
    <w:basedOn w:val="Normal"/>
    <w:next w:val="Normal"/>
    <w:unhideWhenUsed/>
    <w:qFormat/>
    <w:rsid w:val="004C681C"/>
    <w:rPr>
      <w:b/>
      <w:bCs/>
      <w:color w:val="364760" w:themeColor="accent2" w:themeShade="BF"/>
      <w:sz w:val="18"/>
      <w:szCs w:val="18"/>
    </w:rPr>
  </w:style>
  <w:style w:type="character" w:styleId="Strong">
    <w:name w:val="Strong"/>
    <w:uiPriority w:val="22"/>
    <w:qFormat/>
    <w:rsid w:val="004C681C"/>
    <w:rPr>
      <w:b/>
      <w:bCs/>
      <w:spacing w:val="0"/>
    </w:rPr>
  </w:style>
  <w:style w:type="character" w:styleId="Emphasis">
    <w:name w:val="Emphasis"/>
    <w:uiPriority w:val="20"/>
    <w:rsid w:val="00D0610C"/>
    <w:rPr>
      <w:i/>
      <w:color w:val="496081" w:themeColor="accent2"/>
      <w:bdr w:val="single" w:sz="18" w:space="0" w:color="D7DEE8" w:themeColor="accent2" w:themeTint="33"/>
      <w:shd w:val="clear" w:color="auto" w:fill="D7DEE8" w:themeFill="accent2" w:themeFillTint="33"/>
    </w:rPr>
  </w:style>
  <w:style w:type="paragraph" w:styleId="NoSpacing">
    <w:name w:val="No Spacing"/>
    <w:basedOn w:val="Normal"/>
    <w:uiPriority w:val="1"/>
    <w:qFormat/>
    <w:rsid w:val="004C681C"/>
    <w:pPr>
      <w:spacing w:after="0" w:line="240" w:lineRule="auto"/>
    </w:pPr>
  </w:style>
  <w:style w:type="paragraph" w:styleId="Quote">
    <w:name w:val="Quote"/>
    <w:basedOn w:val="Normal"/>
    <w:next w:val="Normal"/>
    <w:link w:val="QuoteChar"/>
    <w:uiPriority w:val="29"/>
    <w:qFormat/>
    <w:rsid w:val="004C681C"/>
    <w:rPr>
      <w:i/>
      <w:iCs w:val="0"/>
      <w:color w:val="364760" w:themeColor="accent2" w:themeShade="BF"/>
    </w:rPr>
  </w:style>
  <w:style w:type="character" w:customStyle="1" w:styleId="QuoteChar">
    <w:name w:val="Quote Char"/>
    <w:basedOn w:val="DefaultParagraphFont"/>
    <w:link w:val="Quote"/>
    <w:uiPriority w:val="29"/>
    <w:rsid w:val="004C681C"/>
    <w:rPr>
      <w:color w:val="364760" w:themeColor="accent2" w:themeShade="BF"/>
      <w:sz w:val="20"/>
      <w:szCs w:val="20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4C681C"/>
    <w:pPr>
      <w:pBdr>
        <w:top w:val="dotted" w:sz="8" w:space="10" w:color="496081" w:themeColor="accent2"/>
        <w:bottom w:val="dotted" w:sz="8" w:space="10" w:color="496081" w:themeColor="accent2"/>
      </w:pBdr>
      <w:spacing w:line="300" w:lineRule="auto"/>
      <w:ind w:left="2160" w:right="2160"/>
      <w:jc w:val="center"/>
    </w:pPr>
    <w:rPr>
      <w:rFonts w:asciiTheme="majorHAnsi" w:eastAsiaTheme="majorEastAsia" w:hAnsiTheme="majorHAnsi" w:cstheme="majorBidi"/>
      <w:b/>
      <w:bCs/>
      <w:color w:val="496081" w:themeColor="accent2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4C681C"/>
    <w:rPr>
      <w:rFonts w:asciiTheme="majorHAnsi" w:eastAsiaTheme="majorEastAsia" w:hAnsiTheme="majorHAnsi" w:cstheme="majorBidi"/>
      <w:b/>
      <w:bCs/>
      <w:i/>
      <w:iCs/>
      <w:color w:val="496081" w:themeColor="accent2"/>
      <w:sz w:val="20"/>
      <w:szCs w:val="20"/>
    </w:rPr>
  </w:style>
  <w:style w:type="character" w:styleId="SubtleEmphasis">
    <w:name w:val="Subtle Emphasis"/>
    <w:uiPriority w:val="19"/>
    <w:qFormat/>
    <w:rsid w:val="004C681C"/>
    <w:rPr>
      <w:rFonts w:asciiTheme="majorHAnsi" w:eastAsiaTheme="majorEastAsia" w:hAnsiTheme="majorHAnsi" w:cstheme="majorBidi"/>
      <w:i/>
      <w:iCs/>
      <w:color w:val="496081" w:themeColor="accent2"/>
    </w:rPr>
  </w:style>
  <w:style w:type="character" w:styleId="IntenseEmphasis">
    <w:name w:val="Intense Emphasis"/>
    <w:uiPriority w:val="21"/>
    <w:qFormat/>
    <w:rsid w:val="004C681C"/>
    <w:rPr>
      <w:rFonts w:asciiTheme="majorHAnsi" w:eastAsiaTheme="majorEastAsia" w:hAnsiTheme="majorHAnsi" w:cstheme="majorBidi"/>
      <w:b/>
      <w:bCs/>
      <w:i/>
      <w:iCs/>
      <w:dstrike w:val="0"/>
      <w:color w:val="FFFFFF" w:themeColor="background1"/>
      <w:bdr w:val="single" w:sz="18" w:space="0" w:color="496081" w:themeColor="accent2"/>
      <w:shd w:val="clear" w:color="auto" w:fill="496081" w:themeFill="accent2"/>
      <w:vertAlign w:val="baseline"/>
    </w:rPr>
  </w:style>
  <w:style w:type="character" w:styleId="SubtleReference">
    <w:name w:val="Subtle Reference"/>
    <w:uiPriority w:val="31"/>
    <w:qFormat/>
    <w:rsid w:val="004C681C"/>
    <w:rPr>
      <w:i/>
      <w:iCs/>
      <w:smallCaps/>
      <w:color w:val="496081" w:themeColor="accent2"/>
      <w:u w:color="496081" w:themeColor="accent2"/>
    </w:rPr>
  </w:style>
  <w:style w:type="character" w:styleId="IntenseReference">
    <w:name w:val="Intense Reference"/>
    <w:uiPriority w:val="32"/>
    <w:qFormat/>
    <w:rsid w:val="004C681C"/>
    <w:rPr>
      <w:b/>
      <w:bCs/>
      <w:i/>
      <w:iCs/>
      <w:smallCaps/>
      <w:color w:val="496081" w:themeColor="accent2"/>
      <w:u w:color="496081" w:themeColor="accent2"/>
    </w:rPr>
  </w:style>
  <w:style w:type="character" w:styleId="BookTitle">
    <w:name w:val="Book Title"/>
    <w:uiPriority w:val="33"/>
    <w:qFormat/>
    <w:rsid w:val="004C681C"/>
    <w:rPr>
      <w:rFonts w:asciiTheme="majorHAnsi" w:eastAsiaTheme="majorEastAsia" w:hAnsiTheme="majorHAnsi" w:cstheme="majorBidi"/>
      <w:b/>
      <w:bCs/>
      <w:i/>
      <w:iCs/>
      <w:smallCaps/>
      <w:color w:val="364760" w:themeColor="accent2" w:themeShade="BF"/>
      <w:u w:val="single"/>
    </w:rPr>
  </w:style>
  <w:style w:type="paragraph" w:styleId="TOCHeading">
    <w:name w:val="TOC Heading"/>
    <w:basedOn w:val="TOC3"/>
    <w:next w:val="Normal"/>
    <w:uiPriority w:val="39"/>
    <w:unhideWhenUsed/>
    <w:qFormat/>
    <w:rsid w:val="00945F52"/>
  </w:style>
  <w:style w:type="table" w:styleId="TableGrid">
    <w:name w:val="Table Grid"/>
    <w:basedOn w:val="TableNormal"/>
    <w:uiPriority w:val="59"/>
    <w:rsid w:val="004C681C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EmphasisCoverPageSections">
    <w:name w:val="Emphasis Cover Page Sections"/>
    <w:basedOn w:val="Normal"/>
    <w:next w:val="Normal"/>
    <w:link w:val="EmphasisCoverPageSectionsChar"/>
    <w:qFormat/>
    <w:rsid w:val="00CA07AA"/>
    <w:pPr>
      <w:pBdr>
        <w:top w:val="single" w:sz="2" w:space="1" w:color="496081" w:themeColor="accent2"/>
        <w:left w:val="single" w:sz="2" w:space="4" w:color="496081" w:themeColor="accent2"/>
        <w:bottom w:val="single" w:sz="2" w:space="1" w:color="496081" w:themeColor="accent2"/>
        <w:right w:val="single" w:sz="2" w:space="4" w:color="496081" w:themeColor="accent2"/>
      </w:pBdr>
      <w:shd w:val="clear" w:color="auto" w:fill="D7DEE8" w:themeFill="accent2" w:themeFillTint="33"/>
    </w:pPr>
    <w:rPr>
      <w:rFonts w:asciiTheme="majorHAnsi" w:hAnsiTheme="majorHAnsi"/>
      <w:b/>
      <w:i/>
      <w:color w:val="243040" w:themeColor="accent2" w:themeShade="80"/>
      <w:sz w:val="24"/>
      <w:szCs w:val="22"/>
    </w:rPr>
  </w:style>
  <w:style w:type="paragraph" w:styleId="TableofFigures">
    <w:name w:val="table of figures"/>
    <w:basedOn w:val="Normal"/>
    <w:next w:val="Normal"/>
    <w:uiPriority w:val="99"/>
    <w:unhideWhenUsed/>
    <w:rsid w:val="00094055"/>
    <w:pPr>
      <w:spacing w:before="120" w:after="0" w:line="240" w:lineRule="auto"/>
      <w:jc w:val="both"/>
    </w:pPr>
    <w:rPr>
      <w:rFonts w:eastAsiaTheme="minorHAnsi"/>
      <w:iCs w:val="0"/>
      <w:sz w:val="22"/>
      <w:szCs w:val="22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094055"/>
    <w:pPr>
      <w:spacing w:after="0" w:line="240" w:lineRule="auto"/>
      <w:jc w:val="both"/>
    </w:pPr>
    <w:rPr>
      <w:rFonts w:ascii="Tahoma" w:eastAsiaTheme="minorHAnsi" w:hAnsi="Tahoma" w:cs="Tahoma"/>
      <w:iCs w:val="0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094055"/>
    <w:rPr>
      <w:rFonts w:ascii="Tahoma" w:eastAsiaTheme="minorHAnsi" w:hAnsi="Tahoma" w:cs="Tahoma"/>
      <w:sz w:val="16"/>
      <w:szCs w:val="16"/>
    </w:rPr>
  </w:style>
  <w:style w:type="paragraph" w:styleId="NormalWeb">
    <w:name w:val="Normal (Web)"/>
    <w:basedOn w:val="Normal"/>
    <w:uiPriority w:val="99"/>
    <w:semiHidden/>
    <w:unhideWhenUsed/>
    <w:rsid w:val="00094055"/>
    <w:pPr>
      <w:spacing w:before="100" w:beforeAutospacing="1" w:after="100" w:afterAutospacing="1" w:line="240" w:lineRule="auto"/>
    </w:pPr>
    <w:rPr>
      <w:rFonts w:ascii="Times New Roman" w:hAnsi="Times New Roman" w:cs="Times New Roman"/>
      <w:iCs w:val="0"/>
      <w:sz w:val="24"/>
      <w:szCs w:val="24"/>
    </w:rPr>
  </w:style>
  <w:style w:type="paragraph" w:customStyle="1" w:styleId="TableColumnHeading">
    <w:name w:val="Table Column Heading"/>
    <w:basedOn w:val="Normal"/>
    <w:next w:val="Normal"/>
    <w:qFormat/>
    <w:rsid w:val="00DF27C3"/>
    <w:pPr>
      <w:spacing w:before="60" w:after="60" w:line="240" w:lineRule="auto"/>
      <w:jc w:val="center"/>
    </w:pPr>
    <w:rPr>
      <w:rFonts w:ascii="Times New Roman" w:hAnsi="Times New Roman"/>
      <w:b/>
      <w:iCs w:val="0"/>
      <w:sz w:val="22"/>
      <w:szCs w:val="22"/>
    </w:rPr>
  </w:style>
  <w:style w:type="paragraph" w:customStyle="1" w:styleId="TOC2015">
    <w:name w:val="TOC 2015"/>
    <w:basedOn w:val="TOC1"/>
    <w:link w:val="TOC2015Char"/>
    <w:qFormat/>
    <w:rsid w:val="00FA2818"/>
    <w:rPr>
      <w:rFonts w:asciiTheme="majorHAnsi" w:hAnsiTheme="majorHAnsi" w:cstheme="minorHAnsi"/>
    </w:rPr>
  </w:style>
  <w:style w:type="character" w:customStyle="1" w:styleId="TOC1Char">
    <w:name w:val="TOC 1 Char"/>
    <w:basedOn w:val="DefaultParagraphFont"/>
    <w:link w:val="TOC1"/>
    <w:uiPriority w:val="39"/>
    <w:rsid w:val="002137F4"/>
    <w:rPr>
      <w:rFonts w:ascii="Arial" w:hAnsi="Arial"/>
      <w:b/>
      <w:noProof/>
      <w:color w:val="243040" w:themeColor="accent2" w:themeShade="80"/>
      <w:sz w:val="20"/>
    </w:rPr>
  </w:style>
  <w:style w:type="character" w:customStyle="1" w:styleId="TOC2015Char">
    <w:name w:val="TOC 2015 Char"/>
    <w:basedOn w:val="TOC1Char"/>
    <w:link w:val="TOC2015"/>
    <w:rsid w:val="00FA2818"/>
    <w:rPr>
      <w:rFonts w:asciiTheme="majorHAnsi" w:hAnsiTheme="majorHAnsi" w:cstheme="minorHAnsi"/>
      <w:b/>
      <w:noProof/>
      <w:color w:val="243040" w:themeColor="accent2" w:themeShade="80"/>
      <w:sz w:val="20"/>
    </w:rPr>
  </w:style>
  <w:style w:type="character" w:styleId="PlaceholderText">
    <w:name w:val="Placeholder Text"/>
    <w:basedOn w:val="DefaultParagraphFont"/>
    <w:uiPriority w:val="99"/>
    <w:semiHidden/>
    <w:rsid w:val="00EB571C"/>
    <w:rPr>
      <w:color w:val="808080"/>
    </w:rPr>
  </w:style>
  <w:style w:type="character" w:customStyle="1" w:styleId="left">
    <w:name w:val="left"/>
    <w:basedOn w:val="DefaultParagraphFont"/>
    <w:rsid w:val="004201E4"/>
  </w:style>
  <w:style w:type="character" w:customStyle="1" w:styleId="EmphasisCoverPageSectionsChar">
    <w:name w:val="Emphasis Cover Page Sections Char"/>
    <w:basedOn w:val="DefaultParagraphFont"/>
    <w:link w:val="EmphasisCoverPageSections"/>
    <w:rsid w:val="00CA07AA"/>
    <w:rPr>
      <w:rFonts w:asciiTheme="majorHAnsi" w:hAnsiTheme="majorHAnsi"/>
      <w:b/>
      <w:i/>
      <w:iCs/>
      <w:color w:val="243040" w:themeColor="accent2" w:themeShade="80"/>
      <w:sz w:val="24"/>
      <w:shd w:val="clear" w:color="auto" w:fill="D7DEE8" w:themeFill="accent2" w:themeFillTint="33"/>
    </w:rPr>
  </w:style>
  <w:style w:type="table" w:customStyle="1" w:styleId="TableGrid1">
    <w:name w:val="Table Grid1"/>
    <w:basedOn w:val="TableNormal"/>
    <w:next w:val="TableGrid"/>
    <w:uiPriority w:val="59"/>
    <w:rsid w:val="00834CA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2">
    <w:name w:val="Table Grid2"/>
    <w:basedOn w:val="TableNormal"/>
    <w:next w:val="TableGrid"/>
    <w:uiPriority w:val="59"/>
    <w:rsid w:val="00834CA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FollowedHyperlink">
    <w:name w:val="FollowedHyperlink"/>
    <w:basedOn w:val="DefaultParagraphFont"/>
    <w:uiPriority w:val="99"/>
    <w:semiHidden/>
    <w:unhideWhenUsed/>
    <w:rsid w:val="004C537A"/>
    <w:rPr>
      <w:color w:val="800080" w:themeColor="followedHyperlink"/>
      <w:u w:val="single"/>
    </w:rPr>
  </w:style>
  <w:style w:type="paragraph" w:customStyle="1" w:styleId="Default">
    <w:name w:val="Default"/>
    <w:rsid w:val="00E809EC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styleId="UnresolvedMention">
    <w:name w:val="Unresolved Mention"/>
    <w:basedOn w:val="DefaultParagraphFont"/>
    <w:uiPriority w:val="99"/>
    <w:semiHidden/>
    <w:unhideWhenUsed/>
    <w:rsid w:val="00EB1CC2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54355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1995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70875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8545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64918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9820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318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yperlink" Target="mailto:ITCOOperations@sncorp.com" TargetMode="External"/><Relationship Id="rId26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image" Target="media/image1.png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yperlink" Target="mailto:ITCOOperations@sncorp.com" TargetMode="External"/><Relationship Id="rId25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yperlink" Target="mailto:ITCOOperations@sncorp.com" TargetMode="External"/><Relationship Id="rId20" Type="http://schemas.openxmlformats.org/officeDocument/2006/relationships/hyperlink" Target="mailto:iahbrokerage@craneww.com" TargetMode="External"/><Relationship Id="rId29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header" Target="header2.xml"/><Relationship Id="rId5" Type="http://schemas.openxmlformats.org/officeDocument/2006/relationships/customXml" Target="../customXml/item5.xml"/><Relationship Id="rId15" Type="http://schemas.openxmlformats.org/officeDocument/2006/relationships/hyperlink" Target="https://iccwbo.org/business-solutions/incoterms-rules/incoterms-2020/" TargetMode="External"/><Relationship Id="rId23" Type="http://schemas.openxmlformats.org/officeDocument/2006/relationships/header" Target="header1.xml"/><Relationship Id="rId28" Type="http://schemas.openxmlformats.org/officeDocument/2006/relationships/footer" Target="footer3.xml"/><Relationship Id="rId10" Type="http://schemas.openxmlformats.org/officeDocument/2006/relationships/settings" Target="settings.xml"/><Relationship Id="rId19" Type="http://schemas.openxmlformats.org/officeDocument/2006/relationships/hyperlink" Target="mailto:iahbrokerage@craneww.com" TargetMode="Externa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ecfr.gov/current/title-19" TargetMode="External"/><Relationship Id="rId22" Type="http://schemas.openxmlformats.org/officeDocument/2006/relationships/hyperlink" Target="mailto:ITCOOperations@sncorp.com" TargetMode="External"/><Relationship Id="rId27" Type="http://schemas.openxmlformats.org/officeDocument/2006/relationships/header" Target="header3.xml"/><Relationship Id="rId30" Type="http://schemas.openxmlformats.org/officeDocument/2006/relationships/theme" Target="theme/theme1.xml"/></Relationships>
</file>

<file path=word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17365D"/>
      </a:accent1>
      <a:accent2>
        <a:srgbClr val="496081"/>
      </a:accent2>
      <a:accent3>
        <a:srgbClr val="010165"/>
      </a:accent3>
      <a:accent4>
        <a:srgbClr val="7F7F7F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titus xmlns="http://schemas.titus.com/TitusProperties/">
  <TitusGUID xmlns="">8ca1af93-6c71-432d-b65a-7e0318a231cb</TitusGUID>
  <TitusMetadata xmlns="">eyJucyI6Imh0dHA6XC9cL3d3dy50aXR1cy5jb21cL25zXC9TTkNPUlAiLCJwcm9wcyI6W3sibiI6IkNhdGVnb3JpemF0aW9uIiwidmFscyI6W3sidmFsdWUiOiJ0X2NsYXNzXzMifV19LHsibiI6IlN1YkNhdCIsInZhbHMiOlt7InZhbHVlIjoiU05DTm9uUHJvcCJ9XX0seyJuIjoiT3RoZXJTZW5zIiwidmFscyI6W3sidmFsdWUiOiJObyJ9XX0seyJuIjoiRUNJIiwidmFscyI6W119LHsibiI6IkVDSUNvQzEiLCJ2YWxzIjpbXX0seyJuIjoiQ29udGFpbnNDVUkiLCJ2YWxzIjpbXX0seyJuIjoiR3JvdXBpbmciLCJ2YWxzIjpbXX0seyJuIjoiQ1VJIiwidmFscyI6W119LHsibiI6IkRpc3NlbWluYXRpb24iLCJ2YWxzIjpbXX0seyJuIjoiQ1VJUmVsVG9Ec3BsT25seUNvdW50cnkiLCJ2YWxzIjpbXX0seyJuIjoiQ29udHJvbGxlZEJ5IiwidmFscyI6W119LHsibiI6IkNvbnRyb2xsZWRCeTIiLCJ2YWxzIjpbXX0seyJuIjoiQ29udGFjdCIsInZhbHMiOltdfSx7Im4iOiJTdXBwbGVtZW50YWwiLCJ2YWxzIjpbXX0seyJuIjoiUElJIiwidmFscyI6W119LHsibiI6IlBISSIsInZhbHMiOltdfSx7Im4iOiJNYXJraW5nIiwidmFscyI6W3sidmFsdWUiOiJObyJ9XX1dfQ==</TitusMetadata>
</titus>
</file>

<file path=customXml/item3.xml><?xml version="1.0" encoding="utf-8"?>
<?mso-contentType ?>
<SharedContentType xmlns="Microsoft.SharePoint.Taxonomy.ContentTypeSync" SourceId="22308080-0528-4b1d-bd3e-cc5012520018" ContentTypeId="0x0101090097FB9268836FB94A9DE5896F4B09201907" PreviousValue="false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6db56e-777d-442a-86c7-cc8bffe2d841">
      <Value>840</Value>
    </TaxCatchAll>
    <_dlc_DocId xmlns="2dfbaa1d-a0e2-4947-b86a-c1e6f362ca01">EWKJ5UFK7HJH-1298938761-1990</_dlc_DocId>
    <_dlc_DocIdUrl xmlns="2dfbaa1d-a0e2-4947-b86a-c1e6f362ca01">
      <Url>https://sncorp365.sharepoint.us/sites/cm/_layouts/DocIdRedir.aspx?ID=EWKJ5UFK7HJH-1298938761-1990</Url>
      <Description>EWKJ5UFK7HJH-1298938761-1990</Description>
    </_dlc_DocIdUrl>
    <TaxCatchAllLabel xmlns="ca6db56e-777d-442a-86c7-cc8bffe2d841" xsi:nil="true"/>
    <_dlc_DocIdPersistId xmlns="2dfbaa1d-a0e2-4947-b86a-c1e6f362ca01" xsi:nil="true"/>
    <_lev xmlns="ca6db56e-777d-442a-86c7-cc8bffe2d841">Corporate</_lev>
    <_nxtrevdue xmlns="ca6db56e-777d-442a-86c7-cc8bffe2d841">2028-04-02T07:00:00+00:00</_nxtrevdue>
    <Owning_x0020_Dept xmlns="ca6db56e-777d-442a-86c7-cc8bffe2d841">International Trade Compliance</Owning_x0020_Dept>
    <_docstatus xmlns="ca6db56e-777d-442a-86c7-cc8bffe2d841">Published</_docstatus>
    <Owning_x0020_Org xmlns="ca6db56e-777d-442a-86c7-cc8bffe2d841">Legal</Owning_x0020_Org>
    <_cpeassgined xmlns="ca6db56e-777d-442a-86c7-cc8bffe2d841">
      <UserInfo>
        <DisplayName>Effie Pappas</DisplayName>
        <AccountId>17</AccountId>
        <AccountType/>
      </UserInfo>
    </_cpeassgined>
    <area_class xmlns="ca6db56e-777d-442a-86c7-cc8bffe2d841">
      <Value>General and Administrative</Value>
    </area_class>
    <_revision_type xmlns="ca6db56e-777d-442a-86c7-cc8bffe2d841">Admin</_revision_type>
    <_sumchange xmlns="ca6db56e-777d-442a-86c7-cc8bffe2d841" xsi:nil="true"/>
    <_extuse xmlns="ca6db56e-777d-442a-86c7-cc8bffe2d841">true</_extuse>
    <_govdoc xmlns="ca6db56e-777d-442a-86c7-cc8bffe2d841">INST-173</_govdoc>
    <f71d6bf10f104a6688fc7c0306a32052 xmlns="ca6db56e-777d-442a-86c7-cc8bffe2d841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 Sites</TermName>
          <TermId xmlns="http://schemas.microsoft.com/office/infopath/2007/PartnerControls">ae389cff-623b-454e-a445-8ba571e91112</TermId>
        </TermInfo>
      </Terms>
    </f71d6bf10f104a6688fc7c0306a32052>
    <_pubdate xmlns="ca6db56e-777d-442a-86c7-cc8bffe2d841">2026-04-02T07:00:00+00:00</_pubdate>
    <Requires_x0020_Control xmlns="ca6db56e-777d-442a-86c7-cc8bffe2d841">true</Requires_x0020_Control>
    <_prevcntident xmlns="ca6db56e-777d-442a-86c7-cc8bffe2d841">G&amp;A-INST-109</_prevcntident>
    <_docrev xmlns="ca6db56e-777d-442a-86c7-cc8bffe2d841">B</_docrev>
    <_effectdate xmlns="ca6db56e-777d-442a-86c7-cc8bffe2d841">2026-04-02T07:00:00+00:00</_effectdate>
    <_poc xmlns="ca6db56e-777d-442a-86c7-cc8bffe2d841">
      <UserInfo>
        <DisplayName>Elizabeth Rea</DisplayName>
        <AccountId>6911</AccountId>
        <AccountType/>
      </UserInfo>
    </_poc>
    <_apprvby xmlns="ca6db56e-777d-442a-86c7-cc8bffe2d841">
      <UserInfo>
        <DisplayName>i:0#.f|membership|andrew.booth@sncorp.com</DisplayName>
        <AccountId>1146</AccountId>
        <AccountType/>
      </UserInfo>
    </_apprvby>
    <_docowner xmlns="ca6db56e-777d-442a-86c7-cc8bffe2d841">
      <UserInfo>
        <DisplayName>i:0#.f|membership|andrew.booth@sncorp.com</DisplayName>
        <AccountId>1146</AccountId>
        <AccountType/>
      </UserInfo>
    </_docowner>
    <_doctype xmlns="ca6db56e-777d-442a-86c7-cc8bffe2d841">INST</_doctype>
    <_appl2 xmlns="ca6db56e-777d-442a-86c7-cc8bffe2d841" xsi:nil="true"/>
    <_cntID xmlns="ca6db56e-777d-442a-86c7-cc8bffe2d841">INST-134</_cntID>
    <Owning_Sub-Dept xmlns="ca6db56e-777d-442a-86c7-cc8bffe2d841" xsi:nil="true"/>
    <External_regs_standards xmlns="ca6db56e-777d-442a-86c7-cc8bffe2d841" xsi:nil="true"/>
    <Superceding_Content xmlns="ca6db56e-777d-442a-86c7-cc8bffe2d841" xsi:nil="true"/>
    <UserKeywords xmlns="ca6db56e-777d-442a-86c7-cc8bffe2d841" xsi:nil="true"/>
    <Keyword-CM xmlns="ca6db56e-777d-442a-86c7-cc8bffe2d841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CM-Metadata2023" ma:contentTypeID="0x0101090097FB9268836FB94A9DE5896F4B0920190700E619224413E435458D52E0B4702DE376" ma:contentTypeVersion="203" ma:contentTypeDescription="" ma:contentTypeScope="" ma:versionID="3b8e2546d80d4431f6454fccdd33f5d0">
  <xsd:schema xmlns:xsd="http://www.w3.org/2001/XMLSchema" xmlns:xs="http://www.w3.org/2001/XMLSchema" xmlns:p="http://schemas.microsoft.com/office/2006/metadata/properties" xmlns:ns1="ca6db56e-777d-442a-86c7-cc8bffe2d841" xmlns:ns3="96510cba-5678-4040-aff7-8e182ccc4f85" xmlns:ns4="2dfbaa1d-a0e2-4947-b86a-c1e6f362ca01" targetNamespace="http://schemas.microsoft.com/office/2006/metadata/properties" ma:root="true" ma:fieldsID="ef517c035edc915cdb3af00464731cab" ns1:_="" ns3:_="" ns4:_="">
    <xsd:import namespace="ca6db56e-777d-442a-86c7-cc8bffe2d841"/>
    <xsd:import namespace="96510cba-5678-4040-aff7-8e182ccc4f85"/>
    <xsd:import namespace="2dfbaa1d-a0e2-4947-b86a-c1e6f362ca01"/>
    <xsd:element name="properties">
      <xsd:complexType>
        <xsd:sequence>
          <xsd:element name="documentManagement">
            <xsd:complexType>
              <xsd:all>
                <xsd:element ref="ns1:_docrev" minOccurs="0"/>
                <xsd:element ref="ns1:_effectdate" minOccurs="0"/>
                <xsd:element ref="ns1:_pubdate" minOccurs="0"/>
                <xsd:element ref="ns1:_nxtrevdue" minOccurs="0"/>
                <xsd:element ref="ns1:_revision_type" minOccurs="0"/>
                <xsd:element ref="ns1:_appl2" minOccurs="0"/>
                <xsd:element ref="ns1:_cntID" minOccurs="0"/>
                <xsd:element ref="ns1:_prevcntident" minOccurs="0"/>
                <xsd:element ref="ns1:Superceding_Content" minOccurs="0"/>
                <xsd:element ref="ns1:_govdoc" minOccurs="0"/>
                <xsd:element ref="ns1:Owning_x0020_Org" minOccurs="0"/>
                <xsd:element ref="ns1:Owning_x0020_Dept" minOccurs="0"/>
                <xsd:element ref="ns1:Owning_Sub-Dept" minOccurs="0"/>
                <xsd:element ref="ns1:_doctype" minOccurs="0"/>
                <xsd:element ref="ns1:_lev" minOccurs="0"/>
                <xsd:element ref="ns1:_extuse" minOccurs="0"/>
                <xsd:element ref="ns1:area_class" minOccurs="0"/>
                <xsd:element ref="ns1:Requires_x0020_Control" minOccurs="0"/>
                <xsd:element ref="ns1:_sumchange" minOccurs="0"/>
                <xsd:element ref="ns1:_apprvby" minOccurs="0"/>
                <xsd:element ref="ns1:_cpeassgined" minOccurs="0"/>
                <xsd:element ref="ns1:_docowner" minOccurs="0"/>
                <xsd:element ref="ns1:_poc" minOccurs="0"/>
                <xsd:element ref="ns1:_docstatus" minOccurs="0"/>
                <xsd:element ref="ns1:External_regs_standards" minOccurs="0"/>
                <xsd:element ref="ns1:UserKeywords" minOccurs="0"/>
                <xsd:element ref="ns1:Keyword-CM" minOccurs="0"/>
                <xsd:element ref="ns1:TaxCatchAllLabel" minOccurs="0"/>
                <xsd:element ref="ns1:f71d6bf10f104a6688fc7c0306a32052" minOccurs="0"/>
                <xsd:element ref="ns1:TaxCatchAll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6db56e-777d-442a-86c7-cc8bffe2d841" elementFormDefault="qualified">
    <xsd:import namespace="http://schemas.microsoft.com/office/2006/documentManagement/types"/>
    <xsd:import namespace="http://schemas.microsoft.com/office/infopath/2007/PartnerControls"/>
    <xsd:element name="_docrev" ma:index="0" nillable="true" ma:displayName="Document-Revision" ma:internalName="_docrev" ma:readOnly="false">
      <xsd:simpleType>
        <xsd:restriction base="dms:Text">
          <xsd:maxLength value="50"/>
        </xsd:restriction>
      </xsd:simpleType>
    </xsd:element>
    <xsd:element name="_effectdate" ma:index="1" nillable="true" ma:displayName="Effective-Date" ma:format="DateOnly" ma:internalName="_effectdate" ma:readOnly="false">
      <xsd:simpleType>
        <xsd:restriction base="dms:DateTime"/>
      </xsd:simpleType>
    </xsd:element>
    <xsd:element name="_pubdate" ma:index="2" nillable="true" ma:displayName="Published-Date" ma:format="DateOnly" ma:internalName="_pubdate" ma:readOnly="false">
      <xsd:simpleType>
        <xsd:restriction base="dms:DateTime"/>
      </xsd:simpleType>
    </xsd:element>
    <xsd:element name="_nxtrevdue" ma:index="3" nillable="true" ma:displayName="Next-Review-Due" ma:format="DateOnly" ma:internalName="_nxtrevdue" ma:readOnly="false">
      <xsd:simpleType>
        <xsd:restriction base="dms:DateTime"/>
      </xsd:simpleType>
    </xsd:element>
    <xsd:element name="_revision_type" ma:index="8" nillable="true" ma:displayName="Revision-Type" ma:format="Dropdown" ma:internalName="_revision_type" ma:readOnly="false">
      <xsd:simpleType>
        <xsd:restriction base="dms:Choice">
          <xsd:enumeration value="---"/>
          <xsd:enumeration value="Admin"/>
          <xsd:enumeration value="Minor"/>
          <xsd:enumeration value="Major"/>
          <xsd:enumeration value="Obsolete"/>
        </xsd:restriction>
      </xsd:simpleType>
    </xsd:element>
    <xsd:element name="_appl2" ma:index="12" nillable="true" ma:displayName="Applicable-To" ma:format="Dropdown" ma:internalName="_appl2" ma:readOnly="fals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Administrative"/>
                        <xsd:enumeration value="Building Operations"/>
                        <xsd:enumeration value="Communications"/>
                        <xsd:enumeration value="Contracts"/>
                        <xsd:enumeration value="Engineering"/>
                        <xsd:enumeration value="Engineering Support"/>
                        <xsd:enumeration value="Finance"/>
                        <xsd:enumeration value="Human Resources"/>
                        <xsd:enumeration value="Information Technology"/>
                        <xsd:enumeration value="Legal"/>
                        <xsd:enumeration value="Operations"/>
                        <xsd:enumeration value="Programs and Projects"/>
                        <xsd:enumeration value="Quality"/>
                        <xsd:enumeration value="Security"/>
                        <xsd:enumeration value="Supply Chain"/>
                        <xsd:enumeration value="WDC"/>
                        <xsd:enumeration value="Alabama Employees"/>
                        <xsd:enumeration value="Alabama Employees-Huntsville AL Employees"/>
                        <xsd:enumeration value="Alabama Employees-Meridianville AL Employees"/>
                        <xsd:enumeration value="All Budget Managers"/>
                        <xsd:enumeration value="All Department Leaders"/>
                        <xsd:enumeration value="All Employees"/>
                        <xsd:enumeration value="All IAS Employees"/>
                        <xsd:enumeration value="All MST Employees"/>
                        <xsd:enumeration value="All SNC Employees"/>
                        <xsd:enumeration value="All Supervisors"/>
                        <xsd:enumeration value="All Supervisors-All Supervisors"/>
                        <xsd:enumeration value="Arizona Employees"/>
                        <xsd:enumeration value="Aviation-FlightOperations"/>
                        <xsd:enumeration value="Aviation-Maintenance and FieldOperations"/>
                        <xsd:enumeration value="Aviation-Pilots"/>
                        <xsd:enumeration value="Building Operations-Facilities"/>
                        <xsd:enumeration value="Building Operations-Safety"/>
                        <xsd:enumeration value="Business Development"/>
                        <xsd:enumeration value="Business Development-Business Development"/>
                        <xsd:enumeration value="Business Development-Proposals"/>
                        <xsd:enumeration value="California Employees"/>
                        <xsd:enumeration value="California Employees-Folsom CA Employees"/>
                        <xsd:enumeration value="California Employees-Fremont CA Employees"/>
                        <xsd:enumeration value="California Employees-Los Gatos CA Employees"/>
                        <xsd:enumeration value="Colorado Employees"/>
                        <xsd:enumeration value="Colorado Employees-CentennialCo Employees"/>
                        <xsd:enumeration value="Colorado Employees-CO-Employees"/>
                        <xsd:enumeration value="Colorado Employees-Colorado Springs Co Employees"/>
                        <xsd:enumeration value="Colorado Employees-Englewood Co Employees"/>
                        <xsd:enumeration value="Engineering Support-Aircraft Certification"/>
                        <xsd:enumeration value="Engineering Support-Design"/>
                        <xsd:enumeration value="Engineering Support-Document Services"/>
                        <xsd:enumeration value="Engineering Support-Product Support"/>
                        <xsd:enumeration value="Engineering Support-Technology Advisory"/>
                        <xsd:enumeration value="Engineering-Electrical Engineering"/>
                        <xsd:enumeration value="Engineering-Engineering Advisory"/>
                        <xsd:enumeration value="Engineering-Flight Sciences"/>
                        <xsd:enumeration value="Engineering-Manufacturing Engineering"/>
                        <xsd:enumeration value="Engineering-Mechanical Engineering"/>
                        <xsd:enumeration value="Engineering-Software Engineering"/>
                        <xsd:enumeration value="Engineering-Systems Engineering"/>
                        <xsd:enumeration value="Engineering-Test Engineering"/>
                        <xsd:enumeration value="Executives"/>
                        <xsd:enumeration value="Finance-Accounting"/>
                        <xsd:enumeration value="Finance-Audit"/>
                        <xsd:enumeration value="Finance-Pricing"/>
                        <xsd:enumeration value="Finance-Tax"/>
                        <xsd:enumeration value="Florida Employees"/>
                        <xsd:enumeration value="Florida Employees-Duke Field FL Employees"/>
                        <xsd:enumeration value="Florida Employees-Ft Walton Beach FL Employees"/>
                        <xsd:enumeration value="Florida Employees-Hurlburt FL Employees"/>
                        <xsd:enumeration value="Florida Employees-Shalimar Employees"/>
                        <xsd:enumeration value="Georgia Employees"/>
                        <xsd:enumeration value="Georgia Employees-Moody AFB GA Employees"/>
                        <xsd:enumeration value="Hawaii Employees"/>
                        <xsd:enumeration value="Human Resources-All Human Resources"/>
                        <xsd:enumeration value="Human Resources-HR Business Partners"/>
                        <xsd:enumeration value="Human Resources-HR Operations"/>
                        <xsd:enumeration value="Human Resources-Talent Acquisition"/>
                        <xsd:enumeration value="Human Resources-Talent Development"/>
                        <xsd:enumeration value="IAS AIS Employees"/>
                        <xsd:enumeration value="Idaho Employees"/>
                        <xsd:enumeration value="Illinois Employees"/>
                        <xsd:enumeration value="Indiana Employees"/>
                        <xsd:enumeration value="Information Technology-Business Systems"/>
                        <xsd:enumeration value="Information Technology-Data and Analytics"/>
                        <xsd:enumeration value="Information Technology-Enterprise Architecture"/>
                        <xsd:enumeration value="Information Technology-Infrastructure andOperations"/>
                        <xsd:enumeration value="Kansas Employees"/>
                        <xsd:enumeration value="Kentucky Employees"/>
                        <xsd:enumeration value="Legal-International Trade"/>
                        <xsd:enumeration value="Legal-Risk Management"/>
                        <xsd:enumeration value="Maryland Employees"/>
                        <xsd:enumeration value="Maryland Employees-Hagerstown MD Employees"/>
                        <xsd:enumeration value="Michigan Employees-MI-Employees"/>
                        <xsd:enumeration value="Minnesota Employees"/>
                        <xsd:enumeration value="Mississippi Employees-MS-Employees"/>
                        <xsd:enumeration value="Montana Employees-MT-Employees"/>
                        <xsd:enumeration value="Nebraska Employees"/>
                        <xsd:enumeration value="Nebraska Employees-Omaha NE Employees"/>
                        <xsd:enumeration value="Nevada Employees"/>
                        <xsd:enumeration value="Nevada Employees-Sparks NV Employees"/>
                        <xsd:enumeration value="New Hampshire Employees"/>
                        <xsd:enumeration value="New Hampshire Employees-Bedford NH Employees"/>
                        <xsd:enumeration value="New Jersey Employees"/>
                        <xsd:enumeration value="New Mexico Employees"/>
                        <xsd:enumeration value="New Mexico Employees-Clovis NM Employees"/>
                        <xsd:enumeration value="New Mexico Employees-Durham NC Employees"/>
                        <xsd:enumeration value="North Carolina Employees"/>
                        <xsd:enumeration value="North Carolina Employees-Fayetteville NC Employees"/>
                        <xsd:enumeration value="Ohio Employees"/>
                        <xsd:enumeration value="Ohio Employees-Beavercreek OH Employees"/>
                        <xsd:enumeration value="Ohio Employees-Dayton OH-Employees"/>
                        <xsd:enumeration value="Oklahoma Employees"/>
                        <xsd:enumeration value="Operations-Logistics"/>
                        <xsd:enumeration value="Operations-Operations Management and Administration"/>
                        <xsd:enumeration value="Operations-Planners and Schedulers"/>
                        <xsd:enumeration value="Oregon Employees-OR-Employees"/>
                        <xsd:enumeration value="Pennsylvania Employees-PA-Employees"/>
                        <xsd:enumeration value="Programs and Projects-Program Management"/>
                        <xsd:enumeration value="Programs and Projects-Project Management"/>
                        <xsd:enumeration value="Quality-AllQuality"/>
                        <xsd:enumeration value="Quality-Product Assurance"/>
                        <xsd:enumeration value="Quality-Quality Assurance"/>
                        <xsd:enumeration value="Security-CyberSecurity"/>
                        <xsd:enumeration value="Security-Security"/>
                        <xsd:enumeration value="Technicians-Integration Technicians"/>
                        <xsd:enumeration value="Technicians-Product Support Technicians"/>
                        <xsd:enumeration value="Technicians-Product Technicians"/>
                        <xsd:enumeration value="Tennessee Employees-TN-Employees"/>
                        <xsd:enumeration value="Texas Employees-Fort Worth TX Employees"/>
                        <xsd:enumeration value="Texas Employees-Greenville TX Employees"/>
                        <xsd:enumeration value="Texas Employees-Plano TX Employees"/>
                        <xsd:enumeration value="Texas Employees-San Antonio TX Employees"/>
                        <xsd:enumeration value="Texas Employees-TX-Employees"/>
                        <xsd:enumeration value="Utah Employees"/>
                        <xsd:enumeration value="Utah Employees-Salt Lake City UT Employees"/>
                        <xsd:enumeration value="Virginia Employees"/>
                        <xsd:enumeration value="Virginia Employees-Herndon VA Employees"/>
                        <xsd:enumeration value="Washington Employees"/>
                        <xsd:enumeration value="West Virginia"/>
                        <xsd:enumeration value="Wisconsin Employees"/>
                        <xsd:enumeration value="Wisconsin Employees-Madison WI Employees"/>
                        <xsd:enumeration value="ITCO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_cntID" ma:index="13" nillable="true" ma:displayName="Content-Identifier" ma:indexed="true" ma:internalName="_cntID" ma:readOnly="false">
      <xsd:simpleType>
        <xsd:restriction base="dms:Text">
          <xsd:maxLength value="50"/>
        </xsd:restriction>
      </xsd:simpleType>
    </xsd:element>
    <xsd:element name="_prevcntident" ma:index="14" nillable="true" ma:displayName="Previous-Content-Identifier" ma:internalName="_prevcntident" ma:readOnly="false">
      <xsd:simpleType>
        <xsd:restriction base="dms:Text">
          <xsd:maxLength value="50"/>
        </xsd:restriction>
      </xsd:simpleType>
    </xsd:element>
    <xsd:element name="Superceding_Content" ma:index="15" nillable="true" ma:displayName="Superseding-Content" ma:internalName="Superceding_Content" ma:readOnly="false">
      <xsd:simpleType>
        <xsd:restriction base="dms:Note">
          <xsd:maxLength value="255"/>
        </xsd:restriction>
      </xsd:simpleType>
    </xsd:element>
    <xsd:element name="_govdoc" ma:index="16" nillable="true" ma:displayName="Governing-Document" ma:internalName="_govdoc" ma:readOnly="false">
      <xsd:simpleType>
        <xsd:restriction base="dms:Note">
          <xsd:maxLength value="255"/>
        </xsd:restriction>
      </xsd:simpleType>
    </xsd:element>
    <xsd:element name="Owning_x0020_Org" ma:index="17" nillable="true" ma:displayName="Owning Org" ma:format="Dropdown" ma:internalName="Owning_x0020_Org">
      <xsd:simpleType>
        <xsd:restriction base="dms:Choice">
          <xsd:enumeration value="---"/>
          <xsd:enumeration value="Communications"/>
          <xsd:enumeration value="Corporate Operations"/>
          <xsd:enumeration value="Finance"/>
          <xsd:enumeration value="Human Resources"/>
          <xsd:enumeration value="Legal"/>
          <xsd:enumeration value="President"/>
          <xsd:enumeration value="WDCO"/>
        </xsd:restriction>
      </xsd:simpleType>
    </xsd:element>
    <xsd:element name="Owning_x0020_Dept" ma:index="18" nillable="true" ma:displayName="Owning Dept" ma:format="Dropdown" ma:internalName="Owning_x0020_Dept">
      <xsd:simpleType>
        <xsd:restriction base="dms:Choice">
          <xsd:enumeration value="---"/>
          <xsd:enumeration value="Accounting"/>
          <xsd:enumeration value="Brand Development"/>
          <xsd:enumeration value="Business Development"/>
          <xsd:enumeration value="Compliance"/>
          <xsd:enumeration value="Contracts"/>
          <xsd:enumeration value="Corporate Communications"/>
          <xsd:enumeration value="Corporate Development"/>
          <xsd:enumeration value="Corporate Real Estate"/>
          <xsd:enumeration value="Digital Communications"/>
          <xsd:enumeration value="Enterprise Strategy"/>
          <xsd:enumeration value="Finance"/>
          <xsd:enumeration value="Finance Transformation"/>
          <xsd:enumeration value="Government Relations"/>
          <xsd:enumeration value="HR Service Delivery"/>
          <xsd:enumeration value="HRBP"/>
          <xsd:enumeration value="Information Technology"/>
          <xsd:enumeration value="Insurance and Risk"/>
          <xsd:enumeration value="Integrated Program Management"/>
          <xsd:enumeration value="International Trade Compliance"/>
          <xsd:enumeration value="Legal"/>
          <xsd:enumeration value="Legislative Affairs"/>
          <xsd:enumeration value="President"/>
          <xsd:enumeration value="Security and Safety"/>
          <xsd:enumeration value="Strategic Communications"/>
          <xsd:enumeration value="Supply Chain Management"/>
          <xsd:enumeration value="Talent Acquisition"/>
          <xsd:enumeration value="Talent and Development"/>
          <xsd:enumeration value="Tax"/>
          <xsd:enumeration value="Total Rewards and People Analytics"/>
          <xsd:enumeration value="Treasury"/>
        </xsd:restriction>
      </xsd:simpleType>
    </xsd:element>
    <xsd:element name="Owning_Sub-Dept" ma:index="19" nillable="true" ma:displayName="Owning_Sub-Dept" ma:format="Dropdown" ma:internalName="Owning_Sub_x002d_Dept">
      <xsd:simpleType>
        <xsd:restriction base="dms:Choice">
          <xsd:enumeration value="---"/>
          <xsd:enumeration value="Admin"/>
          <xsd:enumeration value="AI Technology"/>
          <xsd:enumeration value="AP"/>
          <xsd:enumeration value="AR"/>
          <xsd:enumeration value="Benefits"/>
          <xsd:enumeration value="Business Continuity"/>
          <xsd:enumeration value="Business Systems Cybersecurity"/>
          <xsd:enumeration value="Compensation and Analytics"/>
          <xsd:enumeration value="Compliance"/>
          <xsd:enumeration value="Corp Ops PMO"/>
          <xsd:enumeration value="Crisis Management"/>
          <xsd:enumeration value="Enterprise Architecture"/>
          <xsd:enumeration value="Enterprise SCM Operations and Compliance"/>
          <xsd:enumeration value="Enterprise Supply Management"/>
          <xsd:enumeration value="GL"/>
          <xsd:enumeration value="Health-Safety and Environment"/>
          <xsd:enumeration value="HR Information Systems (HRIS)"/>
          <xsd:enumeration value="HR Operations"/>
          <xsd:enumeration value="HR Service Delivery"/>
          <xsd:enumeration value="HRBP"/>
          <xsd:enumeration value="Integrated Program Management"/>
          <xsd:enumeration value="Internal Audit"/>
          <xsd:enumeration value="IPM Digital Integration Strategies"/>
          <xsd:enumeration value="IT Build"/>
          <xsd:enumeration value="IT Business Operations"/>
          <xsd:enumeration value="IT Infrastructure and Operations"/>
          <xsd:enumeration value="IT Project Management Office"/>
          <xsd:enumeration value="Learning and Development"/>
          <xsd:enumeration value="Payroll"/>
          <xsd:enumeration value="Personnel and Program Security"/>
          <xsd:enumeration value="Pricing and Estimating"/>
          <xsd:enumeration value="Product Development"/>
          <xsd:enumeration value="Product Realization"/>
          <xsd:enumeration value="Product Services and Sustainment"/>
          <xsd:enumeration value="Program Finance"/>
          <xsd:enumeration value="Quality and Operational Excellence"/>
          <xsd:enumeration value="SCM Data Integrations Strategies"/>
          <xsd:enumeration value="Security"/>
          <xsd:enumeration value="Supply Chain Assurance"/>
          <xsd:enumeration value="Supply Chain Operations"/>
          <xsd:enumeration value="Systems Security"/>
          <xsd:enumeration value="Talent Management"/>
          <xsd:enumeration value="Total Rewards and People Analytics"/>
          <xsd:enumeration value="Travel and Expense"/>
        </xsd:restriction>
      </xsd:simpleType>
    </xsd:element>
    <xsd:element name="_doctype" ma:index="20" nillable="true" ma:displayName="Document-Type" ma:default="---" ma:format="Dropdown" ma:internalName="_doctype" ma:readOnly="false">
      <xsd:simpleType>
        <xsd:restriction base="dms:Choice">
          <xsd:enumeration value="---"/>
          <xsd:enumeration value="CKLT"/>
          <xsd:enumeration value="EAA"/>
          <xsd:enumeration value="FORM"/>
          <xsd:enumeration value="INST"/>
          <xsd:enumeration value="MANL"/>
          <xsd:enumeration value="PLCY"/>
          <xsd:enumeration value="PRCD"/>
          <xsd:enumeration value="PRCS"/>
          <xsd:enumeration value="REFN"/>
          <xsd:enumeration value="SYST"/>
          <xsd:enumeration value="TMPL"/>
          <xsd:enumeration value="SUPPORTING"/>
          <xsd:enumeration value="Select a document type"/>
        </xsd:restriction>
      </xsd:simpleType>
    </xsd:element>
    <xsd:element name="_lev" ma:index="21" nillable="true" ma:displayName="Document Level" ma:description="Level" ma:format="Dropdown" ma:internalName="_lev" ma:readOnly="false">
      <xsd:simpleType>
        <xsd:restriction base="dms:Choice">
          <xsd:enumeration value="Business Area - IAS"/>
          <xsd:enumeration value="Business Area - MST"/>
          <xsd:enumeration value="Corporate"/>
        </xsd:restriction>
      </xsd:simpleType>
    </xsd:element>
    <xsd:element name="_extuse" ma:index="22" nillable="true" ma:displayName="External-Use" ma:default="0" ma:internalName="_extuse" ma:readOnly="false">
      <xsd:simpleType>
        <xsd:restriction base="dms:Boolean"/>
      </xsd:simpleType>
    </xsd:element>
    <xsd:element name="area_class" ma:index="23" nillable="true" ma:displayName="Area of Classification" ma:default="---" ma:internalName="area_class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---"/>
                    <xsd:enumeration value="All Employees"/>
                    <xsd:enumeration value="Corporate Governance"/>
                    <xsd:enumeration value="CPPM"/>
                    <xsd:enumeration value="FMAP/T"/>
                    <xsd:enumeration value="General and Administrative"/>
                    <xsd:enumeration value="IDD"/>
                    <xsd:enumeration value="SMAP/T"/>
                  </xsd:restriction>
                </xsd:simpleType>
              </xsd:element>
            </xsd:sequence>
          </xsd:extension>
        </xsd:complexContent>
      </xsd:complexType>
    </xsd:element>
    <xsd:element name="Requires_x0020_Control" ma:index="24" nillable="true" ma:displayName="Controlled Document" ma:default="1" ma:internalName="Requires_x0020_Control" ma:readOnly="false">
      <xsd:simpleType>
        <xsd:restriction base="dms:Boolean"/>
      </xsd:simpleType>
    </xsd:element>
    <xsd:element name="_sumchange" ma:index="25" nillable="true" ma:displayName="Summary-of-Change-Comments" ma:internalName="_sumchange" ma:readOnly="false">
      <xsd:simpleType>
        <xsd:restriction base="dms:Note"/>
      </xsd:simpleType>
    </xsd:element>
    <xsd:element name="_apprvby" ma:index="26" nillable="true" ma:displayName="Approved-By" ma:list="UserInfo" ma:SearchPeopleOnly="false" ma:SharePointGroup="0" ma:internalName="_apprv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cpeassgined" ma:index="27" nillable="true" ma:displayName="CPE Assigned Admin" ma:list="UserInfo" ma:SharePointGroup="0" ma:internalName="_cpeassgined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docowner" ma:index="28" nillable="true" ma:displayName="Document-Owner" ma:list="UserInfo" ma:SearchPeopleOnly="false" ma:SharePointGroup="0" ma:internalName="_docowner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poc" ma:index="29" nillable="true" ma:displayName="Point of Contact" ma:list="UserInfo" ma:SharePointGroup="0" ma:internalName="_poc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docstatus" ma:index="30" nillable="true" ma:displayName="Doc Status" ma:default="---" ma:format="Dropdown" ma:internalName="_docstatus" ma:readOnly="false">
      <xsd:simpleType>
        <xsd:restriction base="dms:Choice">
          <xsd:enumeration value="---"/>
          <xsd:enumeration value="In Review"/>
          <xsd:enumeration value="In Approval"/>
          <xsd:enumeration value="Approved"/>
          <xsd:enumeration value="Published"/>
          <xsd:enumeration value="Obsolete - Archived"/>
          <xsd:enumeration value="Obsolete - Visible"/>
          <xsd:enumeration value="Obsolete"/>
          <xsd:enumeration value="Ready to Publish"/>
          <xsd:enumeration value="Pending:Publishing"/>
        </xsd:restriction>
      </xsd:simpleType>
    </xsd:element>
    <xsd:element name="External_regs_standards" ma:index="32" nillable="true" ma:displayName="External Regs-Standards" ma:internalName="External_regs_standards" ma:readOnly="false">
      <xsd:simpleType>
        <xsd:restriction base="dms:Note"/>
      </xsd:simpleType>
    </xsd:element>
    <xsd:element name="UserKeywords" ma:index="33" nillable="true" ma:displayName="UserKeywords" ma:default="" ma:internalName="UserKeywords" ma:readOnly="false">
      <xsd:simpleType>
        <xsd:restriction base="dms:Note"/>
      </xsd:simpleType>
    </xsd:element>
    <xsd:element name="Keyword-CM" ma:index="34" nillable="true" ma:displayName="Keyword-CM" ma:list="{8bd2e948-4db3-467b-a03c-288b39092776}" ma:internalName="Keyword_x002d_CM" ma:readOnly="false" ma:showField="Title" ma:web="2dfbaa1d-a0e2-4947-b86a-c1e6f362ca0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35" nillable="true" ma:displayName="Taxonomy Catch All Column1" ma:hidden="true" ma:list="{7b1d1b82-a370-4f41-baf5-d24b3c0449f9}" ma:internalName="TaxCatchAllLabel" ma:readOnly="false" ma:showField="CatchAllDataLabel" ma:web="2dfbaa1d-a0e2-4947-b86a-c1e6f362ca0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71d6bf10f104a6688fc7c0306a32052" ma:index="41" nillable="true" ma:taxonomy="true" ma:internalName="f71d6bf10f104a6688fc7c0306a32052" ma:taxonomyFieldName="_sncsites" ma:displayName="SNC-Sites" ma:readOnly="false" ma:default="" ma:fieldId="{f71d6bf1-0f10-4a66-88fc-7c0306a32052}" ma:taxonomyMulti="true" ma:sspId="22308080-0528-4b1d-bd3e-cc5012520018" ma:termSetId="bca81b76-f5e9-423d-bbe9-12265d2b801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42" nillable="true" ma:displayName="Taxonomy Catch All Column" ma:hidden="true" ma:list="{7b1d1b82-a370-4f41-baf5-d24b3c0449f9}" ma:internalName="TaxCatchAll" ma:readOnly="false" ma:showField="CatchAllData" ma:web="2dfbaa1d-a0e2-4947-b86a-c1e6f362ca0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510cba-5678-4040-aff7-8e182ccc4f85" elementFormDefault="qualified">
    <xsd:import namespace="http://schemas.microsoft.com/office/2006/documentManagement/types"/>
    <xsd:import namespace="http://schemas.microsoft.com/office/infopath/2007/PartnerControls"/>
    <xsd:element name="MediaServiceSearchProperties" ma:index="4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fbaa1d-a0e2-4947-b86a-c1e6f362ca01" elementFormDefault="qualified">
    <xsd:import namespace="http://schemas.microsoft.com/office/2006/documentManagement/types"/>
    <xsd:import namespace="http://schemas.microsoft.com/office/infopath/2007/PartnerControls"/>
    <xsd:element name="SharedWithUsers" ma:index="4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5" nillable="true" ma:displayName="Shared With Details" ma:hidden="true" ma:internalName="SharedWithDetails" ma:readOnly="true">
      <xsd:simpleType>
        <xsd:restriction base="dms:Note"/>
      </xsd:simpleType>
    </xsd:element>
    <xsd:element name="_dlc_DocId" ma:index="47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8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9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0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77DE8218-E393-4C93-ACC3-996D82D167A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09FBCF-19FC-44B0-9C71-3D959A6EBB75}">
  <ds:schemaRefs>
    <ds:schemaRef ds:uri="http://schemas.titus.com/TitusProperties/"/>
    <ds:schemaRef ds:uri=""/>
  </ds:schemaRefs>
</ds:datastoreItem>
</file>

<file path=customXml/itemProps3.xml><?xml version="1.0" encoding="utf-8"?>
<ds:datastoreItem xmlns:ds="http://schemas.openxmlformats.org/officeDocument/2006/customXml" ds:itemID="{A58AC1BC-2A58-4273-9D79-4B179B41D7DD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40800A00-4F07-46D7-8C6D-525FFC2A0086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010530A-DF36-40AB-8892-C33E7E7225BD}">
  <ds:schemaRefs>
    <ds:schemaRef ds:uri="http://schemas.microsoft.com/office/2006/metadata/properties"/>
    <ds:schemaRef ds:uri="http://schemas.microsoft.com/office/infopath/2007/PartnerControls"/>
    <ds:schemaRef ds:uri="ca6db56e-777d-442a-86c7-cc8bffe2d841"/>
    <ds:schemaRef ds:uri="2dfbaa1d-a0e2-4947-b86a-c1e6f362ca01"/>
  </ds:schemaRefs>
</ds:datastoreItem>
</file>

<file path=customXml/itemProps6.xml><?xml version="1.0" encoding="utf-8"?>
<ds:datastoreItem xmlns:ds="http://schemas.openxmlformats.org/officeDocument/2006/customXml" ds:itemID="{4C7BC70A-6DA8-4030-9BBB-8626E13667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a6db56e-777d-442a-86c7-cc8bffe2d841"/>
    <ds:schemaRef ds:uri="96510cba-5678-4040-aff7-8e182ccc4f85"/>
    <ds:schemaRef ds:uri="2dfbaa1d-a0e2-4947-b86a-c1e6f362ca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A194DE42-813F-4577-AF67-022E676B4C4E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aee84f16-f3db-4eeb-9dcb-40bfce3f324d}" enabled="1" method="Standard" siteId="{d87c8837-4429-4c40-ae6e-fa18c6ed861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7</Pages>
  <Words>1433</Words>
  <Characters>8169</Characters>
  <Application>Microsoft Office Word</Application>
  <DocSecurity>0</DocSecurity>
  <Lines>68</Lines>
  <Paragraphs>19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US Import Instruction for SNC Suppliers</vt:lpstr>
    </vt:vector>
  </TitlesOfParts>
  <Company>Sierra Nevada Corporation</Company>
  <LinksUpToDate>false</LinksUpToDate>
  <CharactersWithSpaces>9583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 Import Instruction for SNC Suppliers</dc:title>
  <dc:subject/>
  <dc:creator>SNCUser</dc:creator>
  <cp:keywords/>
  <cp:lastModifiedBy>Nate Isensee</cp:lastModifiedBy>
  <cp:revision>2</cp:revision>
  <cp:lastPrinted>2023-02-23T16:37:00Z</cp:lastPrinted>
  <dcterms:created xsi:type="dcterms:W3CDTF">2026-09-08T13:46:00Z</dcterms:created>
  <dcterms:modified xsi:type="dcterms:W3CDTF">2026-09-08T13:46:00Z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AIL_MSG_ID1">
    <vt:lpwstr>ABAAVOAfoSrQoyxD3IbBjVH6NInvh7Ug5hhi3vmRlUNsMIozEfvDYhKqTxBy8bNSpe4R</vt:lpwstr>
  </property>
  <property fmtid="{D5CDD505-2E9C-101B-9397-08002B2CF9AE}" pid="3" name="RESPONSE_SENDER_NAME">
    <vt:lpwstr>gAAAdya76B99d4hLGUR1rQ+8TxTv0GGEPdix</vt:lpwstr>
  </property>
  <property fmtid="{D5CDD505-2E9C-101B-9397-08002B2CF9AE}" pid="4" name="EMAIL_OWNER_ADDRESS">
    <vt:lpwstr>4AAAUmLmXdMZevRilMFua2WWszaJ8khXE1AEkYWkEY1ZeoDRKKIQrlFbWA==</vt:lpwstr>
  </property>
  <property fmtid="{D5CDD505-2E9C-101B-9397-08002B2CF9AE}" pid="5" name="NoMarking">
    <vt:lpwstr/>
  </property>
  <property fmtid="{D5CDD505-2E9C-101B-9397-08002B2CF9AE}" pid="6" name="ContentTypeId">
    <vt:lpwstr>0x0101090097FB9268836FB94A9DE5896F4B0920190700E619224413E435458D52E0B4702DE376</vt:lpwstr>
  </property>
  <property fmtid="{D5CDD505-2E9C-101B-9397-08002B2CF9AE}" pid="7" name="_dlc_DocIdItemGuid">
    <vt:lpwstr>8e096f34-834c-42b1-a52c-f97f7e7426aa</vt:lpwstr>
  </property>
  <property fmtid="{D5CDD505-2E9C-101B-9397-08002B2CF9AE}" pid="8" name="level">
    <vt:lpwstr>299;#Corporate|5a97e87b-5724-4947-9392-fd19cb9bf28b</vt:lpwstr>
  </property>
  <property fmtid="{D5CDD505-2E9C-101B-9397-08002B2CF9AE}" pid="9" name="landpage_top_subtop">
    <vt:lpwstr>914;#International Trade Compliance|2d6668f3-dccb-43dc-958f-7581f97ee94b</vt:lpwstr>
  </property>
  <property fmtid="{D5CDD505-2E9C-101B-9397-08002B2CF9AE}" pid="10" name="Systems">
    <vt:lpwstr/>
  </property>
  <property fmtid="{D5CDD505-2E9C-101B-9397-08002B2CF9AE}" pid="11" name="_ExtendedDescription">
    <vt:lpwstr/>
  </property>
  <property fmtid="{D5CDD505-2E9C-101B-9397-08002B2CF9AE}" pid="12" name="rev_type">
    <vt:lpwstr/>
  </property>
  <property fmtid="{D5CDD505-2E9C-101B-9397-08002B2CF9AE}" pid="13" name="status">
    <vt:lpwstr>287;#Published|b93d505e-3dcc-42c0-acab-d6378c53d510</vt:lpwstr>
  </property>
  <property fmtid="{D5CDD505-2E9C-101B-9397-08002B2CF9AE}" pid="14" name="app_to">
    <vt:lpwstr>861;#All Supply Chain|2ed954eb-f012-4ddf-9f43-8c4cc9d72b7a;#981;#All Legal|3fb4d50f-4beb-43d1-b1ae-8d1da6a913bd</vt:lpwstr>
  </property>
  <property fmtid="{D5CDD505-2E9C-101B-9397-08002B2CF9AE}" pid="15" name="location">
    <vt:lpwstr>243;#All Sites|ae389cff-623b-454e-a445-8ba571e91112</vt:lpwstr>
  </property>
  <property fmtid="{D5CDD505-2E9C-101B-9397-08002B2CF9AE}" pid="16" name="cert_stands">
    <vt:lpwstr/>
  </property>
  <property fmtid="{D5CDD505-2E9C-101B-9397-08002B2CF9AE}" pid="17" name="area_class">
    <vt:lpwstr/>
  </property>
  <property fmtid="{D5CDD505-2E9C-101B-9397-08002B2CF9AE}" pid="18" name="dept_org_poc">
    <vt:lpwstr>389;#Elaine Ferguson--International Trade Compliance Manager I|465daaaf-8d0d-4211-adbd-5a22edb5df0f</vt:lpwstr>
  </property>
  <property fmtid="{D5CDD505-2E9C-101B-9397-08002B2CF9AE}" pid="19" name="regs">
    <vt:lpwstr/>
  </property>
  <property fmtid="{D5CDD505-2E9C-101B-9397-08002B2CF9AE}" pid="20" name="_dept_org_poc_mmd">
    <vt:lpwstr/>
  </property>
  <property fmtid="{D5CDD505-2E9C-101B-9397-08002B2CF9AE}" pid="21" name="_status">
    <vt:lpwstr>13;#Published|b93d505e-3dcc-42c0-acab-d6378c53d510</vt:lpwstr>
  </property>
  <property fmtid="{D5CDD505-2E9C-101B-9397-08002B2CF9AE}" pid="22" name="_regs">
    <vt:lpwstr/>
  </property>
  <property fmtid="{D5CDD505-2E9C-101B-9397-08002B2CF9AE}" pid="23" name="_systems">
    <vt:lpwstr/>
  </property>
  <property fmtid="{D5CDD505-2E9C-101B-9397-08002B2CF9AE}" pid="24" name="_area_class">
    <vt:lpwstr/>
  </property>
  <property fmtid="{D5CDD505-2E9C-101B-9397-08002B2CF9AE}" pid="25" name="_cert_stands">
    <vt:lpwstr/>
  </property>
  <property fmtid="{D5CDD505-2E9C-101B-9397-08002B2CF9AE}" pid="26" name="_location">
    <vt:lpwstr>12;#All Sites|ae389cff-623b-454e-a445-8ba571e91112</vt:lpwstr>
  </property>
  <property fmtid="{D5CDD505-2E9C-101B-9397-08002B2CF9AE}" pid="27" name="_level0">
    <vt:lpwstr>11;#Corporate|5a97e87b-5724-4947-9392-fd19cb9bf28b</vt:lpwstr>
  </property>
  <property fmtid="{D5CDD505-2E9C-101B-9397-08002B2CF9AE}" pid="28" name="_dept_org_poc">
    <vt:lpwstr>647;#International Trade Compliance:ITCO:Elaine Ferguson--International Trade Compliance Manager I|2e5b3c9f-5bb4-465b-87c3-ff165344039f</vt:lpwstr>
  </property>
  <property fmtid="{D5CDD505-2E9C-101B-9397-08002B2CF9AE}" pid="29" name="_app_to">
    <vt:lpwstr>137;#Supply Chain:Supply Chain:All Supply Chain|2ed954eb-f012-4ddf-9f43-8c4cc9d72b7a;#277;#Legal:Legal:All Legal|3fb4d50f-4beb-43d1-b1ae-8d1da6a913bd</vt:lpwstr>
  </property>
  <property fmtid="{D5CDD505-2E9C-101B-9397-08002B2CF9AE}" pid="30" name="_landpage_top_subtop">
    <vt:lpwstr>318;#General and Administrative:Government Compliance:International Trade Compliance|377f23f3-85a5-4e58-8763-91c1296ba47e</vt:lpwstr>
  </property>
  <property fmtid="{D5CDD505-2E9C-101B-9397-08002B2CF9AE}" pid="31" name="_rev_type">
    <vt:lpwstr>594;#Minor|10909884-d425-441d-a35d-f95bc18cde59</vt:lpwstr>
  </property>
  <property fmtid="{D5CDD505-2E9C-101B-9397-08002B2CF9AE}" pid="32" name="_docreqtype">
    <vt:lpwstr/>
  </property>
  <property fmtid="{D5CDD505-2E9C-101B-9397-08002B2CF9AE}" pid="33" name="Categorization">
    <vt:lpwstr>t_class_3</vt:lpwstr>
  </property>
  <property fmtid="{D5CDD505-2E9C-101B-9397-08002B2CF9AE}" pid="34" name="SubCat">
    <vt:lpwstr>SNCNonProp</vt:lpwstr>
  </property>
  <property fmtid="{D5CDD505-2E9C-101B-9397-08002B2CF9AE}" pid="35" name="Export">
    <vt:lpwstr/>
  </property>
  <property fmtid="{D5CDD505-2E9C-101B-9397-08002B2CF9AE}" pid="36" name="Marking">
    <vt:lpwstr>No</vt:lpwstr>
  </property>
  <property fmtid="{D5CDD505-2E9C-101B-9397-08002B2CF9AE}" pid="37" name="_sncsites">
    <vt:lpwstr>840;#All Sites|ae389cff-623b-454e-a445-8ba571e91112</vt:lpwstr>
  </property>
  <property fmtid="{D5CDD505-2E9C-101B-9397-08002B2CF9AE}" pid="38" name="OtherSens">
    <vt:lpwstr>No</vt:lpwstr>
  </property>
  <property fmtid="{D5CDD505-2E9C-101B-9397-08002B2CF9AE}" pid="39" name="docLang">
    <vt:lpwstr>en</vt:lpwstr>
  </property>
  <property fmtid="{D5CDD505-2E9C-101B-9397-08002B2CF9AE}" pid="40" name="TitusGUID">
    <vt:lpwstr>8ca1af93-6c71-432d-b65a-7e0318a231cb</vt:lpwstr>
  </property>
</Properties>
</file>