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906000" type="A4"/>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DDE0F1-FD68-4019-A1B2-80F5B951E81D}" v="5" dt="2019-12-02T11:49:17.8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44" d="100"/>
          <a:sy n="44" d="100"/>
        </p:scale>
        <p:origin x="2164" y="48"/>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2"/>
            <a:ext cx="5829300" cy="2123369"/>
          </a:xfrm>
        </p:spPr>
        <p:txBody>
          <a:bodyPr/>
          <a:lstStyle/>
          <a:p>
            <a:r>
              <a:rPr lang="en-US"/>
              <a:t>Click to edit Master title style</a:t>
            </a:r>
            <a:endParaRPr lang="en-GB"/>
          </a:p>
        </p:txBody>
      </p:sp>
      <p:sp>
        <p:nvSpPr>
          <p:cNvPr id="3" name="Subtitle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FB46D4C-10AD-4828-B2C7-E00E0A48E5B7}" type="datetimeFigureOut">
              <a:rPr lang="en-GB" smtClean="0"/>
              <a:t>08/11/2023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6EDF29-DF3C-41C2-8485-92E1B58A1DC4}" type="slidenum">
              <a:rPr lang="en-GB" smtClean="0"/>
              <a:t>‹#›</a:t>
            </a:fld>
            <a:endParaRPr lang="en-GB"/>
          </a:p>
        </p:txBody>
      </p:sp>
    </p:spTree>
    <p:extLst>
      <p:ext uri="{BB962C8B-B14F-4D97-AF65-F5344CB8AC3E}">
        <p14:creationId xmlns:p14="http://schemas.microsoft.com/office/powerpoint/2010/main" val="3656248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FB46D4C-10AD-4828-B2C7-E00E0A48E5B7}" type="datetimeFigureOut">
              <a:rPr lang="en-GB" smtClean="0"/>
              <a:t>08/11/2023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6EDF29-DF3C-41C2-8485-92E1B58A1DC4}" type="slidenum">
              <a:rPr lang="en-GB" smtClean="0"/>
              <a:t>‹#›</a:t>
            </a:fld>
            <a:endParaRPr lang="en-GB"/>
          </a:p>
        </p:txBody>
      </p:sp>
    </p:spTree>
    <p:extLst>
      <p:ext uri="{BB962C8B-B14F-4D97-AF65-F5344CB8AC3E}">
        <p14:creationId xmlns:p14="http://schemas.microsoft.com/office/powerpoint/2010/main" val="3103191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3"/>
            <a:ext cx="5829300" cy="1967442"/>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541735" y="4198586"/>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B46D4C-10AD-4828-B2C7-E00E0A48E5B7}" type="datetimeFigureOut">
              <a:rPr lang="en-GB" smtClean="0"/>
              <a:t>08/11/2023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6EDF29-DF3C-41C2-8485-92E1B58A1DC4}" type="slidenum">
              <a:rPr lang="en-GB" smtClean="0"/>
              <a:t>‹#›</a:t>
            </a:fld>
            <a:endParaRPr lang="en-GB"/>
          </a:p>
        </p:txBody>
      </p:sp>
    </p:spTree>
    <p:extLst>
      <p:ext uri="{BB962C8B-B14F-4D97-AF65-F5344CB8AC3E}">
        <p14:creationId xmlns:p14="http://schemas.microsoft.com/office/powerpoint/2010/main" val="485555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57175"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628900" y="3338690"/>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FB46D4C-10AD-4828-B2C7-E00E0A48E5B7}" type="datetimeFigureOut">
              <a:rPr lang="en-GB" smtClean="0"/>
              <a:t>08/11/2023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6EDF29-DF3C-41C2-8485-92E1B58A1DC4}" type="slidenum">
              <a:rPr lang="en-GB" smtClean="0"/>
              <a:t>‹#›</a:t>
            </a:fld>
            <a:endParaRPr lang="en-GB"/>
          </a:p>
        </p:txBody>
      </p:sp>
    </p:spTree>
    <p:extLst>
      <p:ext uri="{BB962C8B-B14F-4D97-AF65-F5344CB8AC3E}">
        <p14:creationId xmlns:p14="http://schemas.microsoft.com/office/powerpoint/2010/main" val="3973044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3483769"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FB46D4C-10AD-4828-B2C7-E00E0A48E5B7}" type="datetimeFigureOut">
              <a:rPr lang="en-GB" smtClean="0"/>
              <a:t>08/11/2023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36EDF29-DF3C-41C2-8485-92E1B58A1DC4}" type="slidenum">
              <a:rPr lang="en-GB" smtClean="0"/>
              <a:t>‹#›</a:t>
            </a:fld>
            <a:endParaRPr lang="en-GB"/>
          </a:p>
        </p:txBody>
      </p:sp>
    </p:spTree>
    <p:extLst>
      <p:ext uri="{BB962C8B-B14F-4D97-AF65-F5344CB8AC3E}">
        <p14:creationId xmlns:p14="http://schemas.microsoft.com/office/powerpoint/2010/main" val="3074900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FB46D4C-10AD-4828-B2C7-E00E0A48E5B7}" type="datetimeFigureOut">
              <a:rPr lang="en-GB" smtClean="0"/>
              <a:t>08/11/2023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36EDF29-DF3C-41C2-8485-92E1B58A1DC4}" type="slidenum">
              <a:rPr lang="en-GB" smtClean="0"/>
              <a:t>‹#›</a:t>
            </a:fld>
            <a:endParaRPr lang="en-GB"/>
          </a:p>
        </p:txBody>
      </p:sp>
    </p:spTree>
    <p:extLst>
      <p:ext uri="{BB962C8B-B14F-4D97-AF65-F5344CB8AC3E}">
        <p14:creationId xmlns:p14="http://schemas.microsoft.com/office/powerpoint/2010/main" val="410041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B46D4C-10AD-4828-B2C7-E00E0A48E5B7}" type="datetimeFigureOut">
              <a:rPr lang="en-GB" smtClean="0"/>
              <a:t>08/11/2023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36EDF29-DF3C-41C2-8485-92E1B58A1DC4}" type="slidenum">
              <a:rPr lang="en-GB" smtClean="0"/>
              <a:t>‹#›</a:t>
            </a:fld>
            <a:endParaRPr lang="en-GB"/>
          </a:p>
        </p:txBody>
      </p:sp>
    </p:spTree>
    <p:extLst>
      <p:ext uri="{BB962C8B-B14F-4D97-AF65-F5344CB8AC3E}">
        <p14:creationId xmlns:p14="http://schemas.microsoft.com/office/powerpoint/2010/main" val="1878054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4405"/>
            <a:ext cx="2256235" cy="1678517"/>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2681287"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42900"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B46D4C-10AD-4828-B2C7-E00E0A48E5B7}" type="datetimeFigureOut">
              <a:rPr lang="en-GB" smtClean="0"/>
              <a:t>08/11/2023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6EDF29-DF3C-41C2-8485-92E1B58A1DC4}" type="slidenum">
              <a:rPr lang="en-GB" smtClean="0"/>
              <a:t>‹#›</a:t>
            </a:fld>
            <a:endParaRPr lang="en-GB"/>
          </a:p>
        </p:txBody>
      </p:sp>
    </p:spTree>
    <p:extLst>
      <p:ext uri="{BB962C8B-B14F-4D97-AF65-F5344CB8AC3E}">
        <p14:creationId xmlns:p14="http://schemas.microsoft.com/office/powerpoint/2010/main" val="885459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B46D4C-10AD-4828-B2C7-E00E0A48E5B7}" type="datetimeFigureOut">
              <a:rPr lang="en-GB" smtClean="0"/>
              <a:t>08/11/2023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6EDF29-DF3C-41C2-8485-92E1B58A1DC4}" type="slidenum">
              <a:rPr lang="en-GB" smtClean="0"/>
              <a:t>‹#›</a:t>
            </a:fld>
            <a:endParaRPr lang="en-GB"/>
          </a:p>
        </p:txBody>
      </p:sp>
    </p:spTree>
    <p:extLst>
      <p:ext uri="{BB962C8B-B14F-4D97-AF65-F5344CB8AC3E}">
        <p14:creationId xmlns:p14="http://schemas.microsoft.com/office/powerpoint/2010/main" val="2752131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FB46D4C-10AD-4828-B2C7-E00E0A48E5B7}" type="datetimeFigureOut">
              <a:rPr lang="en-GB" smtClean="0"/>
              <a:t>08/11/2023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6EDF29-DF3C-41C2-8485-92E1B58A1DC4}" type="slidenum">
              <a:rPr lang="en-GB" smtClean="0"/>
              <a:t>‹#›</a:t>
            </a:fld>
            <a:endParaRPr lang="en-GB"/>
          </a:p>
        </p:txBody>
      </p:sp>
    </p:spTree>
    <p:extLst>
      <p:ext uri="{BB962C8B-B14F-4D97-AF65-F5344CB8AC3E}">
        <p14:creationId xmlns:p14="http://schemas.microsoft.com/office/powerpoint/2010/main" val="594950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257175" y="573264"/>
            <a:ext cx="3357563" cy="122082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FB46D4C-10AD-4828-B2C7-E00E0A48E5B7}" type="datetimeFigureOut">
              <a:rPr lang="en-GB" smtClean="0"/>
              <a:t>08/11/2023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6EDF29-DF3C-41C2-8485-92E1B58A1DC4}" type="slidenum">
              <a:rPr lang="en-GB" smtClean="0"/>
              <a:t>‹#›</a:t>
            </a:fld>
            <a:endParaRPr lang="en-GB"/>
          </a:p>
        </p:txBody>
      </p:sp>
    </p:spTree>
    <p:extLst>
      <p:ext uri="{BB962C8B-B14F-4D97-AF65-F5344CB8AC3E}">
        <p14:creationId xmlns:p14="http://schemas.microsoft.com/office/powerpoint/2010/main" val="980356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42900" y="2311401"/>
            <a:ext cx="6172200" cy="653750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342900" y="9181395"/>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DFB46D4C-10AD-4828-B2C7-E00E0A48E5B7}" type="datetimeFigureOut">
              <a:rPr lang="en-GB" smtClean="0"/>
              <a:t>08/11/2023</a:t>
            </a:fld>
            <a:endParaRPr lang="en-GB"/>
          </a:p>
        </p:txBody>
      </p:sp>
      <p:sp>
        <p:nvSpPr>
          <p:cNvPr id="5" name="Footer Placeholder 4"/>
          <p:cNvSpPr>
            <a:spLocks noGrp="1"/>
          </p:cNvSpPr>
          <p:nvPr>
            <p:ph type="ftr" sz="quarter" idx="3"/>
          </p:nvPr>
        </p:nvSpPr>
        <p:spPr>
          <a:xfrm>
            <a:off x="2343150" y="9181395"/>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914900" y="9181395"/>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536EDF29-DF3C-41C2-8485-92E1B58A1DC4}" type="slidenum">
              <a:rPr lang="en-GB" smtClean="0"/>
              <a:t>‹#›</a:t>
            </a:fld>
            <a:endParaRPr lang="en-GB"/>
          </a:p>
        </p:txBody>
      </p:sp>
    </p:spTree>
    <p:extLst>
      <p:ext uri="{BB962C8B-B14F-4D97-AF65-F5344CB8AC3E}">
        <p14:creationId xmlns:p14="http://schemas.microsoft.com/office/powerpoint/2010/main" val="3328741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stepchange.org/" TargetMode="External"/><Relationship Id="rId13" Type="http://schemas.openxmlformats.org/officeDocument/2006/relationships/hyperlink" Target="http://www.themix.org.uk/" TargetMode="External"/><Relationship Id="rId18" Type="http://schemas.openxmlformats.org/officeDocument/2006/relationships/hyperlink" Target="http://www.evelinalondon.nhs.uk/parentline" TargetMode="External"/><Relationship Id="rId26" Type="http://schemas.openxmlformats.org/officeDocument/2006/relationships/hyperlink" Target="https://www.southwark.gov.uk/health-and-wellbeing/public-health/for-the-public/coronavirus/food-access" TargetMode="External"/><Relationship Id="rId3" Type="http://schemas.openxmlformats.org/officeDocument/2006/relationships/image" Target="../media/image1.jpeg"/><Relationship Id="rId21" Type="http://schemas.openxmlformats.org/officeDocument/2006/relationships/hyperlink" Target="http://www.healthystart.nhs.uk/" TargetMode="External"/><Relationship Id="rId34" Type="http://schemas.openxmlformats.org/officeDocument/2006/relationships/hyperlink" Target="http://www.southwarkworks.com/" TargetMode="External"/><Relationship Id="rId7" Type="http://schemas.openxmlformats.org/officeDocument/2006/relationships/image" Target="../media/image4.png"/><Relationship Id="rId12" Type="http://schemas.openxmlformats.org/officeDocument/2006/relationships/image" Target="../media/image7.emf"/><Relationship Id="rId17" Type="http://schemas.openxmlformats.org/officeDocument/2006/relationships/hyperlink" Target="http://www.homestartsouthwark.org.uk/" TargetMode="External"/><Relationship Id="rId25" Type="http://schemas.openxmlformats.org/officeDocument/2006/relationships/hyperlink" Target="https://www.southwark.gov.uk/childcare-and-parenting/childcare/children-s-centres?chapter=2&amp;article" TargetMode="External"/><Relationship Id="rId33" Type="http://schemas.openxmlformats.org/officeDocument/2006/relationships/image" Target="../media/image16.jpeg"/><Relationship Id="rId38" Type="http://schemas.openxmlformats.org/officeDocument/2006/relationships/image" Target="../media/image19.png"/><Relationship Id="rId2" Type="http://schemas.openxmlformats.org/officeDocument/2006/relationships/hyperlink" Target="http://www.citizensadvicesouthwark.org.uk/" TargetMode="External"/><Relationship Id="rId16" Type="http://schemas.openxmlformats.org/officeDocument/2006/relationships/image" Target="../media/image8.emf"/><Relationship Id="rId20" Type="http://schemas.openxmlformats.org/officeDocument/2006/relationships/image" Target="../media/image10.png"/><Relationship Id="rId29"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hyperlink" Target="http://www.nationaldebtline.co.uk/" TargetMode="External"/><Relationship Id="rId11" Type="http://schemas.openxmlformats.org/officeDocument/2006/relationships/image" Target="../media/image6.png"/><Relationship Id="rId24" Type="http://schemas.openxmlformats.org/officeDocument/2006/relationships/hyperlink" Target="https://england.shelter.org.uk/" TargetMode="External"/><Relationship Id="rId32" Type="http://schemas.openxmlformats.org/officeDocument/2006/relationships/hyperlink" Target="http://www.scope.org.uk/services" TargetMode="External"/><Relationship Id="rId37" Type="http://schemas.openxmlformats.org/officeDocument/2006/relationships/image" Target="../media/image18.emf"/><Relationship Id="rId5" Type="http://schemas.openxmlformats.org/officeDocument/2006/relationships/image" Target="../media/image3.png"/><Relationship Id="rId15" Type="http://schemas.openxmlformats.org/officeDocument/2006/relationships/hyperlink" Target="http://www.southwark.gov.uk/childcare-and-parenting/childcare" TargetMode="External"/><Relationship Id="rId23" Type="http://schemas.openxmlformats.org/officeDocument/2006/relationships/hyperlink" Target="http://www.southwark.foodbank.org.uk/" TargetMode="External"/><Relationship Id="rId28" Type="http://schemas.openxmlformats.org/officeDocument/2006/relationships/image" Target="../media/image13.gif"/><Relationship Id="rId36" Type="http://schemas.openxmlformats.org/officeDocument/2006/relationships/image" Target="../media/image17.emf"/><Relationship Id="rId10" Type="http://schemas.openxmlformats.org/officeDocument/2006/relationships/hyperlink" Target="http://www.moneyadviceservice.org.uk/en" TargetMode="External"/><Relationship Id="rId19" Type="http://schemas.openxmlformats.org/officeDocument/2006/relationships/image" Target="../media/image9.jpeg"/><Relationship Id="rId31" Type="http://schemas.openxmlformats.org/officeDocument/2006/relationships/image" Target="../media/image15.jpeg"/><Relationship Id="rId4" Type="http://schemas.openxmlformats.org/officeDocument/2006/relationships/image" Target="../media/image2.jpeg"/><Relationship Id="rId9" Type="http://schemas.openxmlformats.org/officeDocument/2006/relationships/image" Target="../media/image5.jpeg"/><Relationship Id="rId14" Type="http://schemas.openxmlformats.org/officeDocument/2006/relationships/hyperlink" Target="http://www.kooth.com/" TargetMode="External"/><Relationship Id="rId22" Type="http://schemas.openxmlformats.org/officeDocument/2006/relationships/image" Target="../media/image11.jpg"/><Relationship Id="rId27" Type="http://schemas.openxmlformats.org/officeDocument/2006/relationships/image" Target="../media/image12.jpeg"/><Relationship Id="rId30" Type="http://schemas.openxmlformats.org/officeDocument/2006/relationships/hyperlink" Target="http://www.pact-citizens.org/baby_bank" TargetMode="External"/><Relationship Id="rId35" Type="http://schemas.openxmlformats.org/officeDocument/2006/relationships/hyperlink" Target="http://www.evelinalondon.nhs.uk/chathealt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111857" y="983128"/>
            <a:ext cx="6741627" cy="5813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lvl="0" fontAlgn="base">
              <a:spcBef>
                <a:spcPct val="0"/>
              </a:spcBef>
              <a:spcAft>
                <a:spcPct val="0"/>
              </a:spcAft>
            </a:pPr>
            <a:r>
              <a:rPr lang="en-GB" sz="1000" dirty="0">
                <a:solidFill>
                  <a:srgbClr val="000000"/>
                </a:solidFill>
                <a:latin typeface="Calibri" pitchFamily="34" charset="0"/>
                <a:cs typeface="Arial" pitchFamily="34" charset="0"/>
              </a:rPr>
              <a:t>Here are resources to help your family with income support (money, debt), essentials ( food, healthy eating, housing) and staying healthy. See below for local and online resources for mental health, relationships, confidential life advice and much more. If you are experiencing difficulties and need support, please self-refer to Early Help by calling the Family Early Help duty manager, Tel: 020 7525 1922. Please access services via telephone or online first due to COVID-19 as opening times may be subject to change. </a:t>
            </a:r>
            <a:endParaRPr kumimoji="0" lang="en-US" sz="1000" b="0" i="0" u="none" strike="noStrike" cap="none" normalizeH="0" baseline="0" dirty="0">
              <a:ln>
                <a:noFill/>
              </a:ln>
              <a:solidFill>
                <a:schemeClr val="tx1"/>
              </a:solidFill>
              <a:effectLst/>
              <a:latin typeface="Arial" pitchFamily="34" charset="0"/>
              <a:cs typeface="Arial" pitchFamily="34" charset="0"/>
            </a:endParaRPr>
          </a:p>
        </p:txBody>
      </p:sp>
      <p:sp>
        <p:nvSpPr>
          <p:cNvPr id="5" name="Rectangle 4"/>
          <p:cNvSpPr>
            <a:spLocks noChangeArrowheads="1"/>
          </p:cNvSpPr>
          <p:nvPr/>
        </p:nvSpPr>
        <p:spPr bwMode="auto">
          <a:xfrm>
            <a:off x="116373" y="1704603"/>
            <a:ext cx="6635750" cy="2600325"/>
          </a:xfrm>
          <a:prstGeom prst="rect">
            <a:avLst/>
          </a:prstGeom>
          <a:solidFill>
            <a:srgbClr val="FFFFFF"/>
          </a:solidFill>
          <a:ln w="31750" algn="in">
            <a:solidFill>
              <a:srgbClr val="4F81BD"/>
            </a:solidFill>
            <a:miter lim="800000"/>
            <a:headEnd/>
            <a:tailEnd/>
          </a:ln>
          <a:effectLst>
            <a:outerShdw dist="107763" dir="2700000" algn="ctr" rotWithShape="0">
              <a:srgbClr val="868686">
                <a:alpha val="50000"/>
              </a:srgbClr>
            </a:outerShdw>
          </a:effectLst>
        </p:spPr>
        <p:txBody>
          <a:bodyPr vert="horz" wrap="square" lIns="36576" tIns="36576" rIns="36576" bIns="36576" numCol="1" anchor="t" anchorCtr="0" compatLnSpc="1">
            <a:prstTxWarp prst="textNoShape">
              <a:avLst/>
            </a:prstTxWarp>
          </a:bodyPr>
          <a:lstStyle/>
          <a:p>
            <a:endParaRPr lang="en-GB" dirty="0"/>
          </a:p>
        </p:txBody>
      </p:sp>
      <p:sp>
        <p:nvSpPr>
          <p:cNvPr id="6" name="WordArt 7"/>
          <p:cNvSpPr>
            <a:spLocks noChangeArrowheads="1" noChangeShapeType="1" noTextEdit="1"/>
          </p:cNvSpPr>
          <p:nvPr/>
        </p:nvSpPr>
        <p:spPr bwMode="auto">
          <a:xfrm>
            <a:off x="270360" y="1896925"/>
            <a:ext cx="304800" cy="647700"/>
          </a:xfrm>
          <a:prstGeom prst="rect">
            <a:avLst/>
          </a:prstGeom>
        </p:spPr>
        <p:txBody>
          <a:bodyPr wrap="none" fromWordArt="1">
            <a:prstTxWarp prst="textPlain">
              <a:avLst>
                <a:gd name="adj" fmla="val 50000"/>
              </a:avLst>
            </a:prstTxWarp>
          </a:bodyPr>
          <a:lstStyle/>
          <a:p>
            <a:pPr algn="ctr" rtl="0">
              <a:buNone/>
            </a:pPr>
            <a:r>
              <a:rPr lang="en-GB" sz="3600" b="1" kern="10" spc="0" dirty="0">
                <a:ln w="127">
                  <a:solidFill>
                    <a:srgbClr val="C0504D"/>
                  </a:solidFill>
                  <a:round/>
                  <a:headEnd/>
                  <a:tailEnd/>
                </a:ln>
                <a:gradFill rotWithShape="0">
                  <a:gsLst>
                    <a:gs pos="0">
                      <a:srgbClr val="C0504D">
                        <a:gamma/>
                        <a:tint val="28627"/>
                        <a:invGamma/>
                      </a:srgbClr>
                    </a:gs>
                    <a:gs pos="100000">
                      <a:srgbClr val="C0504D"/>
                    </a:gs>
                  </a:gsLst>
                  <a:lin ang="5400000" scaled="1"/>
                </a:gradFill>
                <a:effectLst>
                  <a:outerShdw dist="29783" dir="3885598" algn="ctr" rotWithShape="0">
                    <a:srgbClr val="000000">
                      <a:alpha val="50000"/>
                    </a:srgbClr>
                  </a:outerShdw>
                </a:effectLst>
                <a:latin typeface="Arial Black"/>
              </a:rPr>
              <a:t>1</a:t>
            </a:r>
          </a:p>
        </p:txBody>
      </p:sp>
      <p:sp>
        <p:nvSpPr>
          <p:cNvPr id="7" name="Text Box 8"/>
          <p:cNvSpPr txBox="1">
            <a:spLocks noChangeArrowheads="1"/>
          </p:cNvSpPr>
          <p:nvPr/>
        </p:nvSpPr>
        <p:spPr bwMode="auto">
          <a:xfrm>
            <a:off x="671565" y="1866786"/>
            <a:ext cx="2308225" cy="309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b="1" i="0" u="none" strike="noStrike" cap="none" normalizeH="0" baseline="0" dirty="0">
                <a:ln>
                  <a:noFill/>
                </a:ln>
                <a:solidFill>
                  <a:srgbClr val="000000"/>
                </a:solidFill>
                <a:effectLst/>
                <a:latin typeface="Calibri" pitchFamily="34" charset="0"/>
                <a:cs typeface="Arial" pitchFamily="34" charset="0"/>
              </a:rPr>
              <a:t>Income support</a:t>
            </a:r>
            <a:endParaRPr kumimoji="0" lang="en-US" sz="2000" b="0" i="0" u="none" strike="noStrike" cap="none" normalizeH="0" baseline="0" dirty="0">
              <a:ln>
                <a:noFill/>
              </a:ln>
              <a:solidFill>
                <a:schemeClr val="tx1"/>
              </a:solidFill>
              <a:effectLst/>
              <a:latin typeface="Arial" pitchFamily="34" charset="0"/>
              <a:cs typeface="Arial" pitchFamily="34" charset="0"/>
            </a:endParaRPr>
          </a:p>
        </p:txBody>
      </p:sp>
      <p:sp>
        <p:nvSpPr>
          <p:cNvPr id="18" name="Text Box 25"/>
          <p:cNvSpPr txBox="1">
            <a:spLocks noChangeArrowheads="1"/>
          </p:cNvSpPr>
          <p:nvPr/>
        </p:nvSpPr>
        <p:spPr bwMode="auto">
          <a:xfrm>
            <a:off x="218033" y="3389396"/>
            <a:ext cx="2086917" cy="564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000" dirty="0">
                <a:solidFill>
                  <a:srgbClr val="000000"/>
                </a:solidFill>
                <a:latin typeface="Calibri" pitchFamily="34" charset="0"/>
                <a:cs typeface="Arial" pitchFamily="34" charset="0"/>
              </a:rPr>
              <a:t>A</a:t>
            </a:r>
            <a:r>
              <a:rPr kumimoji="0" lang="en-GB" sz="1000" b="0" i="0" u="none" strike="noStrike" cap="none" normalizeH="0" baseline="0" dirty="0">
                <a:ln>
                  <a:noFill/>
                </a:ln>
                <a:solidFill>
                  <a:srgbClr val="000000"/>
                </a:solidFill>
                <a:effectLst/>
                <a:latin typeface="Calibri" pitchFamily="34" charset="0"/>
                <a:cs typeface="Arial" pitchFamily="34" charset="0"/>
              </a:rPr>
              <a:t>dvice on benefits, </a:t>
            </a:r>
            <a:endParaRPr lang="en-GB" sz="1000" dirty="0">
              <a:solidFill>
                <a:srgbClr val="000000"/>
              </a:solidFill>
              <a:latin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rgbClr val="000000"/>
                </a:solidFill>
                <a:effectLst/>
                <a:latin typeface="Calibri" pitchFamily="34" charset="0"/>
                <a:cs typeface="Arial" pitchFamily="34" charset="0"/>
              </a:rPr>
              <a:t>money, housing.</a:t>
            </a:r>
            <a:endParaRPr lang="en-GB" sz="1000" dirty="0">
              <a:solidFill>
                <a:srgbClr val="000000"/>
              </a:solidFill>
              <a:latin typeface="Calibri" pitchFamily="34" charset="0"/>
              <a:cs typeface="Arial" pitchFamily="34" charset="0"/>
            </a:endParaRPr>
          </a:p>
          <a:p>
            <a:pPr fontAlgn="base">
              <a:spcBef>
                <a:spcPct val="0"/>
              </a:spcBef>
              <a:spcAft>
                <a:spcPct val="0"/>
              </a:spcAft>
            </a:pPr>
            <a:r>
              <a:rPr lang="en-GB" sz="1000" b="1" dirty="0">
                <a:solidFill>
                  <a:srgbClr val="000000"/>
                </a:solidFill>
                <a:latin typeface="Calibri" pitchFamily="34" charset="0"/>
                <a:cs typeface="Arial" pitchFamily="34" charset="0"/>
              </a:rPr>
              <a:t>Tel: 0344 499 4134</a:t>
            </a:r>
          </a:p>
          <a:p>
            <a:pPr lvl="0" fontAlgn="base">
              <a:spcBef>
                <a:spcPct val="0"/>
              </a:spcBef>
              <a:spcAft>
                <a:spcPct val="0"/>
              </a:spcAft>
            </a:pPr>
            <a:r>
              <a:rPr lang="en-GB" sz="1000" dirty="0">
                <a:hlinkClick r:id="rId2"/>
              </a:rPr>
              <a:t>www.citizensadvicesouthwark.org.uk/</a:t>
            </a:r>
            <a:endParaRPr lang="en-GB" sz="1000" b="1" dirty="0">
              <a:solidFill>
                <a:srgbClr val="000000"/>
              </a:solidFill>
              <a:latin typeface="Calibri" pitchFamily="34" charset="0"/>
              <a:cs typeface="Arial" pitchFamily="34" charset="0"/>
            </a:endParaRPr>
          </a:p>
        </p:txBody>
      </p:sp>
      <p:pic>
        <p:nvPicPr>
          <p:cNvPr id="1050" name="Picture 26" descr="Citizens advi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6959" y="3252220"/>
            <a:ext cx="621788" cy="6321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1053" name="Picture 29" descr="billhl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2463" y="2435839"/>
            <a:ext cx="1981200" cy="414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21" name="Text Box 30"/>
          <p:cNvSpPr txBox="1">
            <a:spLocks noChangeArrowheads="1"/>
          </p:cNvSpPr>
          <p:nvPr/>
        </p:nvSpPr>
        <p:spPr bwMode="auto">
          <a:xfrm>
            <a:off x="4169071" y="2641766"/>
            <a:ext cx="1008062" cy="327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0" i="0" u="none" strike="noStrike" cap="none" normalizeH="0" baseline="0" dirty="0">
                <a:ln>
                  <a:noFill/>
                </a:ln>
                <a:solidFill>
                  <a:schemeClr val="bg1"/>
                </a:solidFill>
                <a:effectLst/>
                <a:latin typeface="Calibri" pitchFamily="34" charset="0"/>
                <a:cs typeface="Arial" pitchFamily="34" charset="0"/>
              </a:rPr>
              <a:t>www.billhelp.uk</a:t>
            </a:r>
            <a:endParaRPr kumimoji="0" lang="en-US" sz="1800" b="0" i="0" u="none" strike="noStrike" cap="none" normalizeH="0" baseline="0" dirty="0">
              <a:ln>
                <a:noFill/>
              </a:ln>
              <a:solidFill>
                <a:schemeClr val="bg1"/>
              </a:solidFill>
              <a:effectLst/>
              <a:latin typeface="Arial" pitchFamily="34" charset="0"/>
              <a:cs typeface="Arial" pitchFamily="34" charset="0"/>
            </a:endParaRPr>
          </a:p>
        </p:txBody>
      </p:sp>
      <p:sp>
        <p:nvSpPr>
          <p:cNvPr id="22" name="WordArt 31"/>
          <p:cNvSpPr>
            <a:spLocks noChangeArrowheads="1" noChangeShapeType="1" noTextEdit="1"/>
          </p:cNvSpPr>
          <p:nvPr/>
        </p:nvSpPr>
        <p:spPr bwMode="auto">
          <a:xfrm>
            <a:off x="160412" y="152772"/>
            <a:ext cx="6496461" cy="839788"/>
          </a:xfrm>
          <a:prstGeom prst="rect">
            <a:avLst/>
          </a:prstGeom>
          <a:noFill/>
        </p:spPr>
        <p:txBody>
          <a:bodyPr wrap="none" fromWordArt="1">
            <a:prstTxWarp prst="textPlain">
              <a:avLst>
                <a:gd name="adj" fmla="val 50000"/>
              </a:avLst>
            </a:prstTxWarp>
          </a:bodyPr>
          <a:lstStyle/>
          <a:p>
            <a:pPr algn="ctr" rtl="0">
              <a:buNone/>
            </a:pPr>
            <a:r>
              <a:rPr lang="en-GB" sz="3600" b="1" i="1" kern="10" spc="0" dirty="0">
                <a:ln w="127">
                  <a:solidFill>
                    <a:srgbClr val="C0504D"/>
                  </a:solidFill>
                  <a:round/>
                  <a:headEnd/>
                  <a:tailEnd/>
                </a:ln>
                <a:gradFill rotWithShape="0">
                  <a:gsLst>
                    <a:gs pos="0">
                      <a:srgbClr val="C0504D">
                        <a:gamma/>
                        <a:tint val="28627"/>
                        <a:invGamma/>
                      </a:srgbClr>
                    </a:gs>
                    <a:gs pos="100000">
                      <a:srgbClr val="C0504D"/>
                    </a:gs>
                  </a:gsLst>
                  <a:lin ang="5400000" scaled="1"/>
                </a:gradFill>
                <a:effectLst>
                  <a:outerShdw dist="29783" dir="3885598" algn="ctr" rotWithShape="0">
                    <a:srgbClr val="000000">
                      <a:alpha val="50000"/>
                    </a:srgbClr>
                  </a:outerShdw>
                </a:effectLst>
                <a:latin typeface="Arial Black"/>
              </a:rPr>
              <a:t>1-2-3 fam</a:t>
            </a:r>
            <a:r>
              <a:rPr lang="en-GB" sz="3600" b="1" i="1" kern="10" dirty="0">
                <a:ln w="127">
                  <a:solidFill>
                    <a:srgbClr val="C0504D"/>
                  </a:solidFill>
                  <a:round/>
                  <a:headEnd/>
                  <a:tailEnd/>
                </a:ln>
                <a:gradFill rotWithShape="0">
                  <a:gsLst>
                    <a:gs pos="0">
                      <a:srgbClr val="C0504D">
                        <a:gamma/>
                        <a:tint val="28627"/>
                        <a:invGamma/>
                      </a:srgbClr>
                    </a:gs>
                    <a:gs pos="100000">
                      <a:srgbClr val="C0504D"/>
                    </a:gs>
                  </a:gsLst>
                  <a:lin ang="5400000" scaled="1"/>
                </a:gradFill>
                <a:effectLst>
                  <a:outerShdw dist="29783" dir="3885598" algn="ctr" rotWithShape="0">
                    <a:srgbClr val="000000">
                      <a:alpha val="50000"/>
                    </a:srgbClr>
                  </a:outerShdw>
                </a:effectLst>
                <a:latin typeface="Arial Black"/>
              </a:rPr>
              <a:t>ily wellbeing</a:t>
            </a:r>
            <a:endParaRPr lang="en-GB" sz="3600" b="1" i="1" kern="10" spc="0" dirty="0">
              <a:ln w="127">
                <a:solidFill>
                  <a:srgbClr val="C0504D"/>
                </a:solidFill>
                <a:round/>
                <a:headEnd/>
                <a:tailEnd/>
              </a:ln>
              <a:gradFill rotWithShape="0">
                <a:gsLst>
                  <a:gs pos="0">
                    <a:srgbClr val="C0504D">
                      <a:gamma/>
                      <a:tint val="28627"/>
                      <a:invGamma/>
                    </a:srgbClr>
                  </a:gs>
                  <a:gs pos="100000">
                    <a:srgbClr val="C0504D"/>
                  </a:gs>
                </a:gsLst>
                <a:lin ang="5400000" scaled="1"/>
              </a:gradFill>
              <a:effectLst>
                <a:outerShdw dist="29783" dir="3885598" algn="ctr" rotWithShape="0">
                  <a:srgbClr val="000000">
                    <a:alpha val="50000"/>
                  </a:srgbClr>
                </a:outerShdw>
              </a:effectLst>
              <a:latin typeface="Arial Black"/>
            </a:endParaRP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4214" y="1784648"/>
            <a:ext cx="1066800"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Rectangle 33"/>
          <p:cNvSpPr/>
          <p:nvPr/>
        </p:nvSpPr>
        <p:spPr>
          <a:xfrm>
            <a:off x="3294510" y="1856656"/>
            <a:ext cx="1749122" cy="400110"/>
          </a:xfrm>
          <a:prstGeom prst="rect">
            <a:avLst/>
          </a:prstGeom>
        </p:spPr>
        <p:txBody>
          <a:bodyPr wrap="square">
            <a:spAutoFit/>
          </a:bodyPr>
          <a:lstStyle/>
          <a:p>
            <a:r>
              <a:rPr lang="en-US" sz="1000" b="1" dirty="0"/>
              <a:t>Free helpline: 0800 808 4000</a:t>
            </a:r>
          </a:p>
          <a:p>
            <a:r>
              <a:rPr lang="en-US" sz="1000" dirty="0">
                <a:hlinkClick r:id="rId6"/>
              </a:rPr>
              <a:t>www.nationaldebtline.co.uk</a:t>
            </a:r>
            <a:r>
              <a:rPr lang="en-US" sz="1000" dirty="0"/>
              <a:t>  </a:t>
            </a:r>
          </a:p>
        </p:txBody>
      </p:sp>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3994" y="1896925"/>
            <a:ext cx="1380792" cy="481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Rectangle 34"/>
          <p:cNvSpPr/>
          <p:nvPr/>
        </p:nvSpPr>
        <p:spPr>
          <a:xfrm>
            <a:off x="5350486" y="2216696"/>
            <a:ext cx="1318874" cy="707886"/>
          </a:xfrm>
          <a:prstGeom prst="rect">
            <a:avLst/>
          </a:prstGeom>
        </p:spPr>
        <p:txBody>
          <a:bodyPr wrap="square">
            <a:spAutoFit/>
          </a:bodyPr>
          <a:lstStyle/>
          <a:p>
            <a:r>
              <a:rPr lang="en-US" sz="1000" dirty="0"/>
              <a:t>Free debt advice</a:t>
            </a:r>
          </a:p>
          <a:p>
            <a:r>
              <a:rPr lang="en-US" sz="1000" dirty="0"/>
              <a:t>www.stepchange.org</a:t>
            </a:r>
          </a:p>
          <a:p>
            <a:r>
              <a:rPr lang="en-US" sz="1000" b="1" dirty="0"/>
              <a:t>Tel: 0800 138 1111 </a:t>
            </a:r>
          </a:p>
          <a:p>
            <a:r>
              <a:rPr lang="en-US" sz="1000" dirty="0">
                <a:hlinkClick r:id="rId8"/>
              </a:rPr>
              <a:t>www.stepchange.org</a:t>
            </a:r>
            <a:r>
              <a:rPr lang="en-US" sz="1000" dirty="0"/>
              <a:t> </a:t>
            </a:r>
          </a:p>
        </p:txBody>
      </p:sp>
      <p:pic>
        <p:nvPicPr>
          <p:cNvPr id="24" name="Picture 23" descr="A picture containing drawing&#10;&#10;Description automatically generated">
            <a:extLst>
              <a:ext uri="{FF2B5EF4-FFF2-40B4-BE49-F238E27FC236}">
                <a16:creationId xmlns:a16="http://schemas.microsoft.com/office/drawing/2014/main" id="{A817728A-6DFD-4FC9-9482-5BFE7A52A11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6712" y="2423422"/>
            <a:ext cx="2024865" cy="422341"/>
          </a:xfrm>
          <a:prstGeom prst="rect">
            <a:avLst/>
          </a:prstGeom>
        </p:spPr>
      </p:pic>
      <p:sp>
        <p:nvSpPr>
          <p:cNvPr id="46" name="Rectangle 45">
            <a:extLst>
              <a:ext uri="{FF2B5EF4-FFF2-40B4-BE49-F238E27FC236}">
                <a16:creationId xmlns:a16="http://schemas.microsoft.com/office/drawing/2014/main" id="{0D8C2274-6515-474F-82C8-C3D23BA907A6}"/>
              </a:ext>
            </a:extLst>
          </p:cNvPr>
          <p:cNvSpPr/>
          <p:nvPr/>
        </p:nvSpPr>
        <p:spPr>
          <a:xfrm>
            <a:off x="836712" y="2811847"/>
            <a:ext cx="2111307" cy="400110"/>
          </a:xfrm>
          <a:prstGeom prst="rect">
            <a:avLst/>
          </a:prstGeom>
        </p:spPr>
        <p:txBody>
          <a:bodyPr wrap="square">
            <a:spAutoFit/>
          </a:bodyPr>
          <a:lstStyle/>
          <a:p>
            <a:r>
              <a:rPr lang="en-US" sz="1000" b="1" dirty="0"/>
              <a:t>Tel: 0800 138 7777</a:t>
            </a:r>
          </a:p>
          <a:p>
            <a:r>
              <a:rPr lang="en-US" sz="1000" dirty="0">
                <a:hlinkClick r:id="rId10"/>
              </a:rPr>
              <a:t>www.moneyadviceservice.org.uk/en</a:t>
            </a:r>
            <a:r>
              <a:rPr lang="en-US" sz="1000" dirty="0"/>
              <a:t>  </a:t>
            </a:r>
          </a:p>
        </p:txBody>
      </p:sp>
      <p:grpSp>
        <p:nvGrpSpPr>
          <p:cNvPr id="36" name="Group 35"/>
          <p:cNvGrpSpPr/>
          <p:nvPr/>
        </p:nvGrpSpPr>
        <p:grpSpPr>
          <a:xfrm>
            <a:off x="105618" y="7041232"/>
            <a:ext cx="6635750" cy="2600325"/>
            <a:chOff x="105618" y="7185248"/>
            <a:chExt cx="6635750" cy="2600325"/>
          </a:xfrm>
        </p:grpSpPr>
        <p:sp>
          <p:nvSpPr>
            <p:cNvPr id="9" name="Rectangle 10"/>
            <p:cNvSpPr>
              <a:spLocks noChangeArrowheads="1"/>
            </p:cNvSpPr>
            <p:nvPr/>
          </p:nvSpPr>
          <p:spPr bwMode="auto">
            <a:xfrm>
              <a:off x="105618" y="7185248"/>
              <a:ext cx="6635750" cy="2600325"/>
            </a:xfrm>
            <a:prstGeom prst="rect">
              <a:avLst/>
            </a:prstGeom>
            <a:solidFill>
              <a:srgbClr val="FFFFFF"/>
            </a:solidFill>
            <a:ln w="31750" algn="in">
              <a:solidFill>
                <a:srgbClr val="4F81BD"/>
              </a:solidFill>
              <a:miter lim="800000"/>
              <a:headEnd/>
              <a:tailEnd/>
            </a:ln>
            <a:effectLst>
              <a:outerShdw dist="107763" dir="2700000" algn="ctr" rotWithShape="0">
                <a:srgbClr val="868686">
                  <a:alpha val="50000"/>
                </a:srgbClr>
              </a:outerShdw>
            </a:effectLst>
          </p:spPr>
          <p:txBody>
            <a:bodyPr vert="horz" wrap="square" lIns="36576" tIns="36576" rIns="36576" bIns="36576" numCol="1" anchor="t" anchorCtr="0" compatLnSpc="1">
              <a:prstTxWarp prst="textNoShape">
                <a:avLst/>
              </a:prstTxWarp>
            </a:bodyPr>
            <a:lstStyle/>
            <a:p>
              <a:endParaRPr lang="en-GB" dirty="0"/>
            </a:p>
          </p:txBody>
        </p:sp>
        <p:sp>
          <p:nvSpPr>
            <p:cNvPr id="11" name="Text Box 13"/>
            <p:cNvSpPr txBox="1">
              <a:spLocks noChangeArrowheads="1"/>
            </p:cNvSpPr>
            <p:nvPr/>
          </p:nvSpPr>
          <p:spPr bwMode="auto">
            <a:xfrm>
              <a:off x="654535" y="7307733"/>
              <a:ext cx="2306637" cy="309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b="1" dirty="0">
                  <a:solidFill>
                    <a:srgbClr val="000000"/>
                  </a:solidFill>
                  <a:latin typeface="Calibri" pitchFamily="34" charset="0"/>
                  <a:cs typeface="Arial" pitchFamily="34" charset="0"/>
                </a:rPr>
                <a:t>J</a:t>
              </a:r>
              <a:r>
                <a:rPr kumimoji="0" lang="en-GB" b="1" i="0" u="none" strike="noStrike" cap="none" normalizeH="0" baseline="0" dirty="0">
                  <a:ln>
                    <a:noFill/>
                  </a:ln>
                  <a:solidFill>
                    <a:srgbClr val="000000"/>
                  </a:solidFill>
                  <a:effectLst/>
                  <a:latin typeface="Calibri" pitchFamily="34" charset="0"/>
                  <a:cs typeface="Arial" pitchFamily="34" charset="0"/>
                </a:rPr>
                <a:t>oin in and thrive </a:t>
              </a:r>
              <a:endParaRPr kumimoji="0" lang="en-US" sz="2400" b="1" i="0" u="none" strike="noStrike" cap="none" normalizeH="0" baseline="0" dirty="0">
                <a:ln>
                  <a:noFill/>
                </a:ln>
                <a:solidFill>
                  <a:schemeClr val="tx1"/>
                </a:solidFill>
                <a:effectLst/>
                <a:latin typeface="Arial" pitchFamily="34" charset="0"/>
                <a:cs typeface="Arial" pitchFamily="34" charset="0"/>
              </a:endParaRPr>
            </a:p>
          </p:txBody>
        </p:sp>
        <p:sp>
          <p:nvSpPr>
            <p:cNvPr id="13" name="WordArt 15"/>
            <p:cNvSpPr>
              <a:spLocks noChangeArrowheads="1" noChangeShapeType="1" noTextEdit="1"/>
            </p:cNvSpPr>
            <p:nvPr/>
          </p:nvSpPr>
          <p:spPr bwMode="auto">
            <a:xfrm>
              <a:off x="270360" y="7318152"/>
              <a:ext cx="304800" cy="647700"/>
            </a:xfrm>
            <a:prstGeom prst="rect">
              <a:avLst/>
            </a:prstGeom>
          </p:spPr>
          <p:txBody>
            <a:bodyPr wrap="none" fromWordArt="1">
              <a:prstTxWarp prst="textPlain">
                <a:avLst>
                  <a:gd name="adj" fmla="val 50000"/>
                </a:avLst>
              </a:prstTxWarp>
            </a:bodyPr>
            <a:lstStyle/>
            <a:p>
              <a:pPr algn="ctr" rtl="0">
                <a:buNone/>
              </a:pPr>
              <a:r>
                <a:rPr lang="en-GB" sz="3600" b="1" kern="10" spc="0" dirty="0">
                  <a:ln w="127">
                    <a:solidFill>
                      <a:srgbClr val="C0504D"/>
                    </a:solidFill>
                    <a:round/>
                    <a:headEnd/>
                    <a:tailEnd/>
                  </a:ln>
                  <a:gradFill rotWithShape="0">
                    <a:gsLst>
                      <a:gs pos="0">
                        <a:srgbClr val="C0504D">
                          <a:gamma/>
                          <a:tint val="28627"/>
                          <a:invGamma/>
                        </a:srgbClr>
                      </a:gs>
                      <a:gs pos="100000">
                        <a:srgbClr val="C0504D"/>
                      </a:gs>
                    </a:gsLst>
                    <a:lin ang="5400000" scaled="1"/>
                  </a:gradFill>
                  <a:effectLst>
                    <a:outerShdw dist="29783" dir="3885598" algn="ctr" rotWithShape="0">
                      <a:srgbClr val="000000">
                        <a:alpha val="50000"/>
                      </a:srgbClr>
                    </a:outerShdw>
                  </a:effectLst>
                  <a:latin typeface="Arial Black"/>
                </a:rPr>
                <a:t>3</a:t>
              </a:r>
            </a:p>
          </p:txBody>
        </p:sp>
        <p:pic>
          <p:nvPicPr>
            <p:cNvPr id="15" name="Picture 14">
              <a:extLst>
                <a:ext uri="{FF2B5EF4-FFF2-40B4-BE49-F238E27FC236}">
                  <a16:creationId xmlns:a16="http://schemas.microsoft.com/office/drawing/2014/main" id="{5D76B305-C9D7-4075-91CF-1E088A6B47F4}"/>
                </a:ext>
              </a:extLst>
            </p:cNvPr>
            <p:cNvPicPr>
              <a:picLocks noChangeAspect="1"/>
            </p:cNvPicPr>
            <p:nvPr/>
          </p:nvPicPr>
          <p:blipFill>
            <a:blip r:embed="rId11"/>
            <a:stretch>
              <a:fillRect/>
            </a:stretch>
          </p:blipFill>
          <p:spPr>
            <a:xfrm>
              <a:off x="160412" y="8960601"/>
              <a:ext cx="1524132" cy="765899"/>
            </a:xfrm>
            <a:prstGeom prst="rect">
              <a:avLst/>
            </a:prstGeom>
          </p:spPr>
        </p:pic>
        <p:pic>
          <p:nvPicPr>
            <p:cNvPr id="2"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54535" y="7687169"/>
              <a:ext cx="1614892" cy="614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60413" y="8302023"/>
              <a:ext cx="2116460" cy="707886"/>
            </a:xfrm>
            <a:prstGeom prst="rect">
              <a:avLst/>
            </a:prstGeom>
            <a:noFill/>
          </p:spPr>
          <p:txBody>
            <a:bodyPr wrap="square" rtlCol="0">
              <a:spAutoFit/>
            </a:bodyPr>
            <a:lstStyle/>
            <a:p>
              <a:r>
                <a:rPr lang="en-GB" sz="1000" dirty="0"/>
                <a:t>Free life advice: money, housing, health, relationships. </a:t>
              </a:r>
              <a:r>
                <a:rPr lang="en-GB" sz="1000" dirty="0">
                  <a:hlinkClick r:id="rId13"/>
                </a:rPr>
                <a:t>www.themix.org.uk</a:t>
              </a:r>
              <a:r>
                <a:rPr lang="en-GB" sz="1000" dirty="0"/>
                <a:t>   </a:t>
              </a:r>
            </a:p>
            <a:p>
              <a:r>
                <a:rPr lang="en-GB" sz="1000" b="1" dirty="0"/>
                <a:t>Tel 0808 808 4994</a:t>
              </a:r>
            </a:p>
          </p:txBody>
        </p:sp>
        <p:sp>
          <p:nvSpPr>
            <p:cNvPr id="39" name="TextBox 38">
              <a:extLst>
                <a:ext uri="{FF2B5EF4-FFF2-40B4-BE49-F238E27FC236}">
                  <a16:creationId xmlns:a16="http://schemas.microsoft.com/office/drawing/2014/main" id="{A58F7B2F-6280-4224-AF71-E97CE7F60254}"/>
                </a:ext>
              </a:extLst>
            </p:cNvPr>
            <p:cNvSpPr txBox="1"/>
            <p:nvPr/>
          </p:nvSpPr>
          <p:spPr>
            <a:xfrm>
              <a:off x="1422465" y="8985448"/>
              <a:ext cx="1718503" cy="707886"/>
            </a:xfrm>
            <a:prstGeom prst="rect">
              <a:avLst/>
            </a:prstGeom>
            <a:noFill/>
          </p:spPr>
          <p:txBody>
            <a:bodyPr wrap="square" rtlCol="0">
              <a:spAutoFit/>
            </a:bodyPr>
            <a:lstStyle/>
            <a:p>
              <a:r>
                <a:rPr lang="en-GB" sz="1000" dirty="0"/>
                <a:t>Free, safe, anonymous online mental health and wellbeing support for young people</a:t>
              </a:r>
            </a:p>
            <a:p>
              <a:r>
                <a:rPr lang="en-GB" sz="1000" dirty="0">
                  <a:hlinkClick r:id="rId14"/>
                </a:rPr>
                <a:t>www.kooth.com</a:t>
              </a:r>
              <a:r>
                <a:rPr lang="en-GB" sz="1000" dirty="0"/>
                <a:t> </a:t>
              </a:r>
            </a:p>
          </p:txBody>
        </p:sp>
        <p:sp>
          <p:nvSpPr>
            <p:cNvPr id="40" name="Rectangle 39">
              <a:extLst>
                <a:ext uri="{FF2B5EF4-FFF2-40B4-BE49-F238E27FC236}">
                  <a16:creationId xmlns:a16="http://schemas.microsoft.com/office/drawing/2014/main" id="{FB808C56-29D4-46CC-8048-629BE3CFBED7}"/>
                </a:ext>
              </a:extLst>
            </p:cNvPr>
            <p:cNvSpPr/>
            <p:nvPr/>
          </p:nvSpPr>
          <p:spPr>
            <a:xfrm>
              <a:off x="2346335" y="7869078"/>
              <a:ext cx="1276630" cy="861774"/>
            </a:xfrm>
            <a:prstGeom prst="rect">
              <a:avLst/>
            </a:prstGeom>
          </p:spPr>
          <p:txBody>
            <a:bodyPr wrap="square">
              <a:spAutoFit/>
            </a:bodyPr>
            <a:lstStyle/>
            <a:p>
              <a:r>
                <a:rPr lang="en-GB" sz="1000" b="1" dirty="0"/>
                <a:t>Childcare and Support Information</a:t>
              </a:r>
              <a:endParaRPr lang="en-GB" sz="1000" dirty="0"/>
            </a:p>
            <a:p>
              <a:r>
                <a:rPr lang="en-GB" sz="1000" dirty="0">
                  <a:hlinkClick r:id="rId15"/>
                </a:rPr>
                <a:t>www.southwark.gov.uk/childcare-and-parenting/childcare</a:t>
              </a:r>
              <a:endParaRPr lang="en-GB" sz="1000" dirty="0"/>
            </a:p>
          </p:txBody>
        </p:sp>
        <p:pic>
          <p:nvPicPr>
            <p:cNvPr id="27" name="Picture 26">
              <a:extLst>
                <a:ext uri="{FF2B5EF4-FFF2-40B4-BE49-F238E27FC236}">
                  <a16:creationId xmlns:a16="http://schemas.microsoft.com/office/drawing/2014/main" id="{F6B4E57D-C662-4F2E-8D76-F106432C3675}"/>
                </a:ext>
              </a:extLst>
            </p:cNvPr>
            <p:cNvPicPr>
              <a:picLocks noChangeAspect="1"/>
            </p:cNvPicPr>
            <p:nvPr/>
          </p:nvPicPr>
          <p:blipFill>
            <a:blip r:embed="rId16"/>
            <a:stretch>
              <a:fillRect/>
            </a:stretch>
          </p:blipFill>
          <p:spPr>
            <a:xfrm>
              <a:off x="3233563" y="8997728"/>
              <a:ext cx="1048605" cy="710546"/>
            </a:xfrm>
            <a:prstGeom prst="rect">
              <a:avLst/>
            </a:prstGeom>
          </p:spPr>
        </p:pic>
        <p:sp>
          <p:nvSpPr>
            <p:cNvPr id="54" name="TextBox 53">
              <a:extLst>
                <a:ext uri="{FF2B5EF4-FFF2-40B4-BE49-F238E27FC236}">
                  <a16:creationId xmlns:a16="http://schemas.microsoft.com/office/drawing/2014/main" id="{6A17155E-2531-48DB-AF4B-B24B9DD68B9E}"/>
                </a:ext>
              </a:extLst>
            </p:cNvPr>
            <p:cNvSpPr txBox="1"/>
            <p:nvPr/>
          </p:nvSpPr>
          <p:spPr>
            <a:xfrm>
              <a:off x="4263573" y="9018614"/>
              <a:ext cx="2359758" cy="707886"/>
            </a:xfrm>
            <a:prstGeom prst="rect">
              <a:avLst/>
            </a:prstGeom>
            <a:noFill/>
          </p:spPr>
          <p:txBody>
            <a:bodyPr wrap="square" rtlCol="0">
              <a:spAutoFit/>
            </a:bodyPr>
            <a:lstStyle/>
            <a:p>
              <a:r>
                <a:rPr lang="en-GB" sz="1000" dirty="0"/>
                <a:t>Support and friendship for families from 3</a:t>
              </a:r>
              <a:r>
                <a:rPr lang="en-GB" sz="1000" baseline="30000" dirty="0"/>
                <a:t>rd</a:t>
              </a:r>
              <a:r>
                <a:rPr lang="en-GB" sz="1000" dirty="0"/>
                <a:t> trimester of pregnancy to 5 years old:</a:t>
              </a:r>
            </a:p>
            <a:p>
              <a:r>
                <a:rPr lang="en-GB" sz="1000" dirty="0"/>
                <a:t>Southwark:  </a:t>
              </a:r>
              <a:r>
                <a:rPr lang="en-GB" sz="1000" b="1" dirty="0"/>
                <a:t>Tel 020 7737 7720</a:t>
              </a:r>
            </a:p>
            <a:p>
              <a:r>
                <a:rPr lang="en-GB" sz="1000" dirty="0">
                  <a:hlinkClick r:id="rId17"/>
                </a:rPr>
                <a:t>www.homestartsouthwark.org.uk</a:t>
              </a:r>
              <a:r>
                <a:rPr lang="en-GB" sz="1000" dirty="0"/>
                <a:t> </a:t>
              </a:r>
            </a:p>
          </p:txBody>
        </p:sp>
        <p:sp>
          <p:nvSpPr>
            <p:cNvPr id="47" name="Rectangle 46">
              <a:extLst>
                <a:ext uri="{FF2B5EF4-FFF2-40B4-BE49-F238E27FC236}">
                  <a16:creationId xmlns:a16="http://schemas.microsoft.com/office/drawing/2014/main" id="{FB808C56-29D4-46CC-8048-629BE3CFBED7}"/>
                </a:ext>
              </a:extLst>
            </p:cNvPr>
            <p:cNvSpPr/>
            <p:nvPr/>
          </p:nvSpPr>
          <p:spPr>
            <a:xfrm>
              <a:off x="4509119" y="8113801"/>
              <a:ext cx="2197109" cy="1015663"/>
            </a:xfrm>
            <a:prstGeom prst="rect">
              <a:avLst/>
            </a:prstGeom>
          </p:spPr>
          <p:txBody>
            <a:bodyPr wrap="square">
              <a:spAutoFit/>
            </a:bodyPr>
            <a:lstStyle/>
            <a:p>
              <a:r>
                <a:rPr lang="en-GB" sz="1000" b="1" dirty="0" err="1"/>
                <a:t>Parentline</a:t>
              </a:r>
              <a:r>
                <a:rPr lang="en-GB" sz="1000" b="1" dirty="0"/>
                <a:t>:</a:t>
              </a:r>
              <a:r>
                <a:rPr lang="en-GB" sz="1000" dirty="0"/>
                <a:t> Southwark Parents/Carers can text school nurses directly for confidential health advice and support: </a:t>
              </a:r>
              <a:r>
                <a:rPr lang="en-GB" sz="1000" b="1" dirty="0"/>
                <a:t>07520 631130 </a:t>
              </a:r>
              <a:r>
                <a:rPr lang="en-GB" sz="1000" u="sng" dirty="0">
                  <a:hlinkClick r:id="rId18"/>
                </a:rPr>
                <a:t>www.evelinalondon.nhs.uk/parentline</a:t>
              </a:r>
              <a:r>
                <a:rPr lang="en-GB" sz="1000" dirty="0"/>
                <a:t>    </a:t>
              </a:r>
            </a:p>
          </p:txBody>
        </p:sp>
      </p:grpSp>
      <p:grpSp>
        <p:nvGrpSpPr>
          <p:cNvPr id="29" name="Group 28"/>
          <p:cNvGrpSpPr/>
          <p:nvPr/>
        </p:nvGrpSpPr>
        <p:grpSpPr>
          <a:xfrm>
            <a:off x="105260" y="4376936"/>
            <a:ext cx="6708116" cy="3368001"/>
            <a:chOff x="105260" y="4448944"/>
            <a:chExt cx="6708116" cy="3368001"/>
          </a:xfrm>
        </p:grpSpPr>
        <p:sp>
          <p:nvSpPr>
            <p:cNvPr id="8" name="Rectangle 9"/>
            <p:cNvSpPr>
              <a:spLocks noChangeArrowheads="1"/>
            </p:cNvSpPr>
            <p:nvPr/>
          </p:nvSpPr>
          <p:spPr bwMode="auto">
            <a:xfrm>
              <a:off x="105260" y="4448944"/>
              <a:ext cx="6635750" cy="2601912"/>
            </a:xfrm>
            <a:prstGeom prst="rect">
              <a:avLst/>
            </a:prstGeom>
            <a:solidFill>
              <a:srgbClr val="FFFFFF"/>
            </a:solidFill>
            <a:ln w="31750" algn="in">
              <a:solidFill>
                <a:srgbClr val="4F81BD"/>
              </a:solidFill>
              <a:miter lim="800000"/>
              <a:headEnd/>
              <a:tailEnd/>
            </a:ln>
            <a:effectLst>
              <a:outerShdw dist="107763" dir="2700000" algn="ctr" rotWithShape="0">
                <a:srgbClr val="868686">
                  <a:alpha val="50000"/>
                </a:srgbClr>
              </a:outerShdw>
            </a:effectLst>
          </p:spPr>
          <p:txBody>
            <a:bodyPr vert="horz" wrap="square" lIns="36576" tIns="36576" rIns="36576" bIns="36576" numCol="1" anchor="t" anchorCtr="0" compatLnSpc="1">
              <a:prstTxWarp prst="textNoShape">
                <a:avLst/>
              </a:prstTxWarp>
            </a:bodyPr>
            <a:lstStyle/>
            <a:p>
              <a:endParaRPr lang="en-GB" dirty="0"/>
            </a:p>
          </p:txBody>
        </p:sp>
        <p:sp>
          <p:nvSpPr>
            <p:cNvPr id="10" name="WordArt 11"/>
            <p:cNvSpPr>
              <a:spLocks noChangeArrowheads="1" noChangeShapeType="1" noTextEdit="1"/>
            </p:cNvSpPr>
            <p:nvPr/>
          </p:nvSpPr>
          <p:spPr bwMode="auto">
            <a:xfrm>
              <a:off x="295761" y="4673988"/>
              <a:ext cx="304800" cy="647700"/>
            </a:xfrm>
            <a:prstGeom prst="rect">
              <a:avLst/>
            </a:prstGeom>
          </p:spPr>
          <p:txBody>
            <a:bodyPr wrap="none" fromWordArt="1">
              <a:prstTxWarp prst="textPlain">
                <a:avLst>
                  <a:gd name="adj" fmla="val 50000"/>
                </a:avLst>
              </a:prstTxWarp>
            </a:bodyPr>
            <a:lstStyle/>
            <a:p>
              <a:pPr algn="ctr" rtl="0">
                <a:buNone/>
              </a:pPr>
              <a:r>
                <a:rPr lang="en-GB" sz="3600" b="1" kern="10" spc="0" dirty="0">
                  <a:ln w="127">
                    <a:solidFill>
                      <a:srgbClr val="C0504D"/>
                    </a:solidFill>
                    <a:round/>
                    <a:headEnd/>
                    <a:tailEnd/>
                  </a:ln>
                  <a:gradFill rotWithShape="0">
                    <a:gsLst>
                      <a:gs pos="0">
                        <a:srgbClr val="C0504D">
                          <a:gamma/>
                          <a:tint val="28627"/>
                          <a:invGamma/>
                        </a:srgbClr>
                      </a:gs>
                      <a:gs pos="100000">
                        <a:srgbClr val="C0504D"/>
                      </a:gs>
                    </a:gsLst>
                    <a:lin ang="5400000" scaled="1"/>
                  </a:gradFill>
                  <a:effectLst>
                    <a:outerShdw dist="29783" dir="3885598" algn="ctr" rotWithShape="0">
                      <a:srgbClr val="000000">
                        <a:alpha val="50000"/>
                      </a:srgbClr>
                    </a:outerShdw>
                  </a:effectLst>
                  <a:latin typeface="Arial Black"/>
                </a:rPr>
                <a:t>2</a:t>
              </a:r>
            </a:p>
          </p:txBody>
        </p:sp>
        <p:sp>
          <p:nvSpPr>
            <p:cNvPr id="12" name="Text Box 14"/>
            <p:cNvSpPr txBox="1">
              <a:spLocks noChangeArrowheads="1"/>
            </p:cNvSpPr>
            <p:nvPr/>
          </p:nvSpPr>
          <p:spPr bwMode="auto">
            <a:xfrm>
              <a:off x="654535" y="4658364"/>
              <a:ext cx="2306638" cy="311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b="1" i="0" u="none" strike="noStrike" cap="none" normalizeH="0" baseline="0" dirty="0">
                  <a:ln>
                    <a:noFill/>
                  </a:ln>
                  <a:solidFill>
                    <a:srgbClr val="000000"/>
                  </a:solidFill>
                  <a:effectLst/>
                  <a:latin typeface="Calibri" pitchFamily="34" charset="0"/>
                  <a:cs typeface="Arial" pitchFamily="34" charset="0"/>
                </a:rPr>
                <a:t>Provide essentials</a:t>
              </a:r>
              <a:endParaRPr kumimoji="0" lang="en-US" sz="2400" b="0" i="0" u="none" strike="noStrike" cap="none" normalizeH="0" baseline="0" dirty="0">
                <a:ln>
                  <a:noFill/>
                </a:ln>
                <a:solidFill>
                  <a:schemeClr val="tx1"/>
                </a:solidFill>
                <a:effectLst/>
                <a:latin typeface="Arial" pitchFamily="34" charset="0"/>
                <a:cs typeface="Arial" pitchFamily="34" charset="0"/>
              </a:endParaRPr>
            </a:p>
          </p:txBody>
        </p:sp>
        <p:pic>
          <p:nvPicPr>
            <p:cNvPr id="31" name="Picture 30"/>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306403" y="4591621"/>
              <a:ext cx="989767" cy="392050"/>
            </a:xfrm>
            <a:prstGeom prst="rect">
              <a:avLst/>
            </a:prstGeom>
          </p:spPr>
        </p:pic>
        <p:sp>
          <p:nvSpPr>
            <p:cNvPr id="32" name="TextBox 31"/>
            <p:cNvSpPr txBox="1"/>
            <p:nvPr/>
          </p:nvSpPr>
          <p:spPr>
            <a:xfrm>
              <a:off x="5296170" y="4517847"/>
              <a:ext cx="1373190" cy="707886"/>
            </a:xfrm>
            <a:prstGeom prst="rect">
              <a:avLst/>
            </a:prstGeom>
            <a:noFill/>
          </p:spPr>
          <p:txBody>
            <a:bodyPr wrap="square" rtlCol="0">
              <a:spAutoFit/>
            </a:bodyPr>
            <a:lstStyle/>
            <a:p>
              <a:r>
                <a:rPr lang="en-GB" sz="1000" dirty="0"/>
                <a:t>Advice, support, legal services for poor housing/homelessness</a:t>
              </a:r>
            </a:p>
            <a:p>
              <a:r>
                <a:rPr lang="en-GB" sz="1000" b="1" dirty="0"/>
                <a:t>Tel: 0808 800 4444</a:t>
              </a:r>
            </a:p>
          </p:txBody>
        </p:sp>
        <p:pic>
          <p:nvPicPr>
            <p:cNvPr id="30" name="Picture 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287160" y="5385048"/>
              <a:ext cx="726016" cy="367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Rectangle 32"/>
            <p:cNvSpPr/>
            <p:nvPr/>
          </p:nvSpPr>
          <p:spPr>
            <a:xfrm>
              <a:off x="4949255" y="5294636"/>
              <a:ext cx="1864121" cy="553998"/>
            </a:xfrm>
            <a:prstGeom prst="rect">
              <a:avLst/>
            </a:prstGeom>
          </p:spPr>
          <p:txBody>
            <a:bodyPr wrap="square">
              <a:spAutoFit/>
            </a:bodyPr>
            <a:lstStyle/>
            <a:p>
              <a:r>
                <a:rPr lang="en-GB" sz="1000" dirty="0"/>
                <a:t>Free fruit &amp; veg, milk, vitamins </a:t>
              </a:r>
              <a:r>
                <a:rPr lang="en-GB" sz="1000" dirty="0">
                  <a:hlinkClick r:id="rId21"/>
                </a:rPr>
                <a:t>www.healthystart.nhs.uk</a:t>
              </a:r>
              <a:r>
                <a:rPr lang="en-GB" sz="1000" dirty="0"/>
                <a:t>  </a:t>
              </a:r>
            </a:p>
            <a:p>
              <a:r>
                <a:rPr lang="en-GB" sz="1000" b="1" dirty="0"/>
                <a:t>Tel: 0345 607 6823</a:t>
              </a:r>
            </a:p>
          </p:txBody>
        </p:sp>
        <p:pic>
          <p:nvPicPr>
            <p:cNvPr id="17" name="Picture 16" descr="A picture containing drawing&#10;&#10;Description automatically generated">
              <a:extLst>
                <a:ext uri="{FF2B5EF4-FFF2-40B4-BE49-F238E27FC236}">
                  <a16:creationId xmlns:a16="http://schemas.microsoft.com/office/drawing/2014/main" id="{9DDD921F-21FC-4547-AD35-F5544144B221}"/>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666865" y="4514772"/>
              <a:ext cx="1482540" cy="874420"/>
            </a:xfrm>
            <a:prstGeom prst="rect">
              <a:avLst/>
            </a:prstGeom>
          </p:spPr>
        </p:pic>
        <p:sp>
          <p:nvSpPr>
            <p:cNvPr id="44" name="Rectangle 43">
              <a:extLst>
                <a:ext uri="{FF2B5EF4-FFF2-40B4-BE49-F238E27FC236}">
                  <a16:creationId xmlns:a16="http://schemas.microsoft.com/office/drawing/2014/main" id="{0177A43F-5033-45A7-8227-6D27F64BC746}"/>
                </a:ext>
              </a:extLst>
            </p:cNvPr>
            <p:cNvSpPr/>
            <p:nvPr/>
          </p:nvSpPr>
          <p:spPr>
            <a:xfrm>
              <a:off x="2282135" y="5119017"/>
              <a:ext cx="1992845" cy="553998"/>
            </a:xfrm>
            <a:prstGeom prst="rect">
              <a:avLst/>
            </a:prstGeom>
          </p:spPr>
          <p:txBody>
            <a:bodyPr wrap="square">
              <a:spAutoFit/>
            </a:bodyPr>
            <a:lstStyle/>
            <a:p>
              <a:r>
                <a:rPr lang="en-GB" sz="1000" dirty="0"/>
                <a:t>Requires a voucher </a:t>
              </a:r>
            </a:p>
            <a:p>
              <a:r>
                <a:rPr lang="en-GB" sz="1000" b="1" dirty="0"/>
                <a:t>Tel: 020 7732 0007 </a:t>
              </a:r>
              <a:r>
                <a:rPr lang="en-GB" sz="1000" dirty="0">
                  <a:hlinkClick r:id="rId23"/>
                </a:rPr>
                <a:t>www.southwark.foodbank.org.uk</a:t>
              </a:r>
              <a:r>
                <a:rPr lang="en-GB" sz="1000" dirty="0"/>
                <a:t> </a:t>
              </a:r>
              <a:endParaRPr lang="en-GB" sz="1000" b="1" dirty="0"/>
            </a:p>
          </p:txBody>
        </p:sp>
        <p:sp>
          <p:nvSpPr>
            <p:cNvPr id="52" name="TextBox 51">
              <a:extLst>
                <a:ext uri="{FF2B5EF4-FFF2-40B4-BE49-F238E27FC236}">
                  <a16:creationId xmlns:a16="http://schemas.microsoft.com/office/drawing/2014/main" id="{60B86ABD-3A2A-4C62-AF92-1CE619AA3658}"/>
                </a:ext>
              </a:extLst>
            </p:cNvPr>
            <p:cNvSpPr txBox="1"/>
            <p:nvPr/>
          </p:nvSpPr>
          <p:spPr>
            <a:xfrm>
              <a:off x="4292180" y="4923922"/>
              <a:ext cx="1064155" cy="400110"/>
            </a:xfrm>
            <a:prstGeom prst="rect">
              <a:avLst/>
            </a:prstGeom>
            <a:noFill/>
          </p:spPr>
          <p:txBody>
            <a:bodyPr wrap="square" rtlCol="0">
              <a:spAutoFit/>
            </a:bodyPr>
            <a:lstStyle/>
            <a:p>
              <a:r>
                <a:rPr lang="en-GB" sz="1000" dirty="0">
                  <a:hlinkClick r:id="rId24"/>
                </a:rPr>
                <a:t>https://england.shelter.org.uk</a:t>
              </a:r>
              <a:r>
                <a:rPr lang="en-GB" sz="1000" dirty="0"/>
                <a:t>   </a:t>
              </a:r>
            </a:p>
          </p:txBody>
        </p:sp>
        <p:sp>
          <p:nvSpPr>
            <p:cNvPr id="56" name="Rectangle 55">
              <a:extLst>
                <a:ext uri="{FF2B5EF4-FFF2-40B4-BE49-F238E27FC236}">
                  <a16:creationId xmlns:a16="http://schemas.microsoft.com/office/drawing/2014/main" id="{09A3451A-053A-42FE-9035-ADFFB35E874A}"/>
                </a:ext>
              </a:extLst>
            </p:cNvPr>
            <p:cNvSpPr/>
            <p:nvPr/>
          </p:nvSpPr>
          <p:spPr>
            <a:xfrm>
              <a:off x="1842349" y="5889104"/>
              <a:ext cx="2586800" cy="1046440"/>
            </a:xfrm>
            <a:prstGeom prst="rect">
              <a:avLst/>
            </a:prstGeom>
          </p:spPr>
          <p:txBody>
            <a:bodyPr wrap="square">
              <a:spAutoFit/>
            </a:bodyPr>
            <a:lstStyle/>
            <a:p>
              <a:r>
                <a:rPr lang="en-GB" sz="1200" b="1" dirty="0">
                  <a:solidFill>
                    <a:srgbClr val="FF0000"/>
                  </a:solidFill>
                </a:rPr>
                <a:t>Children’s Centres </a:t>
              </a:r>
            </a:p>
            <a:p>
              <a:r>
                <a:rPr lang="en-GB" sz="1000" dirty="0"/>
                <a:t>Family support, getting back to work, courses, stay and play, child development, community</a:t>
              </a:r>
              <a:endParaRPr lang="en-GB" sz="1000" dirty="0">
                <a:sym typeface="Wingdings" panose="05000000000000000000" pitchFamily="2" charset="2"/>
              </a:endParaRPr>
            </a:p>
            <a:p>
              <a:r>
                <a:rPr lang="en-GB" sz="1000" dirty="0">
                  <a:hlinkClick r:id="rId25"/>
                </a:rPr>
                <a:t>www.southwark.gov.uk/childcare-and-parenting/childcare/children-s-centres?chapter=2&amp;article</a:t>
              </a:r>
              <a:r>
                <a:rPr lang="en-GB" sz="1000" dirty="0"/>
                <a:t> </a:t>
              </a:r>
              <a:endParaRPr lang="en-GB" sz="1000" b="1" dirty="0"/>
            </a:p>
          </p:txBody>
        </p:sp>
        <p:sp>
          <p:nvSpPr>
            <p:cNvPr id="53" name="Rectangle 52">
              <a:extLst>
                <a:ext uri="{FF2B5EF4-FFF2-40B4-BE49-F238E27FC236}">
                  <a16:creationId xmlns:a16="http://schemas.microsoft.com/office/drawing/2014/main" id="{0177A43F-5033-45A7-8227-6D27F64BC746}"/>
                </a:ext>
              </a:extLst>
            </p:cNvPr>
            <p:cNvSpPr/>
            <p:nvPr/>
          </p:nvSpPr>
          <p:spPr>
            <a:xfrm>
              <a:off x="194972" y="5385048"/>
              <a:ext cx="1782187" cy="1631216"/>
            </a:xfrm>
            <a:prstGeom prst="rect">
              <a:avLst/>
            </a:prstGeom>
          </p:spPr>
          <p:txBody>
            <a:bodyPr wrap="square">
              <a:spAutoFit/>
            </a:bodyPr>
            <a:lstStyle/>
            <a:p>
              <a:r>
                <a:rPr lang="en-GB" sz="1000" b="1" dirty="0">
                  <a:solidFill>
                    <a:srgbClr val="FF0000"/>
                  </a:solidFill>
                </a:rPr>
                <a:t>Access to food during coronavirus outbreak</a:t>
              </a:r>
              <a:endParaRPr lang="en-GB" sz="1000" dirty="0">
                <a:hlinkClick r:id="rId26"/>
              </a:endParaRPr>
            </a:p>
            <a:p>
              <a:r>
                <a:rPr lang="en-GB" sz="1000" dirty="0">
                  <a:hlinkClick r:id="rId26"/>
                </a:rPr>
                <a:t>https://www.southwark.gov.uk/health-and-wellbeing/public-health/for-the-public/coronavirus/food-access</a:t>
              </a:r>
              <a:r>
                <a:rPr lang="en-GB" sz="1000" dirty="0"/>
                <a:t> </a:t>
              </a:r>
            </a:p>
            <a:p>
              <a:r>
                <a:rPr lang="en-GB" sz="1000" dirty="0"/>
                <a:t>Options available if unable to afford or access food when self isolating. </a:t>
              </a:r>
            </a:p>
          </p:txBody>
        </p:sp>
        <p:pic>
          <p:nvPicPr>
            <p:cNvPr id="19" name="Picture 18"/>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457007" y="7365022"/>
              <a:ext cx="899985" cy="451923"/>
            </a:xfrm>
            <a:prstGeom prst="rect">
              <a:avLst/>
            </a:prstGeom>
          </p:spPr>
        </p:pic>
        <p:pic>
          <p:nvPicPr>
            <p:cNvPr id="20" name="Picture 19"/>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flipH="1">
              <a:off x="3190311" y="5774832"/>
              <a:ext cx="630161" cy="327262"/>
            </a:xfrm>
            <a:prstGeom prst="rect">
              <a:avLst/>
            </a:prstGeom>
          </p:spPr>
        </p:pic>
        <p:pic>
          <p:nvPicPr>
            <p:cNvPr id="23" name="Picture 22"/>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4273715" y="5893695"/>
              <a:ext cx="1059324" cy="767097"/>
            </a:xfrm>
            <a:prstGeom prst="rect">
              <a:avLst/>
            </a:prstGeom>
          </p:spPr>
        </p:pic>
        <p:sp>
          <p:nvSpPr>
            <p:cNvPr id="50" name="TextBox 49"/>
            <p:cNvSpPr txBox="1"/>
            <p:nvPr/>
          </p:nvSpPr>
          <p:spPr>
            <a:xfrm>
              <a:off x="5333039" y="5861522"/>
              <a:ext cx="1373190" cy="861774"/>
            </a:xfrm>
            <a:prstGeom prst="rect">
              <a:avLst/>
            </a:prstGeom>
            <a:noFill/>
          </p:spPr>
          <p:txBody>
            <a:bodyPr wrap="square" rtlCol="0">
              <a:spAutoFit/>
            </a:bodyPr>
            <a:lstStyle/>
            <a:p>
              <a:r>
                <a:rPr lang="en-GB" sz="1000" dirty="0"/>
                <a:t>PACT Baby Bank: support with practical items they need like baby clothing, cots, buggies, blankets etc.</a:t>
              </a:r>
            </a:p>
          </p:txBody>
        </p:sp>
        <p:sp>
          <p:nvSpPr>
            <p:cNvPr id="55" name="TextBox 54"/>
            <p:cNvSpPr txBox="1"/>
            <p:nvPr/>
          </p:nvSpPr>
          <p:spPr>
            <a:xfrm>
              <a:off x="4306403" y="6641122"/>
              <a:ext cx="2464515" cy="400110"/>
            </a:xfrm>
            <a:prstGeom prst="rect">
              <a:avLst/>
            </a:prstGeom>
            <a:noFill/>
          </p:spPr>
          <p:txBody>
            <a:bodyPr wrap="square" rtlCol="0">
              <a:spAutoFit/>
            </a:bodyPr>
            <a:lstStyle/>
            <a:p>
              <a:r>
                <a:rPr lang="en-GB" sz="1000" b="1" dirty="0"/>
                <a:t>Tel Claire Rooney: 020 7708 5465</a:t>
              </a:r>
            </a:p>
            <a:p>
              <a:r>
                <a:rPr lang="en-GB" sz="1000" dirty="0">
                  <a:hlinkClick r:id="rId30"/>
                </a:rPr>
                <a:t>www.pact-citizens.org/baby_bank</a:t>
              </a:r>
              <a:r>
                <a:rPr lang="en-GB" sz="1000" dirty="0"/>
                <a:t> </a:t>
              </a:r>
            </a:p>
          </p:txBody>
        </p:sp>
      </p:grpSp>
      <p:pic>
        <p:nvPicPr>
          <p:cNvPr id="25" name="Picture 24"/>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2468676" y="3224808"/>
            <a:ext cx="1462450" cy="279073"/>
          </a:xfrm>
          <a:prstGeom prst="rect">
            <a:avLst/>
          </a:prstGeom>
        </p:spPr>
      </p:pic>
      <p:sp>
        <p:nvSpPr>
          <p:cNvPr id="57" name="TextBox 56"/>
          <p:cNvSpPr txBox="1"/>
          <p:nvPr/>
        </p:nvSpPr>
        <p:spPr>
          <a:xfrm>
            <a:off x="2323825" y="3436451"/>
            <a:ext cx="1749710" cy="861774"/>
          </a:xfrm>
          <a:prstGeom prst="rect">
            <a:avLst/>
          </a:prstGeom>
          <a:noFill/>
        </p:spPr>
        <p:txBody>
          <a:bodyPr wrap="square" rtlCol="0">
            <a:spAutoFit/>
          </a:bodyPr>
          <a:lstStyle/>
          <a:p>
            <a:r>
              <a:rPr lang="en-GB" sz="1000" dirty="0"/>
              <a:t>Family support, employment services, helpline for disabled people. </a:t>
            </a:r>
          </a:p>
          <a:p>
            <a:r>
              <a:rPr lang="en-GB" sz="1000" b="1" dirty="0"/>
              <a:t>Tel: 0808 800 3333</a:t>
            </a:r>
          </a:p>
          <a:p>
            <a:r>
              <a:rPr lang="en-GB" sz="1000" dirty="0">
                <a:hlinkClick r:id="rId32"/>
              </a:rPr>
              <a:t>www.scope.org.uk/services</a:t>
            </a:r>
            <a:r>
              <a:rPr lang="en-GB" sz="1000" dirty="0"/>
              <a:t>  </a:t>
            </a:r>
          </a:p>
        </p:txBody>
      </p:sp>
      <p:pic>
        <p:nvPicPr>
          <p:cNvPr id="28" name="Picture 27"/>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4101775" y="2991699"/>
            <a:ext cx="1444967" cy="519285"/>
          </a:xfrm>
          <a:prstGeom prst="rect">
            <a:avLst/>
          </a:prstGeom>
        </p:spPr>
      </p:pic>
      <p:sp>
        <p:nvSpPr>
          <p:cNvPr id="58" name="TextBox 57"/>
          <p:cNvSpPr txBox="1"/>
          <p:nvPr/>
        </p:nvSpPr>
        <p:spPr>
          <a:xfrm>
            <a:off x="4101774" y="3594430"/>
            <a:ext cx="2567585" cy="553998"/>
          </a:xfrm>
          <a:prstGeom prst="rect">
            <a:avLst/>
          </a:prstGeom>
          <a:noFill/>
        </p:spPr>
        <p:txBody>
          <a:bodyPr wrap="square" rtlCol="0">
            <a:spAutoFit/>
          </a:bodyPr>
          <a:lstStyle/>
          <a:p>
            <a:r>
              <a:rPr lang="en-GB" sz="1000" b="1" dirty="0"/>
              <a:t>Tel: 0800 052 0540 or 07791846285</a:t>
            </a:r>
          </a:p>
          <a:p>
            <a:r>
              <a:rPr lang="en-GB" sz="1000" dirty="0"/>
              <a:t>376 Walworth Road, London, SE17 2NG</a:t>
            </a:r>
          </a:p>
          <a:p>
            <a:r>
              <a:rPr lang="en-GB" sz="1000" dirty="0">
                <a:hlinkClick r:id="rId34"/>
              </a:rPr>
              <a:t>www.southwarkworks.com</a:t>
            </a:r>
            <a:r>
              <a:rPr lang="en-GB" sz="1000" dirty="0"/>
              <a:t>  </a:t>
            </a:r>
          </a:p>
        </p:txBody>
      </p:sp>
      <p:sp>
        <p:nvSpPr>
          <p:cNvPr id="59" name="TextBox 58"/>
          <p:cNvSpPr txBox="1"/>
          <p:nvPr/>
        </p:nvSpPr>
        <p:spPr>
          <a:xfrm>
            <a:off x="5568720" y="2932863"/>
            <a:ext cx="1128877" cy="707886"/>
          </a:xfrm>
          <a:prstGeom prst="rect">
            <a:avLst/>
          </a:prstGeom>
          <a:noFill/>
        </p:spPr>
        <p:txBody>
          <a:bodyPr wrap="square" rtlCol="0">
            <a:spAutoFit/>
          </a:bodyPr>
          <a:lstStyle/>
          <a:p>
            <a:r>
              <a:rPr lang="en-GB" sz="1000" dirty="0"/>
              <a:t>Employment help, training, CV, job application,  interview skills</a:t>
            </a:r>
          </a:p>
        </p:txBody>
      </p:sp>
      <p:sp>
        <p:nvSpPr>
          <p:cNvPr id="61" name="Rectangle 60">
            <a:extLst>
              <a:ext uri="{FF2B5EF4-FFF2-40B4-BE49-F238E27FC236}">
                <a16:creationId xmlns:a16="http://schemas.microsoft.com/office/drawing/2014/main" id="{0D8C2274-6515-474F-82C8-C3D23BA907A6}"/>
              </a:ext>
            </a:extLst>
          </p:cNvPr>
          <p:cNvSpPr/>
          <p:nvPr/>
        </p:nvSpPr>
        <p:spPr>
          <a:xfrm>
            <a:off x="836712" y="2216696"/>
            <a:ext cx="2111307" cy="246221"/>
          </a:xfrm>
          <a:prstGeom prst="rect">
            <a:avLst/>
          </a:prstGeom>
        </p:spPr>
        <p:txBody>
          <a:bodyPr wrap="square">
            <a:spAutoFit/>
          </a:bodyPr>
          <a:lstStyle/>
          <a:p>
            <a:r>
              <a:rPr lang="en-US" sz="1000" dirty="0"/>
              <a:t>Free impartial money advice</a:t>
            </a:r>
          </a:p>
        </p:txBody>
      </p:sp>
      <p:sp>
        <p:nvSpPr>
          <p:cNvPr id="37" name="TextBox 36"/>
          <p:cNvSpPr txBox="1"/>
          <p:nvPr/>
        </p:nvSpPr>
        <p:spPr>
          <a:xfrm>
            <a:off x="908720" y="9707188"/>
            <a:ext cx="5209119" cy="215444"/>
          </a:xfrm>
          <a:prstGeom prst="rect">
            <a:avLst/>
          </a:prstGeom>
          <a:noFill/>
        </p:spPr>
        <p:txBody>
          <a:bodyPr wrap="square" rtlCol="0">
            <a:spAutoFit/>
          </a:bodyPr>
          <a:lstStyle/>
          <a:p>
            <a:r>
              <a:rPr lang="en-GB" sz="800" dirty="0"/>
              <a:t>Draft version, last </a:t>
            </a:r>
            <a:r>
              <a:rPr lang="en-GB" sz="800"/>
              <a:t>updated 28/03/2020 </a:t>
            </a:r>
            <a:r>
              <a:rPr lang="en-GB" sz="800" dirty="0"/>
              <a:t>for use during COVID by Dr Hannah Zhu, regular departmental review required.</a:t>
            </a:r>
          </a:p>
        </p:txBody>
      </p:sp>
      <p:sp>
        <p:nvSpPr>
          <p:cNvPr id="38" name="Rectangle 37"/>
          <p:cNvSpPr/>
          <p:nvPr/>
        </p:nvSpPr>
        <p:spPr>
          <a:xfrm>
            <a:off x="4509871" y="7115562"/>
            <a:ext cx="2303505" cy="861774"/>
          </a:xfrm>
          <a:prstGeom prst="rect">
            <a:avLst/>
          </a:prstGeom>
        </p:spPr>
        <p:txBody>
          <a:bodyPr wrap="square">
            <a:spAutoFit/>
          </a:bodyPr>
          <a:lstStyle/>
          <a:p>
            <a:r>
              <a:rPr lang="en-GB" sz="1000" b="1" dirty="0" err="1"/>
              <a:t>ChatHealth</a:t>
            </a:r>
            <a:r>
              <a:rPr lang="en-GB" sz="1000" b="1" dirty="0"/>
              <a:t>: </a:t>
            </a:r>
            <a:r>
              <a:rPr lang="en-GB" sz="1000" dirty="0"/>
              <a:t>Southwark Young People aged 11-19 can contact a school nurse via text for confidential advice and support:  </a:t>
            </a:r>
            <a:r>
              <a:rPr lang="en-GB" sz="1000" b="1" dirty="0"/>
              <a:t>07507 332 150                  </a:t>
            </a:r>
            <a:r>
              <a:rPr lang="en-GB" sz="1000" dirty="0">
                <a:hlinkClick r:id="rId35"/>
              </a:rPr>
              <a:t>www.evelinalondon.nhs.uk/chathealth</a:t>
            </a:r>
            <a:r>
              <a:rPr lang="en-GB" sz="1000" dirty="0"/>
              <a:t>  </a:t>
            </a:r>
          </a:p>
        </p:txBody>
      </p:sp>
      <p:pic>
        <p:nvPicPr>
          <p:cNvPr id="42" name="Picture 41"/>
          <p:cNvPicPr>
            <a:picLocks noChangeAspect="1"/>
          </p:cNvPicPr>
          <p:nvPr/>
        </p:nvPicPr>
        <p:blipFill>
          <a:blip r:embed="rId36"/>
          <a:stretch>
            <a:fillRect/>
          </a:stretch>
        </p:blipFill>
        <p:spPr>
          <a:xfrm>
            <a:off x="3835356" y="7222624"/>
            <a:ext cx="745772" cy="560502"/>
          </a:xfrm>
          <a:prstGeom prst="rect">
            <a:avLst/>
          </a:prstGeom>
        </p:spPr>
      </p:pic>
      <p:pic>
        <p:nvPicPr>
          <p:cNvPr id="45" name="Picture 44"/>
          <p:cNvPicPr>
            <a:picLocks noChangeAspect="1"/>
          </p:cNvPicPr>
          <p:nvPr/>
        </p:nvPicPr>
        <p:blipFill>
          <a:blip r:embed="rId37"/>
          <a:stretch>
            <a:fillRect/>
          </a:stretch>
        </p:blipFill>
        <p:spPr>
          <a:xfrm>
            <a:off x="3738836" y="8098460"/>
            <a:ext cx="842292" cy="591497"/>
          </a:xfrm>
          <a:prstGeom prst="rect">
            <a:avLst/>
          </a:prstGeom>
        </p:spPr>
      </p:pic>
      <p:pic>
        <p:nvPicPr>
          <p:cNvPr id="14" name="Picture 13"/>
          <p:cNvPicPr>
            <a:picLocks noChangeAspect="1"/>
          </p:cNvPicPr>
          <p:nvPr/>
        </p:nvPicPr>
        <p:blipFill>
          <a:blip r:embed="rId38"/>
          <a:stretch>
            <a:fillRect/>
          </a:stretch>
        </p:blipFill>
        <p:spPr>
          <a:xfrm>
            <a:off x="1489568" y="4881976"/>
            <a:ext cx="787304" cy="744179"/>
          </a:xfrm>
          <a:prstGeom prst="rect">
            <a:avLst/>
          </a:prstGeom>
        </p:spPr>
      </p:pic>
    </p:spTree>
    <p:extLst>
      <p:ext uri="{BB962C8B-B14F-4D97-AF65-F5344CB8AC3E}">
        <p14:creationId xmlns:p14="http://schemas.microsoft.com/office/powerpoint/2010/main" val="158571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585</Words>
  <Application>Microsoft Office PowerPoint</Application>
  <PresentationFormat>A4 Paper (210x297 mm)</PresentationFormat>
  <Paragraphs>57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Arial Black</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Zhu</dc:creator>
  <cp:lastModifiedBy>Helen Leveret</cp:lastModifiedBy>
  <cp:revision>70</cp:revision>
  <cp:lastPrinted>2020-01-22T15:23:34Z</cp:lastPrinted>
  <dcterms:created xsi:type="dcterms:W3CDTF">2019-04-02T13:04:38Z</dcterms:created>
  <dcterms:modified xsi:type="dcterms:W3CDTF">2023-11-08T20:47:00Z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a7c035b3-9592-40fb-9155-d7240c465f2f</vt:lpwstr>
  </property>
</Properties>
</file>