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handoutMasterIdLst>
    <p:handoutMasterId r:id="rId19"/>
  </p:handoutMasterIdLst>
  <p:sldIdLst>
    <p:sldId id="307" r:id="rId2"/>
    <p:sldId id="336" r:id="rId3"/>
    <p:sldId id="400" r:id="rId4"/>
    <p:sldId id="392" r:id="rId5"/>
    <p:sldId id="385" r:id="rId6"/>
    <p:sldId id="386" r:id="rId7"/>
    <p:sldId id="387" r:id="rId8"/>
    <p:sldId id="391" r:id="rId9"/>
    <p:sldId id="393" r:id="rId10"/>
    <p:sldId id="399" r:id="rId11"/>
    <p:sldId id="403" r:id="rId12"/>
    <p:sldId id="405" r:id="rId13"/>
    <p:sldId id="404" r:id="rId14"/>
    <p:sldId id="407" r:id="rId15"/>
    <p:sldId id="408" r:id="rId16"/>
    <p:sldId id="394" r:id="rId17"/>
  </p:sldIdLst>
  <p:sldSz cx="9144000" cy="6858000" type="screen4x3"/>
  <p:notesSz cx="6954838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9A9AD0D-752B-4474-BDCE-C4C5DB4496CF}">
          <p14:sldIdLst>
            <p14:sldId id="307"/>
            <p14:sldId id="336"/>
            <p14:sldId id="400"/>
            <p14:sldId id="392"/>
            <p14:sldId id="385"/>
            <p14:sldId id="386"/>
            <p14:sldId id="387"/>
            <p14:sldId id="391"/>
            <p14:sldId id="393"/>
            <p14:sldId id="399"/>
            <p14:sldId id="403"/>
            <p14:sldId id="405"/>
            <p14:sldId id="404"/>
            <p14:sldId id="407"/>
            <p14:sldId id="408"/>
            <p14:sldId id="39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>
          <p15:clr>
            <a:srgbClr val="A4A3A4"/>
          </p15:clr>
        </p15:guide>
        <p15:guide id="2" pos="219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eterg" initials="p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FF"/>
    <a:srgbClr val="009900"/>
    <a:srgbClr val="336699"/>
    <a:srgbClr val="FF9933"/>
    <a:srgbClr val="0066CC"/>
    <a:srgbClr val="0066FF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1373" autoAdjust="0"/>
  </p:normalViewPr>
  <p:slideViewPr>
    <p:cSldViewPr>
      <p:cViewPr varScale="1">
        <p:scale>
          <a:sx n="74" d="100"/>
          <a:sy n="74" d="100"/>
        </p:scale>
        <p:origin x="129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4" d="100"/>
          <a:sy n="64" d="100"/>
        </p:scale>
        <p:origin x="2592" y="184"/>
      </p:cViewPr>
      <p:guideLst>
        <p:guide orient="horz" pos="2932"/>
        <p:guide pos="219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E091DC1-641F-43CC-A1EF-842709A6BB4E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C0698A4-BF03-41EA-8EB2-9D553B5D9CFF}">
      <dgm:prSet phldrT="[Text]" custT="1"/>
      <dgm:spPr>
        <a:solidFill>
          <a:srgbClr val="336699"/>
        </a:solidFill>
      </dgm:spPr>
      <dgm:t>
        <a:bodyPr/>
        <a:lstStyle/>
        <a:p>
          <a:r>
            <a:rPr lang="en-US" sz="1400" dirty="0" smtClean="0"/>
            <a:t>1. Strategic Plan Leads the Way</a:t>
          </a:r>
          <a:endParaRPr lang="en-US" sz="1400" dirty="0"/>
        </a:p>
      </dgm:t>
    </dgm:pt>
    <dgm:pt modelId="{CF5417E3-5C3A-4834-A5B0-9FE33A07FD26}" type="parTrans" cxnId="{7B1B0AA1-4EF2-47AB-857B-4CEFA209304A}">
      <dgm:prSet/>
      <dgm:spPr/>
      <dgm:t>
        <a:bodyPr/>
        <a:lstStyle/>
        <a:p>
          <a:endParaRPr lang="en-US"/>
        </a:p>
      </dgm:t>
    </dgm:pt>
    <dgm:pt modelId="{99510242-ED38-41BD-92BF-8773A84396C3}" type="sibTrans" cxnId="{7B1B0AA1-4EF2-47AB-857B-4CEFA209304A}">
      <dgm:prSet/>
      <dgm:spPr>
        <a:ln w="12700"/>
      </dgm:spPr>
      <dgm:t>
        <a:bodyPr/>
        <a:lstStyle/>
        <a:p>
          <a:endParaRPr lang="en-US"/>
        </a:p>
      </dgm:t>
    </dgm:pt>
    <dgm:pt modelId="{95C0072E-3472-4772-AACE-AB4F466F70BA}">
      <dgm:prSet phldrT="[Text]" custT="1"/>
      <dgm:spPr>
        <a:solidFill>
          <a:srgbClr val="336699"/>
        </a:solidFill>
      </dgm:spPr>
      <dgm:t>
        <a:bodyPr/>
        <a:lstStyle/>
        <a:p>
          <a:r>
            <a:rPr lang="en-US" sz="1400" dirty="0" smtClean="0"/>
            <a:t>2. Know What Talent You Need</a:t>
          </a:r>
          <a:endParaRPr lang="en-US" sz="1400" dirty="0"/>
        </a:p>
      </dgm:t>
    </dgm:pt>
    <dgm:pt modelId="{AD5E54D6-78A0-41F4-A508-D4DFA9EE31E0}" type="parTrans" cxnId="{EB45568C-BAED-4A9A-9406-5220A3CA84B2}">
      <dgm:prSet/>
      <dgm:spPr/>
      <dgm:t>
        <a:bodyPr/>
        <a:lstStyle/>
        <a:p>
          <a:endParaRPr lang="en-US"/>
        </a:p>
      </dgm:t>
    </dgm:pt>
    <dgm:pt modelId="{A2477ADD-9121-4C1B-B374-BAD553621B7F}" type="sibTrans" cxnId="{EB45568C-BAED-4A9A-9406-5220A3CA84B2}">
      <dgm:prSet/>
      <dgm:spPr>
        <a:ln w="12700"/>
      </dgm:spPr>
      <dgm:t>
        <a:bodyPr/>
        <a:lstStyle/>
        <a:p>
          <a:endParaRPr lang="en-US"/>
        </a:p>
      </dgm:t>
    </dgm:pt>
    <dgm:pt modelId="{0B75618E-9770-491B-96C1-41F51795CE73}">
      <dgm:prSet phldrT="[Text]" custT="1"/>
      <dgm:spPr>
        <a:solidFill>
          <a:srgbClr val="336699"/>
        </a:solidFill>
      </dgm:spPr>
      <dgm:t>
        <a:bodyPr/>
        <a:lstStyle/>
        <a:p>
          <a:r>
            <a:rPr lang="en-US" sz="1400" dirty="0" smtClean="0"/>
            <a:t>3. Know What Talent You Have</a:t>
          </a:r>
          <a:endParaRPr lang="en-US" sz="1400" dirty="0"/>
        </a:p>
      </dgm:t>
    </dgm:pt>
    <dgm:pt modelId="{6EEBD0DB-9A86-4389-AF66-8980A908DE89}" type="parTrans" cxnId="{0DB5382E-BE41-48A4-96E0-FD9D8D168137}">
      <dgm:prSet/>
      <dgm:spPr/>
      <dgm:t>
        <a:bodyPr/>
        <a:lstStyle/>
        <a:p>
          <a:endParaRPr lang="en-US"/>
        </a:p>
      </dgm:t>
    </dgm:pt>
    <dgm:pt modelId="{CCF1DD25-9B58-4587-9A83-B1112565A940}" type="sibTrans" cxnId="{0DB5382E-BE41-48A4-96E0-FD9D8D168137}">
      <dgm:prSet/>
      <dgm:spPr>
        <a:ln w="12700"/>
      </dgm:spPr>
      <dgm:t>
        <a:bodyPr/>
        <a:lstStyle/>
        <a:p>
          <a:endParaRPr lang="en-US"/>
        </a:p>
      </dgm:t>
    </dgm:pt>
    <dgm:pt modelId="{C75E45FA-72A3-4818-8044-5A84D0877949}">
      <dgm:prSet phldrT="[Text]" custT="1"/>
      <dgm:spPr>
        <a:solidFill>
          <a:srgbClr val="336699"/>
        </a:solidFill>
      </dgm:spPr>
      <dgm:t>
        <a:bodyPr/>
        <a:lstStyle/>
        <a:p>
          <a:r>
            <a:rPr lang="en-US" sz="1400" dirty="0" smtClean="0"/>
            <a:t>4. Do The Work – Succession &amp; Development Strategies</a:t>
          </a:r>
          <a:endParaRPr lang="en-US" sz="1400" dirty="0"/>
        </a:p>
      </dgm:t>
    </dgm:pt>
    <dgm:pt modelId="{FFFA92A5-968D-49A5-897E-1122528D1D46}" type="parTrans" cxnId="{BE6DB43B-788E-43D9-9EAB-79E284B345EB}">
      <dgm:prSet/>
      <dgm:spPr/>
      <dgm:t>
        <a:bodyPr/>
        <a:lstStyle/>
        <a:p>
          <a:endParaRPr lang="en-US"/>
        </a:p>
      </dgm:t>
    </dgm:pt>
    <dgm:pt modelId="{B7DFB085-F37A-448B-B878-80B911FE31D5}" type="sibTrans" cxnId="{BE6DB43B-788E-43D9-9EAB-79E284B345EB}">
      <dgm:prSet/>
      <dgm:spPr>
        <a:ln w="12700">
          <a:solidFill>
            <a:schemeClr val="tx1"/>
          </a:solidFill>
        </a:ln>
      </dgm:spPr>
      <dgm:t>
        <a:bodyPr/>
        <a:lstStyle/>
        <a:p>
          <a:endParaRPr lang="en-US"/>
        </a:p>
      </dgm:t>
    </dgm:pt>
    <dgm:pt modelId="{5C794FAA-CE5F-4EE4-BDCD-25FA805C7771}">
      <dgm:prSet phldrT="[Text]" custT="1"/>
      <dgm:spPr>
        <a:solidFill>
          <a:srgbClr val="336699"/>
        </a:solidFill>
      </dgm:spPr>
      <dgm:t>
        <a:bodyPr/>
        <a:lstStyle/>
        <a:p>
          <a:r>
            <a:rPr lang="en-US" sz="1400" dirty="0" smtClean="0"/>
            <a:t>5. Recruit To Fill The Talent Gaps</a:t>
          </a:r>
          <a:endParaRPr lang="en-US" sz="1400" dirty="0"/>
        </a:p>
      </dgm:t>
    </dgm:pt>
    <dgm:pt modelId="{1949B0E9-497A-4AF0-8BF8-E345568D4304}" type="parTrans" cxnId="{63F72BFE-7548-4C8E-B20A-41E5DB06644C}">
      <dgm:prSet/>
      <dgm:spPr/>
      <dgm:t>
        <a:bodyPr/>
        <a:lstStyle/>
        <a:p>
          <a:endParaRPr lang="en-US"/>
        </a:p>
      </dgm:t>
    </dgm:pt>
    <dgm:pt modelId="{DB53CEC5-8E22-4C37-A739-8EA508C57381}" type="sibTrans" cxnId="{63F72BFE-7548-4C8E-B20A-41E5DB06644C}">
      <dgm:prSet/>
      <dgm:spPr>
        <a:ln w="12700"/>
      </dgm:spPr>
      <dgm:t>
        <a:bodyPr/>
        <a:lstStyle/>
        <a:p>
          <a:endParaRPr lang="en-US"/>
        </a:p>
      </dgm:t>
    </dgm:pt>
    <dgm:pt modelId="{963DE5D9-7A05-4709-A21D-E6DEA39143E3}">
      <dgm:prSet phldrT="[Text]" custT="1"/>
      <dgm:spPr>
        <a:solidFill>
          <a:srgbClr val="336699"/>
        </a:solidFill>
      </dgm:spPr>
      <dgm:t>
        <a:bodyPr/>
        <a:lstStyle/>
        <a:p>
          <a:r>
            <a:rPr lang="en-US" sz="1400" dirty="0" smtClean="0"/>
            <a:t>6. Monitor, Evaluate, Improve</a:t>
          </a:r>
          <a:endParaRPr lang="en-US" sz="1400" dirty="0"/>
        </a:p>
      </dgm:t>
    </dgm:pt>
    <dgm:pt modelId="{F2E38B52-4AAA-45A0-9FC5-2DD0868424F5}" type="parTrans" cxnId="{D622D0F2-4473-4FCE-932A-A20EA89AD745}">
      <dgm:prSet/>
      <dgm:spPr/>
      <dgm:t>
        <a:bodyPr/>
        <a:lstStyle/>
        <a:p>
          <a:endParaRPr lang="en-US"/>
        </a:p>
      </dgm:t>
    </dgm:pt>
    <dgm:pt modelId="{76F4E0B0-A09E-4A88-88B2-20A4DA6BEACC}" type="sibTrans" cxnId="{D622D0F2-4473-4FCE-932A-A20EA89AD745}">
      <dgm:prSet/>
      <dgm:spPr>
        <a:ln w="12700"/>
      </dgm:spPr>
      <dgm:t>
        <a:bodyPr/>
        <a:lstStyle/>
        <a:p>
          <a:endParaRPr lang="en-US"/>
        </a:p>
      </dgm:t>
    </dgm:pt>
    <dgm:pt modelId="{0BE6E226-FED9-4B69-837F-AEF4E8864B65}" type="pres">
      <dgm:prSet presAssocID="{9E091DC1-641F-43CC-A1EF-842709A6BB4E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1AB5F41-1E7E-4EEC-93BA-11BF52F7F2A8}" type="pres">
      <dgm:prSet presAssocID="{1C0698A4-BF03-41EA-8EB2-9D553B5D9CFF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6B7488-74FF-447B-9EB1-FA65432BBD88}" type="pres">
      <dgm:prSet presAssocID="{1C0698A4-BF03-41EA-8EB2-9D553B5D9CFF}" presName="spNode" presStyleCnt="0"/>
      <dgm:spPr/>
    </dgm:pt>
    <dgm:pt modelId="{1E868D90-7C96-4487-A9A4-4AF9056165A5}" type="pres">
      <dgm:prSet presAssocID="{99510242-ED38-41BD-92BF-8773A84396C3}" presName="sibTrans" presStyleLbl="sibTrans1D1" presStyleIdx="0" presStyleCnt="6"/>
      <dgm:spPr/>
      <dgm:t>
        <a:bodyPr/>
        <a:lstStyle/>
        <a:p>
          <a:endParaRPr lang="en-US"/>
        </a:p>
      </dgm:t>
    </dgm:pt>
    <dgm:pt modelId="{3AA3E841-C9C7-427E-8A73-1AAAC19C346C}" type="pres">
      <dgm:prSet presAssocID="{95C0072E-3472-4772-AACE-AB4F466F70BA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35EF53-A920-4A14-95E3-1C976C8BFBB3}" type="pres">
      <dgm:prSet presAssocID="{95C0072E-3472-4772-AACE-AB4F466F70BA}" presName="spNode" presStyleCnt="0"/>
      <dgm:spPr/>
    </dgm:pt>
    <dgm:pt modelId="{BF3BBE45-1A36-4B4F-AA71-564F7A54014F}" type="pres">
      <dgm:prSet presAssocID="{A2477ADD-9121-4C1B-B374-BAD553621B7F}" presName="sibTrans" presStyleLbl="sibTrans1D1" presStyleIdx="1" presStyleCnt="6"/>
      <dgm:spPr/>
      <dgm:t>
        <a:bodyPr/>
        <a:lstStyle/>
        <a:p>
          <a:endParaRPr lang="en-US"/>
        </a:p>
      </dgm:t>
    </dgm:pt>
    <dgm:pt modelId="{8E48000A-3C3F-4014-A791-37DF326E5BEB}" type="pres">
      <dgm:prSet presAssocID="{0B75618E-9770-491B-96C1-41F51795CE73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9CEBC3-9BC0-43B9-A62E-4BB2DE342FC0}" type="pres">
      <dgm:prSet presAssocID="{0B75618E-9770-491B-96C1-41F51795CE73}" presName="spNode" presStyleCnt="0"/>
      <dgm:spPr/>
    </dgm:pt>
    <dgm:pt modelId="{A5E5CC96-C745-45EE-B01D-4AADB241FD1F}" type="pres">
      <dgm:prSet presAssocID="{CCF1DD25-9B58-4587-9A83-B1112565A940}" presName="sibTrans" presStyleLbl="sibTrans1D1" presStyleIdx="2" presStyleCnt="6"/>
      <dgm:spPr/>
      <dgm:t>
        <a:bodyPr/>
        <a:lstStyle/>
        <a:p>
          <a:endParaRPr lang="en-US"/>
        </a:p>
      </dgm:t>
    </dgm:pt>
    <dgm:pt modelId="{C95CE2F5-1E5E-474B-B9B4-C691A9E3783C}" type="pres">
      <dgm:prSet presAssocID="{C75E45FA-72A3-4818-8044-5A84D0877949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6143F6-3D31-480A-935C-7B78738ED2A4}" type="pres">
      <dgm:prSet presAssocID="{C75E45FA-72A3-4818-8044-5A84D0877949}" presName="spNode" presStyleCnt="0"/>
      <dgm:spPr/>
    </dgm:pt>
    <dgm:pt modelId="{E44B9B95-13FF-47CD-B00E-6BE714AFE5C6}" type="pres">
      <dgm:prSet presAssocID="{B7DFB085-F37A-448B-B878-80B911FE31D5}" presName="sibTrans" presStyleLbl="sibTrans1D1" presStyleIdx="3" presStyleCnt="6"/>
      <dgm:spPr/>
      <dgm:t>
        <a:bodyPr/>
        <a:lstStyle/>
        <a:p>
          <a:endParaRPr lang="en-US"/>
        </a:p>
      </dgm:t>
    </dgm:pt>
    <dgm:pt modelId="{8EC0F4E0-C808-4B8E-AD71-3BBA0B3A3BF0}" type="pres">
      <dgm:prSet presAssocID="{5C794FAA-CE5F-4EE4-BDCD-25FA805C7771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5AF494-B18C-4A26-A773-54D961A18DAE}" type="pres">
      <dgm:prSet presAssocID="{5C794FAA-CE5F-4EE4-BDCD-25FA805C7771}" presName="spNode" presStyleCnt="0"/>
      <dgm:spPr/>
    </dgm:pt>
    <dgm:pt modelId="{D902D42E-2CED-43AA-9614-D31E524A4FA2}" type="pres">
      <dgm:prSet presAssocID="{DB53CEC5-8E22-4C37-A739-8EA508C57381}" presName="sibTrans" presStyleLbl="sibTrans1D1" presStyleIdx="4" presStyleCnt="6"/>
      <dgm:spPr/>
      <dgm:t>
        <a:bodyPr/>
        <a:lstStyle/>
        <a:p>
          <a:endParaRPr lang="en-US"/>
        </a:p>
      </dgm:t>
    </dgm:pt>
    <dgm:pt modelId="{C2DBBCF1-29D0-4485-85B3-E50178902E5E}" type="pres">
      <dgm:prSet presAssocID="{963DE5D9-7A05-4709-A21D-E6DEA39143E3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DE55B6-7DBE-4B39-A865-A4C27A8003A4}" type="pres">
      <dgm:prSet presAssocID="{963DE5D9-7A05-4709-A21D-E6DEA39143E3}" presName="spNode" presStyleCnt="0"/>
      <dgm:spPr/>
    </dgm:pt>
    <dgm:pt modelId="{1789AD47-34F3-4E81-8767-A2672ECCD111}" type="pres">
      <dgm:prSet presAssocID="{76F4E0B0-A09E-4A88-88B2-20A4DA6BEACC}" presName="sibTrans" presStyleLbl="sibTrans1D1" presStyleIdx="5" presStyleCnt="6"/>
      <dgm:spPr/>
      <dgm:t>
        <a:bodyPr/>
        <a:lstStyle/>
        <a:p>
          <a:endParaRPr lang="en-US"/>
        </a:p>
      </dgm:t>
    </dgm:pt>
  </dgm:ptLst>
  <dgm:cxnLst>
    <dgm:cxn modelId="{403D3D5B-0BDE-4A07-917B-0E18A7D4E16C}" type="presOf" srcId="{76F4E0B0-A09E-4A88-88B2-20A4DA6BEACC}" destId="{1789AD47-34F3-4E81-8767-A2672ECCD111}" srcOrd="0" destOrd="0" presId="urn:microsoft.com/office/officeart/2005/8/layout/cycle5"/>
    <dgm:cxn modelId="{E115A59D-F3D6-48EF-B43A-2CED5F9F9F07}" type="presOf" srcId="{B7DFB085-F37A-448B-B878-80B911FE31D5}" destId="{E44B9B95-13FF-47CD-B00E-6BE714AFE5C6}" srcOrd="0" destOrd="0" presId="urn:microsoft.com/office/officeart/2005/8/layout/cycle5"/>
    <dgm:cxn modelId="{F59AF475-8145-43A3-9EBD-06420DBBFE63}" type="presOf" srcId="{0B75618E-9770-491B-96C1-41F51795CE73}" destId="{8E48000A-3C3F-4014-A791-37DF326E5BEB}" srcOrd="0" destOrd="0" presId="urn:microsoft.com/office/officeart/2005/8/layout/cycle5"/>
    <dgm:cxn modelId="{C3E16509-EF91-4070-9544-59D513A451BB}" type="presOf" srcId="{5C794FAA-CE5F-4EE4-BDCD-25FA805C7771}" destId="{8EC0F4E0-C808-4B8E-AD71-3BBA0B3A3BF0}" srcOrd="0" destOrd="0" presId="urn:microsoft.com/office/officeart/2005/8/layout/cycle5"/>
    <dgm:cxn modelId="{7B9FD2DB-F373-4179-8366-B81AB6392DA0}" type="presOf" srcId="{C75E45FA-72A3-4818-8044-5A84D0877949}" destId="{C95CE2F5-1E5E-474B-B9B4-C691A9E3783C}" srcOrd="0" destOrd="0" presId="urn:microsoft.com/office/officeart/2005/8/layout/cycle5"/>
    <dgm:cxn modelId="{EA917D85-2277-4BA8-B212-DE4D3285CA43}" type="presOf" srcId="{A2477ADD-9121-4C1B-B374-BAD553621B7F}" destId="{BF3BBE45-1A36-4B4F-AA71-564F7A54014F}" srcOrd="0" destOrd="0" presId="urn:microsoft.com/office/officeart/2005/8/layout/cycle5"/>
    <dgm:cxn modelId="{D622D0F2-4473-4FCE-932A-A20EA89AD745}" srcId="{9E091DC1-641F-43CC-A1EF-842709A6BB4E}" destId="{963DE5D9-7A05-4709-A21D-E6DEA39143E3}" srcOrd="5" destOrd="0" parTransId="{F2E38B52-4AAA-45A0-9FC5-2DD0868424F5}" sibTransId="{76F4E0B0-A09E-4A88-88B2-20A4DA6BEACC}"/>
    <dgm:cxn modelId="{B8ACACF1-B95A-4FC6-84C1-4E2D31B88B21}" type="presOf" srcId="{CCF1DD25-9B58-4587-9A83-B1112565A940}" destId="{A5E5CC96-C745-45EE-B01D-4AADB241FD1F}" srcOrd="0" destOrd="0" presId="urn:microsoft.com/office/officeart/2005/8/layout/cycle5"/>
    <dgm:cxn modelId="{B4F00E0A-2C13-4B1B-98E8-33FCCBA68FF6}" type="presOf" srcId="{DB53CEC5-8E22-4C37-A739-8EA508C57381}" destId="{D902D42E-2CED-43AA-9614-D31E524A4FA2}" srcOrd="0" destOrd="0" presId="urn:microsoft.com/office/officeart/2005/8/layout/cycle5"/>
    <dgm:cxn modelId="{2640DB20-E8ED-4518-A3B1-146DF01FBA76}" type="presOf" srcId="{99510242-ED38-41BD-92BF-8773A84396C3}" destId="{1E868D90-7C96-4487-A9A4-4AF9056165A5}" srcOrd="0" destOrd="0" presId="urn:microsoft.com/office/officeart/2005/8/layout/cycle5"/>
    <dgm:cxn modelId="{63F72BFE-7548-4C8E-B20A-41E5DB06644C}" srcId="{9E091DC1-641F-43CC-A1EF-842709A6BB4E}" destId="{5C794FAA-CE5F-4EE4-BDCD-25FA805C7771}" srcOrd="4" destOrd="0" parTransId="{1949B0E9-497A-4AF0-8BF8-E345568D4304}" sibTransId="{DB53CEC5-8E22-4C37-A739-8EA508C57381}"/>
    <dgm:cxn modelId="{7399BF43-719D-4DE9-B531-00BDBE6880F8}" type="presOf" srcId="{95C0072E-3472-4772-AACE-AB4F466F70BA}" destId="{3AA3E841-C9C7-427E-8A73-1AAAC19C346C}" srcOrd="0" destOrd="0" presId="urn:microsoft.com/office/officeart/2005/8/layout/cycle5"/>
    <dgm:cxn modelId="{469DD0CD-AEDE-4F19-9B34-185FAA9C6FF8}" type="presOf" srcId="{963DE5D9-7A05-4709-A21D-E6DEA39143E3}" destId="{C2DBBCF1-29D0-4485-85B3-E50178902E5E}" srcOrd="0" destOrd="0" presId="urn:microsoft.com/office/officeart/2005/8/layout/cycle5"/>
    <dgm:cxn modelId="{BE6DB43B-788E-43D9-9EAB-79E284B345EB}" srcId="{9E091DC1-641F-43CC-A1EF-842709A6BB4E}" destId="{C75E45FA-72A3-4818-8044-5A84D0877949}" srcOrd="3" destOrd="0" parTransId="{FFFA92A5-968D-49A5-897E-1122528D1D46}" sibTransId="{B7DFB085-F37A-448B-B878-80B911FE31D5}"/>
    <dgm:cxn modelId="{0DB5382E-BE41-48A4-96E0-FD9D8D168137}" srcId="{9E091DC1-641F-43CC-A1EF-842709A6BB4E}" destId="{0B75618E-9770-491B-96C1-41F51795CE73}" srcOrd="2" destOrd="0" parTransId="{6EEBD0DB-9A86-4389-AF66-8980A908DE89}" sibTransId="{CCF1DD25-9B58-4587-9A83-B1112565A940}"/>
    <dgm:cxn modelId="{566A9830-2097-45AF-B8BF-AC655D3DA2A6}" type="presOf" srcId="{9E091DC1-641F-43CC-A1EF-842709A6BB4E}" destId="{0BE6E226-FED9-4B69-837F-AEF4E8864B65}" srcOrd="0" destOrd="0" presId="urn:microsoft.com/office/officeart/2005/8/layout/cycle5"/>
    <dgm:cxn modelId="{7B1B0AA1-4EF2-47AB-857B-4CEFA209304A}" srcId="{9E091DC1-641F-43CC-A1EF-842709A6BB4E}" destId="{1C0698A4-BF03-41EA-8EB2-9D553B5D9CFF}" srcOrd="0" destOrd="0" parTransId="{CF5417E3-5C3A-4834-A5B0-9FE33A07FD26}" sibTransId="{99510242-ED38-41BD-92BF-8773A84396C3}"/>
    <dgm:cxn modelId="{EAEC97EE-DBCA-4C5E-BF2A-1B1AAAE5B427}" type="presOf" srcId="{1C0698A4-BF03-41EA-8EB2-9D553B5D9CFF}" destId="{51AB5F41-1E7E-4EEC-93BA-11BF52F7F2A8}" srcOrd="0" destOrd="0" presId="urn:microsoft.com/office/officeart/2005/8/layout/cycle5"/>
    <dgm:cxn modelId="{EB45568C-BAED-4A9A-9406-5220A3CA84B2}" srcId="{9E091DC1-641F-43CC-A1EF-842709A6BB4E}" destId="{95C0072E-3472-4772-AACE-AB4F466F70BA}" srcOrd="1" destOrd="0" parTransId="{AD5E54D6-78A0-41F4-A508-D4DFA9EE31E0}" sibTransId="{A2477ADD-9121-4C1B-B374-BAD553621B7F}"/>
    <dgm:cxn modelId="{D6841981-5581-40AB-A8A4-904EBC803A1D}" type="presParOf" srcId="{0BE6E226-FED9-4B69-837F-AEF4E8864B65}" destId="{51AB5F41-1E7E-4EEC-93BA-11BF52F7F2A8}" srcOrd="0" destOrd="0" presId="urn:microsoft.com/office/officeart/2005/8/layout/cycle5"/>
    <dgm:cxn modelId="{8B617473-007F-477F-B104-A5D2B5080FD0}" type="presParOf" srcId="{0BE6E226-FED9-4B69-837F-AEF4E8864B65}" destId="{A46B7488-74FF-447B-9EB1-FA65432BBD88}" srcOrd="1" destOrd="0" presId="urn:microsoft.com/office/officeart/2005/8/layout/cycle5"/>
    <dgm:cxn modelId="{859144AA-C7A9-4901-99B6-1F88405D71D0}" type="presParOf" srcId="{0BE6E226-FED9-4B69-837F-AEF4E8864B65}" destId="{1E868D90-7C96-4487-A9A4-4AF9056165A5}" srcOrd="2" destOrd="0" presId="urn:microsoft.com/office/officeart/2005/8/layout/cycle5"/>
    <dgm:cxn modelId="{0848C257-D396-4EDC-90DC-2E76ADBE2A4F}" type="presParOf" srcId="{0BE6E226-FED9-4B69-837F-AEF4E8864B65}" destId="{3AA3E841-C9C7-427E-8A73-1AAAC19C346C}" srcOrd="3" destOrd="0" presId="urn:microsoft.com/office/officeart/2005/8/layout/cycle5"/>
    <dgm:cxn modelId="{BEBEFBF3-4695-4B7D-8F91-16A9828DD9C0}" type="presParOf" srcId="{0BE6E226-FED9-4B69-837F-AEF4E8864B65}" destId="{4535EF53-A920-4A14-95E3-1C976C8BFBB3}" srcOrd="4" destOrd="0" presId="urn:microsoft.com/office/officeart/2005/8/layout/cycle5"/>
    <dgm:cxn modelId="{C602FAE9-B677-45F4-8C54-295ABDEA64FF}" type="presParOf" srcId="{0BE6E226-FED9-4B69-837F-AEF4E8864B65}" destId="{BF3BBE45-1A36-4B4F-AA71-564F7A54014F}" srcOrd="5" destOrd="0" presId="urn:microsoft.com/office/officeart/2005/8/layout/cycle5"/>
    <dgm:cxn modelId="{61F8EBDA-F832-44AF-BA60-77C8E369EF34}" type="presParOf" srcId="{0BE6E226-FED9-4B69-837F-AEF4E8864B65}" destId="{8E48000A-3C3F-4014-A791-37DF326E5BEB}" srcOrd="6" destOrd="0" presId="urn:microsoft.com/office/officeart/2005/8/layout/cycle5"/>
    <dgm:cxn modelId="{6807B485-106B-4015-9993-B015876130DB}" type="presParOf" srcId="{0BE6E226-FED9-4B69-837F-AEF4E8864B65}" destId="{9D9CEBC3-9BC0-43B9-A62E-4BB2DE342FC0}" srcOrd="7" destOrd="0" presId="urn:microsoft.com/office/officeart/2005/8/layout/cycle5"/>
    <dgm:cxn modelId="{34251123-18E9-4A94-BB6A-56B3DB65BE38}" type="presParOf" srcId="{0BE6E226-FED9-4B69-837F-AEF4E8864B65}" destId="{A5E5CC96-C745-45EE-B01D-4AADB241FD1F}" srcOrd="8" destOrd="0" presId="urn:microsoft.com/office/officeart/2005/8/layout/cycle5"/>
    <dgm:cxn modelId="{B93B016B-FD2F-4769-85AD-07C9037AD161}" type="presParOf" srcId="{0BE6E226-FED9-4B69-837F-AEF4E8864B65}" destId="{C95CE2F5-1E5E-474B-B9B4-C691A9E3783C}" srcOrd="9" destOrd="0" presId="urn:microsoft.com/office/officeart/2005/8/layout/cycle5"/>
    <dgm:cxn modelId="{075227DF-7463-4730-9A29-6AECD1D009D1}" type="presParOf" srcId="{0BE6E226-FED9-4B69-837F-AEF4E8864B65}" destId="{DD6143F6-3D31-480A-935C-7B78738ED2A4}" srcOrd="10" destOrd="0" presId="urn:microsoft.com/office/officeart/2005/8/layout/cycle5"/>
    <dgm:cxn modelId="{77F81CA1-700C-4B79-BDF5-5B09A3686671}" type="presParOf" srcId="{0BE6E226-FED9-4B69-837F-AEF4E8864B65}" destId="{E44B9B95-13FF-47CD-B00E-6BE714AFE5C6}" srcOrd="11" destOrd="0" presId="urn:microsoft.com/office/officeart/2005/8/layout/cycle5"/>
    <dgm:cxn modelId="{0061BD86-6923-4CE6-A629-B51D94FA4650}" type="presParOf" srcId="{0BE6E226-FED9-4B69-837F-AEF4E8864B65}" destId="{8EC0F4E0-C808-4B8E-AD71-3BBA0B3A3BF0}" srcOrd="12" destOrd="0" presId="urn:microsoft.com/office/officeart/2005/8/layout/cycle5"/>
    <dgm:cxn modelId="{DB6D371A-ED78-4754-ABB3-E14E2C56B8FE}" type="presParOf" srcId="{0BE6E226-FED9-4B69-837F-AEF4E8864B65}" destId="{D85AF494-B18C-4A26-A773-54D961A18DAE}" srcOrd="13" destOrd="0" presId="urn:microsoft.com/office/officeart/2005/8/layout/cycle5"/>
    <dgm:cxn modelId="{EFB8558B-6F37-439F-BCFA-FFF42BB6150F}" type="presParOf" srcId="{0BE6E226-FED9-4B69-837F-AEF4E8864B65}" destId="{D902D42E-2CED-43AA-9614-D31E524A4FA2}" srcOrd="14" destOrd="0" presId="urn:microsoft.com/office/officeart/2005/8/layout/cycle5"/>
    <dgm:cxn modelId="{FD71930B-5711-4310-B812-3F04445ACFBF}" type="presParOf" srcId="{0BE6E226-FED9-4B69-837F-AEF4E8864B65}" destId="{C2DBBCF1-29D0-4485-85B3-E50178902E5E}" srcOrd="15" destOrd="0" presId="urn:microsoft.com/office/officeart/2005/8/layout/cycle5"/>
    <dgm:cxn modelId="{670C1A6F-A36F-4117-9B06-39B14F0FE261}" type="presParOf" srcId="{0BE6E226-FED9-4B69-837F-AEF4E8864B65}" destId="{B4DE55B6-7DBE-4B39-A865-A4C27A8003A4}" srcOrd="16" destOrd="0" presId="urn:microsoft.com/office/officeart/2005/8/layout/cycle5"/>
    <dgm:cxn modelId="{9CA97687-C581-4008-8C15-8D3FE1FF48FF}" type="presParOf" srcId="{0BE6E226-FED9-4B69-837F-AEF4E8864B65}" destId="{1789AD47-34F3-4E81-8767-A2672ECCD111}" srcOrd="17" destOrd="0" presId="urn:microsoft.com/office/officeart/2005/8/layout/cycle5"/>
  </dgm:cxnLst>
  <dgm:bg/>
  <dgm:whole>
    <a:ln w="12700"/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277223B-12A6-A74B-AAC4-7C9477DA45F3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FDE460C-F23D-1B47-A678-ED186D5467CC}">
      <dgm:prSet phldrT="[Text]"/>
      <dgm:spPr/>
      <dgm:t>
        <a:bodyPr/>
        <a:lstStyle/>
        <a:p>
          <a:pPr algn="ctr"/>
          <a:r>
            <a:rPr lang="en-US" dirty="0" smtClean="0"/>
            <a:t>Employment</a:t>
          </a:r>
          <a:r>
            <a:rPr lang="en-US" baseline="0" dirty="0" smtClean="0"/>
            <a:t> Metrics</a:t>
          </a:r>
          <a:endParaRPr lang="en-US" dirty="0"/>
        </a:p>
      </dgm:t>
    </dgm:pt>
    <dgm:pt modelId="{59E74930-0051-684B-9623-A7A13762B352}" type="parTrans" cxnId="{057E607A-E447-3A4C-AA39-E37B3F5718AD}">
      <dgm:prSet/>
      <dgm:spPr/>
      <dgm:t>
        <a:bodyPr/>
        <a:lstStyle/>
        <a:p>
          <a:endParaRPr lang="en-US"/>
        </a:p>
      </dgm:t>
    </dgm:pt>
    <dgm:pt modelId="{4C877C8F-7193-4348-8854-78BC0073EAAA}" type="sibTrans" cxnId="{057E607A-E447-3A4C-AA39-E37B3F5718AD}">
      <dgm:prSet/>
      <dgm:spPr/>
      <dgm:t>
        <a:bodyPr/>
        <a:lstStyle/>
        <a:p>
          <a:endParaRPr lang="en-US"/>
        </a:p>
      </dgm:t>
    </dgm:pt>
    <dgm:pt modelId="{183D57E4-9C3C-BA4F-ACDF-C4024C1281B8}">
      <dgm:prSet phldrT="[Text]"/>
      <dgm:spPr/>
      <dgm:t>
        <a:bodyPr/>
        <a:lstStyle/>
        <a:p>
          <a:pPr algn="ctr"/>
          <a:r>
            <a:rPr lang="en-US" dirty="0" smtClean="0"/>
            <a:t>Skills</a:t>
          </a:r>
          <a:r>
            <a:rPr lang="en-US" baseline="0" dirty="0" smtClean="0"/>
            <a:t> &amp; Training</a:t>
          </a:r>
          <a:endParaRPr lang="en-US" dirty="0"/>
        </a:p>
      </dgm:t>
    </dgm:pt>
    <dgm:pt modelId="{6B97A816-02E5-C946-9C8E-48997D065BE6}" type="parTrans" cxnId="{E1E63CC0-BE0B-A04B-8729-9A831C8BE698}">
      <dgm:prSet/>
      <dgm:spPr/>
      <dgm:t>
        <a:bodyPr/>
        <a:lstStyle/>
        <a:p>
          <a:endParaRPr lang="en-US"/>
        </a:p>
      </dgm:t>
    </dgm:pt>
    <dgm:pt modelId="{4515F636-014E-EE4E-A13C-A3082F7745E6}" type="sibTrans" cxnId="{E1E63CC0-BE0B-A04B-8729-9A831C8BE698}">
      <dgm:prSet/>
      <dgm:spPr/>
      <dgm:t>
        <a:bodyPr/>
        <a:lstStyle/>
        <a:p>
          <a:endParaRPr lang="en-US"/>
        </a:p>
      </dgm:t>
    </dgm:pt>
    <dgm:pt modelId="{70B50F29-B9C1-C64D-B57F-9AA185C492FC}" type="pres">
      <dgm:prSet presAssocID="{9277223B-12A6-A74B-AAC4-7C9477DA45F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F38FD83-3C3C-0842-8FB3-38CB66C81397}" type="pres">
      <dgm:prSet presAssocID="{4FDE460C-F23D-1B47-A678-ED186D5467CC}" presName="parentText" presStyleLbl="node1" presStyleIdx="0" presStyleCnt="2" custScaleX="71429" custScaleY="26636" custLinFactY="-51603" custLinFactNeighborX="-11905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4BEDE9-1DCF-984A-95E4-DB75BE7F481A}" type="pres">
      <dgm:prSet presAssocID="{4C877C8F-7193-4348-8854-78BC0073EAAA}" presName="spacer" presStyleCnt="0"/>
      <dgm:spPr/>
    </dgm:pt>
    <dgm:pt modelId="{B546BA9F-9735-044E-9379-53F59E1B75F8}" type="pres">
      <dgm:prSet presAssocID="{183D57E4-9C3C-BA4F-ACDF-C4024C1281B8}" presName="parentText" presStyleLbl="node1" presStyleIdx="1" presStyleCnt="2" custScaleX="71429" custScaleY="26636" custLinFactNeighborX="-11905" custLinFactNeighborY="3268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D6FF0B0-2A1E-8B4D-82DB-813DD7F3AAEC}" type="presOf" srcId="{9277223B-12A6-A74B-AAC4-7C9477DA45F3}" destId="{70B50F29-B9C1-C64D-B57F-9AA185C492FC}" srcOrd="0" destOrd="0" presId="urn:microsoft.com/office/officeart/2005/8/layout/vList2"/>
    <dgm:cxn modelId="{057E607A-E447-3A4C-AA39-E37B3F5718AD}" srcId="{9277223B-12A6-A74B-AAC4-7C9477DA45F3}" destId="{4FDE460C-F23D-1B47-A678-ED186D5467CC}" srcOrd="0" destOrd="0" parTransId="{59E74930-0051-684B-9623-A7A13762B352}" sibTransId="{4C877C8F-7193-4348-8854-78BC0073EAAA}"/>
    <dgm:cxn modelId="{E1E63CC0-BE0B-A04B-8729-9A831C8BE698}" srcId="{9277223B-12A6-A74B-AAC4-7C9477DA45F3}" destId="{183D57E4-9C3C-BA4F-ACDF-C4024C1281B8}" srcOrd="1" destOrd="0" parTransId="{6B97A816-02E5-C946-9C8E-48997D065BE6}" sibTransId="{4515F636-014E-EE4E-A13C-A3082F7745E6}"/>
    <dgm:cxn modelId="{CEFCBB88-9655-B946-8A1E-05A86C3545E5}" type="presOf" srcId="{4FDE460C-F23D-1B47-A678-ED186D5467CC}" destId="{1F38FD83-3C3C-0842-8FB3-38CB66C81397}" srcOrd="0" destOrd="0" presId="urn:microsoft.com/office/officeart/2005/8/layout/vList2"/>
    <dgm:cxn modelId="{4C68B146-3F7D-A041-BE53-877967A7E377}" type="presOf" srcId="{183D57E4-9C3C-BA4F-ACDF-C4024C1281B8}" destId="{B546BA9F-9735-044E-9379-53F59E1B75F8}" srcOrd="0" destOrd="0" presId="urn:microsoft.com/office/officeart/2005/8/layout/vList2"/>
    <dgm:cxn modelId="{7B4DF828-F3A8-364C-8383-5ED6179FDD83}" type="presParOf" srcId="{70B50F29-B9C1-C64D-B57F-9AA185C492FC}" destId="{1F38FD83-3C3C-0842-8FB3-38CB66C81397}" srcOrd="0" destOrd="0" presId="urn:microsoft.com/office/officeart/2005/8/layout/vList2"/>
    <dgm:cxn modelId="{C838C453-A463-1149-8472-4669C6E1938A}" type="presParOf" srcId="{70B50F29-B9C1-C64D-B57F-9AA185C492FC}" destId="{0D4BEDE9-1DCF-984A-95E4-DB75BE7F481A}" srcOrd="1" destOrd="0" presId="urn:microsoft.com/office/officeart/2005/8/layout/vList2"/>
    <dgm:cxn modelId="{48288E51-7620-7B43-B751-1636515F5BAD}" type="presParOf" srcId="{70B50F29-B9C1-C64D-B57F-9AA185C492FC}" destId="{B546BA9F-9735-044E-9379-53F59E1B75F8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AB5F41-1E7E-4EEC-93BA-11BF52F7F2A8}">
      <dsp:nvSpPr>
        <dsp:cNvPr id="0" name=""/>
        <dsp:cNvSpPr/>
      </dsp:nvSpPr>
      <dsp:spPr>
        <a:xfrm>
          <a:off x="3168922" y="1998"/>
          <a:ext cx="1434554" cy="932460"/>
        </a:xfrm>
        <a:prstGeom prst="roundRect">
          <a:avLst/>
        </a:prstGeom>
        <a:solidFill>
          <a:srgbClr val="3366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1. Strategic Plan Leads the Way</a:t>
          </a:r>
          <a:endParaRPr lang="en-US" sz="1400" kern="1200" dirty="0"/>
        </a:p>
      </dsp:txBody>
      <dsp:txXfrm>
        <a:off x="3214441" y="47517"/>
        <a:ext cx="1343516" cy="841422"/>
      </dsp:txXfrm>
    </dsp:sp>
    <dsp:sp modelId="{1E868D90-7C96-4487-A9A4-4AF9056165A5}">
      <dsp:nvSpPr>
        <dsp:cNvPr id="0" name=""/>
        <dsp:cNvSpPr/>
      </dsp:nvSpPr>
      <dsp:spPr>
        <a:xfrm>
          <a:off x="1687428" y="468228"/>
          <a:ext cx="4397542" cy="4397542"/>
        </a:xfrm>
        <a:custGeom>
          <a:avLst/>
          <a:gdLst/>
          <a:ahLst/>
          <a:cxnLst/>
          <a:rect l="0" t="0" r="0" b="0"/>
          <a:pathLst>
            <a:path>
              <a:moveTo>
                <a:pt x="3096910" y="191797"/>
              </a:moveTo>
              <a:arcTo wR="2198771" hR="2198771" stAng="17646536" swAng="925213"/>
            </a:path>
          </a:pathLst>
        </a:custGeom>
        <a:noFill/>
        <a:ln w="12700" cap="flat" cmpd="sng" algn="ctr">
          <a:solidFill>
            <a:scrgbClr r="0" g="0" b="0">
              <a:shade val="95000"/>
              <a:satMod val="105000"/>
            </a:scrgb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A3E841-C9C7-427E-8A73-1AAAC19C346C}">
      <dsp:nvSpPr>
        <dsp:cNvPr id="0" name=""/>
        <dsp:cNvSpPr/>
      </dsp:nvSpPr>
      <dsp:spPr>
        <a:xfrm>
          <a:off x="5073114" y="1101384"/>
          <a:ext cx="1434554" cy="932460"/>
        </a:xfrm>
        <a:prstGeom prst="roundRect">
          <a:avLst/>
        </a:prstGeom>
        <a:solidFill>
          <a:srgbClr val="3366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2. Know What Talent You Need</a:t>
          </a:r>
          <a:endParaRPr lang="en-US" sz="1400" kern="1200" dirty="0"/>
        </a:p>
      </dsp:txBody>
      <dsp:txXfrm>
        <a:off x="5118633" y="1146903"/>
        <a:ext cx="1343516" cy="841422"/>
      </dsp:txXfrm>
    </dsp:sp>
    <dsp:sp modelId="{BF3BBE45-1A36-4B4F-AA71-564F7A54014F}">
      <dsp:nvSpPr>
        <dsp:cNvPr id="0" name=""/>
        <dsp:cNvSpPr/>
      </dsp:nvSpPr>
      <dsp:spPr>
        <a:xfrm>
          <a:off x="1687428" y="468228"/>
          <a:ext cx="4397542" cy="4397542"/>
        </a:xfrm>
        <a:custGeom>
          <a:avLst/>
          <a:gdLst/>
          <a:ahLst/>
          <a:cxnLst/>
          <a:rect l="0" t="0" r="0" b="0"/>
          <a:pathLst>
            <a:path>
              <a:moveTo>
                <a:pt x="4363224" y="1811810"/>
              </a:moveTo>
              <a:arcTo wR="2198771" hR="2198771" stAng="20991824" swAng="1216351"/>
            </a:path>
          </a:pathLst>
        </a:custGeom>
        <a:noFill/>
        <a:ln w="12700" cap="flat" cmpd="sng" algn="ctr">
          <a:solidFill>
            <a:scrgbClr r="0" g="0" b="0">
              <a:shade val="95000"/>
              <a:satMod val="105000"/>
            </a:scrgb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48000A-3C3F-4014-A791-37DF326E5BEB}">
      <dsp:nvSpPr>
        <dsp:cNvPr id="0" name=""/>
        <dsp:cNvSpPr/>
      </dsp:nvSpPr>
      <dsp:spPr>
        <a:xfrm>
          <a:off x="5073114" y="3300155"/>
          <a:ext cx="1434554" cy="932460"/>
        </a:xfrm>
        <a:prstGeom prst="roundRect">
          <a:avLst/>
        </a:prstGeom>
        <a:solidFill>
          <a:srgbClr val="3366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3. Know What Talent You Have</a:t>
          </a:r>
          <a:endParaRPr lang="en-US" sz="1400" kern="1200" dirty="0"/>
        </a:p>
      </dsp:txBody>
      <dsp:txXfrm>
        <a:off x="5118633" y="3345674"/>
        <a:ext cx="1343516" cy="841422"/>
      </dsp:txXfrm>
    </dsp:sp>
    <dsp:sp modelId="{A5E5CC96-C745-45EE-B01D-4AADB241FD1F}">
      <dsp:nvSpPr>
        <dsp:cNvPr id="0" name=""/>
        <dsp:cNvSpPr/>
      </dsp:nvSpPr>
      <dsp:spPr>
        <a:xfrm>
          <a:off x="1687428" y="468228"/>
          <a:ext cx="4397542" cy="4397542"/>
        </a:xfrm>
        <a:custGeom>
          <a:avLst/>
          <a:gdLst/>
          <a:ahLst/>
          <a:cxnLst/>
          <a:rect l="0" t="0" r="0" b="0"/>
          <a:pathLst>
            <a:path>
              <a:moveTo>
                <a:pt x="3598225" y="3894685"/>
              </a:moveTo>
              <a:arcTo wR="2198771" hR="2198771" stAng="3028250" swAng="925213"/>
            </a:path>
          </a:pathLst>
        </a:custGeom>
        <a:noFill/>
        <a:ln w="12700" cap="flat" cmpd="sng" algn="ctr">
          <a:solidFill>
            <a:scrgbClr r="0" g="0" b="0">
              <a:shade val="95000"/>
              <a:satMod val="105000"/>
            </a:scrgb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5CE2F5-1E5E-474B-B9B4-C691A9E3783C}">
      <dsp:nvSpPr>
        <dsp:cNvPr id="0" name=""/>
        <dsp:cNvSpPr/>
      </dsp:nvSpPr>
      <dsp:spPr>
        <a:xfrm>
          <a:off x="3168922" y="4399541"/>
          <a:ext cx="1434554" cy="932460"/>
        </a:xfrm>
        <a:prstGeom prst="roundRect">
          <a:avLst/>
        </a:prstGeom>
        <a:solidFill>
          <a:srgbClr val="3366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4. Do The Work – Succession &amp; Development Strategies</a:t>
          </a:r>
          <a:endParaRPr lang="en-US" sz="1400" kern="1200" dirty="0"/>
        </a:p>
      </dsp:txBody>
      <dsp:txXfrm>
        <a:off x="3214441" y="4445060"/>
        <a:ext cx="1343516" cy="841422"/>
      </dsp:txXfrm>
    </dsp:sp>
    <dsp:sp modelId="{E44B9B95-13FF-47CD-B00E-6BE714AFE5C6}">
      <dsp:nvSpPr>
        <dsp:cNvPr id="0" name=""/>
        <dsp:cNvSpPr/>
      </dsp:nvSpPr>
      <dsp:spPr>
        <a:xfrm>
          <a:off x="1687428" y="468228"/>
          <a:ext cx="4397542" cy="4397542"/>
        </a:xfrm>
        <a:custGeom>
          <a:avLst/>
          <a:gdLst/>
          <a:ahLst/>
          <a:cxnLst/>
          <a:rect l="0" t="0" r="0" b="0"/>
          <a:pathLst>
            <a:path>
              <a:moveTo>
                <a:pt x="1300632" y="4205745"/>
              </a:moveTo>
              <a:arcTo wR="2198771" hR="2198771" stAng="6846536" swAng="925213"/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C0F4E0-C808-4B8E-AD71-3BBA0B3A3BF0}">
      <dsp:nvSpPr>
        <dsp:cNvPr id="0" name=""/>
        <dsp:cNvSpPr/>
      </dsp:nvSpPr>
      <dsp:spPr>
        <a:xfrm>
          <a:off x="1264730" y="3300155"/>
          <a:ext cx="1434554" cy="932460"/>
        </a:xfrm>
        <a:prstGeom prst="roundRect">
          <a:avLst/>
        </a:prstGeom>
        <a:solidFill>
          <a:srgbClr val="3366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5. Recruit To Fill The Talent Gaps</a:t>
          </a:r>
          <a:endParaRPr lang="en-US" sz="1400" kern="1200" dirty="0"/>
        </a:p>
      </dsp:txBody>
      <dsp:txXfrm>
        <a:off x="1310249" y="3345674"/>
        <a:ext cx="1343516" cy="841422"/>
      </dsp:txXfrm>
    </dsp:sp>
    <dsp:sp modelId="{D902D42E-2CED-43AA-9614-D31E524A4FA2}">
      <dsp:nvSpPr>
        <dsp:cNvPr id="0" name=""/>
        <dsp:cNvSpPr/>
      </dsp:nvSpPr>
      <dsp:spPr>
        <a:xfrm>
          <a:off x="1687428" y="468228"/>
          <a:ext cx="4397542" cy="4397542"/>
        </a:xfrm>
        <a:custGeom>
          <a:avLst/>
          <a:gdLst/>
          <a:ahLst/>
          <a:cxnLst/>
          <a:rect l="0" t="0" r="0" b="0"/>
          <a:pathLst>
            <a:path>
              <a:moveTo>
                <a:pt x="34318" y="2585732"/>
              </a:moveTo>
              <a:arcTo wR="2198771" hR="2198771" stAng="10191824" swAng="1216351"/>
            </a:path>
          </a:pathLst>
        </a:custGeom>
        <a:noFill/>
        <a:ln w="12700" cap="flat" cmpd="sng" algn="ctr">
          <a:solidFill>
            <a:scrgbClr r="0" g="0" b="0">
              <a:shade val="95000"/>
              <a:satMod val="105000"/>
            </a:scrgb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DBBCF1-29D0-4485-85B3-E50178902E5E}">
      <dsp:nvSpPr>
        <dsp:cNvPr id="0" name=""/>
        <dsp:cNvSpPr/>
      </dsp:nvSpPr>
      <dsp:spPr>
        <a:xfrm>
          <a:off x="1264730" y="1101384"/>
          <a:ext cx="1434554" cy="932460"/>
        </a:xfrm>
        <a:prstGeom prst="roundRect">
          <a:avLst/>
        </a:prstGeom>
        <a:solidFill>
          <a:srgbClr val="3366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6. Monitor, Evaluate, Improve</a:t>
          </a:r>
          <a:endParaRPr lang="en-US" sz="1400" kern="1200" dirty="0"/>
        </a:p>
      </dsp:txBody>
      <dsp:txXfrm>
        <a:off x="1310249" y="1146903"/>
        <a:ext cx="1343516" cy="841422"/>
      </dsp:txXfrm>
    </dsp:sp>
    <dsp:sp modelId="{1789AD47-34F3-4E81-8767-A2672ECCD111}">
      <dsp:nvSpPr>
        <dsp:cNvPr id="0" name=""/>
        <dsp:cNvSpPr/>
      </dsp:nvSpPr>
      <dsp:spPr>
        <a:xfrm>
          <a:off x="1687428" y="468228"/>
          <a:ext cx="4397542" cy="4397542"/>
        </a:xfrm>
        <a:custGeom>
          <a:avLst/>
          <a:gdLst/>
          <a:ahLst/>
          <a:cxnLst/>
          <a:rect l="0" t="0" r="0" b="0"/>
          <a:pathLst>
            <a:path>
              <a:moveTo>
                <a:pt x="799317" y="502857"/>
              </a:moveTo>
              <a:arcTo wR="2198771" hR="2198771" stAng="13828250" swAng="925213"/>
            </a:path>
          </a:pathLst>
        </a:custGeom>
        <a:noFill/>
        <a:ln w="12700" cap="flat" cmpd="sng" algn="ctr">
          <a:solidFill>
            <a:scrgbClr r="0" g="0" b="0">
              <a:shade val="95000"/>
              <a:satMod val="105000"/>
            </a:scrgb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38FD83-3C3C-0842-8FB3-38CB66C81397}">
      <dsp:nvSpPr>
        <dsp:cNvPr id="0" name=""/>
        <dsp:cNvSpPr/>
      </dsp:nvSpPr>
      <dsp:spPr>
        <a:xfrm>
          <a:off x="186835" y="114303"/>
          <a:ext cx="5606176" cy="65818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Employment</a:t>
          </a:r>
          <a:r>
            <a:rPr lang="en-US" sz="2800" kern="1200" baseline="0" dirty="0" smtClean="0"/>
            <a:t> Metrics</a:t>
          </a:r>
          <a:endParaRPr lang="en-US" sz="2800" kern="1200" dirty="0"/>
        </a:p>
      </dsp:txBody>
      <dsp:txXfrm>
        <a:off x="218965" y="146433"/>
        <a:ext cx="5541916" cy="593926"/>
      </dsp:txXfrm>
    </dsp:sp>
    <dsp:sp modelId="{B546BA9F-9735-044E-9379-53F59E1B75F8}">
      <dsp:nvSpPr>
        <dsp:cNvPr id="0" name=""/>
        <dsp:cNvSpPr/>
      </dsp:nvSpPr>
      <dsp:spPr>
        <a:xfrm>
          <a:off x="186835" y="2476501"/>
          <a:ext cx="5606176" cy="65818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Skills</a:t>
          </a:r>
          <a:r>
            <a:rPr lang="en-US" sz="2800" kern="1200" baseline="0" dirty="0" smtClean="0"/>
            <a:t> &amp; Training</a:t>
          </a:r>
          <a:endParaRPr lang="en-US" sz="2800" kern="1200" dirty="0"/>
        </a:p>
      </dsp:txBody>
      <dsp:txXfrm>
        <a:off x="218965" y="2508631"/>
        <a:ext cx="5541916" cy="5939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14393" cy="465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8871" y="0"/>
            <a:ext cx="3014393" cy="465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14B9AD-7A28-470F-824E-DDE2F963AF88}" type="datetimeFigureOut">
              <a:rPr lang="en-US" smtClean="0"/>
              <a:t>10/20/2016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41738"/>
            <a:ext cx="3014393" cy="4657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8871" y="8841738"/>
            <a:ext cx="3014393" cy="4657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7F2084-09A9-4C66-A771-F4754A27E3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7856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5455"/>
          </a:xfrm>
          <a:prstGeom prst="rect">
            <a:avLst/>
          </a:prstGeom>
        </p:spPr>
        <p:txBody>
          <a:bodyPr vert="horz" lIns="93176" tIns="46588" rIns="93176" bIns="4658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9467" y="0"/>
            <a:ext cx="3013763" cy="465455"/>
          </a:xfrm>
          <a:prstGeom prst="rect">
            <a:avLst/>
          </a:prstGeom>
        </p:spPr>
        <p:txBody>
          <a:bodyPr vert="horz" lIns="93176" tIns="46588" rIns="93176" bIns="46588" rtlCol="0"/>
          <a:lstStyle>
            <a:lvl1pPr algn="r">
              <a:defRPr sz="1200"/>
            </a:lvl1pPr>
          </a:lstStyle>
          <a:p>
            <a:fld id="{3E67E6A9-B8F4-46C1-841E-337B1784E1F8}" type="datetimeFigureOut">
              <a:rPr lang="en-US" smtClean="0"/>
              <a:t>10/20/2016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0938" y="698500"/>
            <a:ext cx="4652962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6" tIns="46588" rIns="93176" bIns="46588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485" y="4421824"/>
            <a:ext cx="5563870" cy="4189095"/>
          </a:xfrm>
          <a:prstGeom prst="rect">
            <a:avLst/>
          </a:prstGeom>
        </p:spPr>
        <p:txBody>
          <a:bodyPr vert="horz" lIns="93176" tIns="46588" rIns="93176" bIns="46588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13763" cy="465455"/>
          </a:xfrm>
          <a:prstGeom prst="rect">
            <a:avLst/>
          </a:prstGeom>
        </p:spPr>
        <p:txBody>
          <a:bodyPr vert="horz" lIns="93176" tIns="46588" rIns="93176" bIns="4658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9467" y="8842029"/>
            <a:ext cx="3013763" cy="465455"/>
          </a:xfrm>
          <a:prstGeom prst="rect">
            <a:avLst/>
          </a:prstGeom>
        </p:spPr>
        <p:txBody>
          <a:bodyPr vert="horz" lIns="93176" tIns="46588" rIns="93176" bIns="46588" rtlCol="0" anchor="b"/>
          <a:lstStyle>
            <a:lvl1pPr algn="r">
              <a:defRPr sz="1200"/>
            </a:lvl1pPr>
          </a:lstStyle>
          <a:p>
            <a:fld id="{DA18B242-0318-4F9A-9D53-471D8EE272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7340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18B242-0318-4F9A-9D53-471D8EE272C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5762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18B242-0318-4F9A-9D53-471D8EE272C2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0918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EE112-D799-4759-9B02-7D76E1ADC303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72971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18B242-0318-4F9A-9D53-471D8EE272C2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5307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18B242-0318-4F9A-9D53-471D8EE272C2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7661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18B242-0318-4F9A-9D53-471D8EE272C2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2814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18B242-0318-4F9A-9D53-471D8EE272C2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043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EE112-D799-4759-9B02-7D76E1ADC303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94376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EE112-D799-4759-9B02-7D76E1ADC303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1333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EE112-D799-4759-9B02-7D76E1ADC303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1013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EE112-D799-4759-9B02-7D76E1ADC303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7771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EE112-D799-4759-9B02-7D76E1ADC303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9193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EE112-D799-4759-9B02-7D76E1ADC303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658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Logo_k_l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9658" y="4792282"/>
            <a:ext cx="1444683" cy="1176814"/>
          </a:xfrm>
          <a:prstGeom prst="rect">
            <a:avLst/>
          </a:prstGeom>
          <a:noFill/>
          <a:ln w="25400">
            <a:solidFill>
              <a:srgbClr val="D5001E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16"/>
          <p:cNvSpPr txBox="1">
            <a:spLocks noChangeArrowheads="1"/>
          </p:cNvSpPr>
          <p:nvPr userDrawn="1"/>
        </p:nvSpPr>
        <p:spPr bwMode="auto">
          <a:xfrm>
            <a:off x="0" y="6005630"/>
            <a:ext cx="91440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400" i="0" dirty="0" smtClean="0">
                <a:solidFill>
                  <a:srgbClr val="000000"/>
                </a:solidFill>
                <a:latin typeface="Garamond" pitchFamily="18" charset="0"/>
              </a:rPr>
              <a:t>WE’VE GOT A TALENT FOR BUSINESS.</a:t>
            </a:r>
            <a:r>
              <a:rPr lang="en-US" sz="1400" i="0" baseline="40000" dirty="0" smtClean="0">
                <a:solidFill>
                  <a:srgbClr val="000000"/>
                </a:solidFill>
                <a:latin typeface="Garamond" pitchFamily="18" charset="0"/>
              </a:rPr>
              <a:t>.</a:t>
            </a:r>
            <a:r>
              <a:rPr lang="en-US" sz="1400" i="0" baseline="40000" dirty="0" smtClean="0">
                <a:solidFill>
                  <a:srgbClr val="000000"/>
                </a:solidFill>
                <a:latin typeface="Gill Sans MT"/>
              </a:rPr>
              <a:t>®</a:t>
            </a:r>
            <a:endParaRPr lang="en-US" sz="1400" i="0" baseline="40000" dirty="0" smtClean="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42033" name="Rectangle 17"/>
          <p:cNvSpPr>
            <a:spLocks noGrp="1" noChangeArrowheads="1"/>
          </p:cNvSpPr>
          <p:nvPr>
            <p:ph type="ctrTitle" sz="quarter"/>
          </p:nvPr>
        </p:nvSpPr>
        <p:spPr>
          <a:xfrm>
            <a:off x="0" y="228601"/>
            <a:ext cx="9144000" cy="14478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42034" name="Rectangle 1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0" y="1828800"/>
            <a:ext cx="9144000" cy="1444625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 19"/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3505200" y="3429000"/>
            <a:ext cx="2133600" cy="3048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0" i="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9378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600200"/>
            <a:ext cx="7696200" cy="4953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sz="2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7112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200442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1600200"/>
            <a:ext cx="37719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19700" y="1600200"/>
            <a:ext cx="37719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7337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5034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134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3460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89907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82492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884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67550" y="274638"/>
            <a:ext cx="1924050" cy="63547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274638"/>
            <a:ext cx="5619750" cy="6354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9342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696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295400" y="1600200"/>
            <a:ext cx="3771900" cy="5029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19700" y="1600200"/>
            <a:ext cx="3771900" cy="5029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2415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33" name="Rectangle 17"/>
          <p:cNvSpPr>
            <a:spLocks noGrp="1" noChangeArrowheads="1"/>
          </p:cNvSpPr>
          <p:nvPr>
            <p:ph type="ctrTitle" sz="quarter"/>
          </p:nvPr>
        </p:nvSpPr>
        <p:spPr>
          <a:xfrm>
            <a:off x="3581400" y="1828800"/>
            <a:ext cx="5181600" cy="1470025"/>
          </a:xfrm>
        </p:spPr>
        <p:txBody>
          <a:bodyPr/>
          <a:lstStyle>
            <a:lvl1pPr algn="ctr">
              <a:defRPr cap="small" baseline="0"/>
            </a:lvl1pPr>
          </a:lstStyle>
          <a:p>
            <a:endParaRPr lang="en-US" dirty="0"/>
          </a:p>
        </p:txBody>
      </p:sp>
      <p:sp>
        <p:nvSpPr>
          <p:cNvPr id="342034" name="Rectangle 1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114800" y="4876800"/>
            <a:ext cx="4419600" cy="1216025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Rectangle 19"/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5105400" y="3581400"/>
            <a:ext cx="2133600" cy="3048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0" i="0" smtClean="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09600" y="2667000"/>
            <a:ext cx="2438400" cy="12954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2453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://kempanderson.com/#%21/up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5"/>
          <p:cNvSpPr>
            <a:spLocks noChangeArrowheads="1"/>
          </p:cNvSpPr>
          <p:nvPr userDrawn="1"/>
        </p:nvSpPr>
        <p:spPr bwMode="auto">
          <a:xfrm>
            <a:off x="0" y="0"/>
            <a:ext cx="1143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latin typeface="Arial" charset="0"/>
              </a:rPr>
              <a:t>          </a:t>
            </a:r>
          </a:p>
        </p:txBody>
      </p:sp>
      <p:sp>
        <p:nvSpPr>
          <p:cNvPr id="1028" name="Rectangle 39"/>
          <p:cNvSpPr>
            <a:spLocks noChangeArrowheads="1"/>
          </p:cNvSpPr>
          <p:nvPr userDrawn="1"/>
        </p:nvSpPr>
        <p:spPr bwMode="auto">
          <a:xfrm>
            <a:off x="-6824" y="5884460"/>
            <a:ext cx="1143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fld id="{CCFDE53F-ED99-4250-992E-FC55A57C4D06}" type="slidenum">
              <a:rPr lang="en-US" sz="1000">
                <a:solidFill>
                  <a:srgbClr val="FFFFFF"/>
                </a:solidFill>
              </a:rPr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r>
              <a:rPr lang="en-US" sz="1000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1029" name="Rectangle 40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274638"/>
            <a:ext cx="7696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30" name="Rectangle 4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1600200"/>
            <a:ext cx="76962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4"/>
            <a:endParaRPr lang="en-US" dirty="0" smtClean="0"/>
          </a:p>
          <a:p>
            <a:pPr lvl="4"/>
            <a:endParaRPr lang="en-US" dirty="0" smtClean="0"/>
          </a:p>
          <a:p>
            <a:pPr lvl="4"/>
            <a:endParaRPr lang="en-US" dirty="0" smtClean="0"/>
          </a:p>
        </p:txBody>
      </p:sp>
      <p:pic>
        <p:nvPicPr>
          <p:cNvPr id="2050" name="Picture 2" descr="EMP ANDERSON CONSULTING">
            <a:hlinkClick r:id="rId15"/>
          </p:cNvPr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1" y="5215720"/>
            <a:ext cx="1059976" cy="517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 userDrawn="1"/>
        </p:nvSpPr>
        <p:spPr>
          <a:xfrm>
            <a:off x="148989" y="6189260"/>
            <a:ext cx="9143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baseline="0" dirty="0" smtClean="0">
                <a:solidFill>
                  <a:schemeClr val="bg1"/>
                </a:solidFill>
              </a:rPr>
              <a:t>Anderson Consulting, Inc. All rights reserved.</a:t>
            </a:r>
            <a:endParaRPr lang="en-US" sz="800" b="1" baseline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61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712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DC0034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DC0034"/>
          </a:solidFill>
          <a:latin typeface="Gill Sans MT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DC0034"/>
          </a:solidFill>
          <a:latin typeface="Gill Sans MT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DC0034"/>
          </a:solidFill>
          <a:latin typeface="Gill Sans MT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DC0034"/>
          </a:solidFill>
          <a:latin typeface="Gill Sans MT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rgbClr val="DC0034"/>
          </a:solidFill>
          <a:latin typeface="Gill Sans MT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rgbClr val="DC0034"/>
          </a:solidFill>
          <a:latin typeface="Gill Sans MT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rgbClr val="DC0034"/>
          </a:solidFill>
          <a:latin typeface="Gill Sans MT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rgbClr val="DC0034"/>
          </a:solidFill>
          <a:latin typeface="Gill Sans MT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sz="quarter"/>
          </p:nvPr>
        </p:nvSpPr>
        <p:spPr>
          <a:xfrm>
            <a:off x="2133600" y="581463"/>
            <a:ext cx="5511758" cy="3733800"/>
          </a:xfrm>
        </p:spPr>
        <p:txBody>
          <a:bodyPr/>
          <a:lstStyle/>
          <a:p>
            <a:r>
              <a:rPr lang="en-US" sz="3200" dirty="0" smtClean="0">
                <a:solidFill>
                  <a:schemeClr val="tx1"/>
                </a:solidFill>
                <a:latin typeface="Garamond" pitchFamily="18" charset="0"/>
              </a:rPr>
              <a:t>Business 201: Dealing with growing pains: knowing when to hire help and how to keep good people…Attract, Retain, </a:t>
            </a:r>
            <a:br>
              <a:rPr lang="en-US" sz="3200" dirty="0" smtClean="0">
                <a:solidFill>
                  <a:schemeClr val="tx1"/>
                </a:solidFill>
                <a:latin typeface="Garamond" pitchFamily="18" charset="0"/>
              </a:rPr>
            </a:br>
            <a:r>
              <a:rPr lang="en-US" sz="3200" dirty="0" smtClean="0">
                <a:solidFill>
                  <a:schemeClr val="tx1"/>
                </a:solidFill>
                <a:latin typeface="Garamond" pitchFamily="18" charset="0"/>
              </a:rPr>
              <a:t>Develop &amp; Engage </a:t>
            </a:r>
            <a:br>
              <a:rPr lang="en-US" sz="3200" dirty="0" smtClean="0">
                <a:solidFill>
                  <a:schemeClr val="tx1"/>
                </a:solidFill>
                <a:latin typeface="Garamond" pitchFamily="18" charset="0"/>
              </a:rPr>
            </a:br>
            <a:r>
              <a:rPr lang="en-US" sz="3200" dirty="0" smtClean="0">
                <a:solidFill>
                  <a:schemeClr val="tx1"/>
                </a:solidFill>
                <a:latin typeface="Garamond" pitchFamily="18" charset="0"/>
              </a:rPr>
              <a:t>The Best Talent</a:t>
            </a:r>
            <a:endParaRPr lang="en-US" sz="3200" dirty="0">
              <a:solidFill>
                <a:schemeClr val="tx1"/>
              </a:solidFill>
              <a:latin typeface="Garamond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57400" y="4971198"/>
            <a:ext cx="33246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0" dirty="0" smtClean="0">
                <a:latin typeface="Garamond" pitchFamily="18" charset="0"/>
              </a:rPr>
              <a:t>Presented by Kemp Anderson</a:t>
            </a:r>
          </a:p>
          <a:p>
            <a:pPr algn="ctr"/>
            <a:r>
              <a:rPr lang="en-US" dirty="0" smtClean="0">
                <a:latin typeface="Garamond" pitchFamily="18" charset="0"/>
              </a:rPr>
              <a:t>Kemp Anderson Consulting</a:t>
            </a:r>
          </a:p>
          <a:p>
            <a:pPr algn="ctr"/>
            <a:r>
              <a:rPr lang="en-US" i="0" dirty="0" smtClean="0">
                <a:latin typeface="Garamond" pitchFamily="18" charset="0"/>
              </a:rPr>
              <a:t>www.kempanderson.com</a:t>
            </a:r>
            <a:endParaRPr lang="en-US" i="0" dirty="0">
              <a:latin typeface="Garamond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1600" y="4594663"/>
            <a:ext cx="2235199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907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95400" y="772620"/>
            <a:ext cx="7772400" cy="5780579"/>
          </a:xfrm>
        </p:spPr>
        <p:txBody>
          <a:bodyPr/>
          <a:lstStyle/>
          <a:p>
            <a:pPr>
              <a:lnSpc>
                <a:spcPct val="114000"/>
              </a:lnSpc>
              <a:spcBef>
                <a:spcPts val="700"/>
              </a:spcBef>
              <a:spcAft>
                <a:spcPts val="700"/>
              </a:spcAft>
            </a:pPr>
            <a:r>
              <a:rPr lang="en-US" dirty="0" smtClean="0"/>
              <a:t>In five years (2021), who are your organization’s best leaders or employees going to be, where will the come from? </a:t>
            </a:r>
          </a:p>
          <a:p>
            <a:pPr>
              <a:lnSpc>
                <a:spcPct val="114000"/>
              </a:lnSpc>
              <a:spcBef>
                <a:spcPts val="700"/>
              </a:spcBef>
              <a:spcAft>
                <a:spcPts val="700"/>
              </a:spcAft>
            </a:pPr>
            <a:r>
              <a:rPr lang="en-US" dirty="0" smtClean="0"/>
              <a:t>5 years from now: How will these positions or people different from today?</a:t>
            </a:r>
          </a:p>
          <a:p>
            <a:pPr>
              <a:lnSpc>
                <a:spcPct val="114000"/>
              </a:lnSpc>
              <a:spcBef>
                <a:spcPts val="700"/>
              </a:spcBef>
              <a:spcAft>
                <a:spcPts val="700"/>
              </a:spcAft>
            </a:pPr>
            <a:r>
              <a:rPr lang="en-US" dirty="0" smtClean="0"/>
              <a:t>What are you doing to develop or find these future team members and leaders?</a:t>
            </a:r>
          </a:p>
          <a:p>
            <a:pPr>
              <a:lnSpc>
                <a:spcPct val="114000"/>
              </a:lnSpc>
              <a:spcBef>
                <a:spcPts val="700"/>
              </a:spcBef>
              <a:spcAft>
                <a:spcPts val="700"/>
              </a:spcAft>
            </a:pPr>
            <a:r>
              <a:rPr lang="en-US" dirty="0" smtClean="0"/>
              <a:t>How do you find &amp; attract talent today to fill critical positions? (Military, College, Referrals, Other)</a:t>
            </a:r>
          </a:p>
          <a:p>
            <a:pPr>
              <a:lnSpc>
                <a:spcPct val="114000"/>
              </a:lnSpc>
              <a:spcBef>
                <a:spcPts val="700"/>
              </a:spcBef>
              <a:spcAft>
                <a:spcPts val="700"/>
              </a:spcAft>
            </a:pPr>
            <a:r>
              <a:rPr lang="en-US" dirty="0" smtClean="0"/>
              <a:t>How do you invest in making your culture have a competitive advantage?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657600" y="33270"/>
            <a:ext cx="2971800" cy="731838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Your Talent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524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57200"/>
            <a:ext cx="7848600" cy="1217612"/>
          </a:xfrm>
        </p:spPr>
        <p:txBody>
          <a:bodyPr/>
          <a:lstStyle/>
          <a:p>
            <a:r>
              <a:rPr lang="en-US" sz="4000" dirty="0" smtClean="0"/>
              <a:t> </a:t>
            </a:r>
            <a:r>
              <a:rPr lang="en-US" sz="4000" dirty="0" smtClean="0">
                <a:solidFill>
                  <a:srgbClr val="FF0000"/>
                </a:solidFill>
              </a:rPr>
              <a:t>Know who and what you are looking for…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429000" y="1674812"/>
            <a:ext cx="3429000" cy="4267200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How do you know?</a:t>
            </a:r>
          </a:p>
          <a:p>
            <a:endParaRPr lang="en-US" dirty="0"/>
          </a:p>
          <a:p>
            <a:pPr lvl="1"/>
            <a:r>
              <a:rPr lang="en-US" dirty="0" smtClean="0"/>
              <a:t>Worst Hire?</a:t>
            </a:r>
            <a:endParaRPr lang="en-US" dirty="0"/>
          </a:p>
          <a:p>
            <a:pPr lvl="1"/>
            <a:r>
              <a:rPr lang="en-US" dirty="0" smtClean="0"/>
              <a:t>Best Hire?</a:t>
            </a:r>
          </a:p>
          <a:p>
            <a:pPr lvl="1"/>
            <a:r>
              <a:rPr lang="en-US" dirty="0" smtClean="0"/>
              <a:t>Business needs?</a:t>
            </a:r>
          </a:p>
          <a:p>
            <a:pPr lvl="1"/>
            <a:r>
              <a:rPr lang="en-US" dirty="0" smtClean="0"/>
              <a:t>Vision</a:t>
            </a:r>
          </a:p>
          <a:p>
            <a:pPr lvl="1"/>
            <a:r>
              <a:rPr lang="en-US" dirty="0" smtClean="0"/>
              <a:t>Mission</a:t>
            </a:r>
          </a:p>
          <a:p>
            <a:pPr lvl="1"/>
            <a:r>
              <a:rPr lang="en-US" dirty="0" smtClean="0"/>
              <a:t>Culture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171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669286" y="152400"/>
            <a:ext cx="5002276" cy="4572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Before You Hire, Plan…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2884719"/>
              </p:ext>
            </p:extLst>
          </p:nvPr>
        </p:nvGraphicFramePr>
        <p:xfrm>
          <a:off x="1322324" y="838200"/>
          <a:ext cx="7696200" cy="560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5464"/>
                <a:gridCol w="3140368"/>
                <a:gridCol w="3140368"/>
              </a:tblGrid>
              <a:tr h="23941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Poor Practices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Best Practices</a:t>
                      </a:r>
                      <a:endParaRPr lang="en-US" dirty="0"/>
                    </a:p>
                  </a:txBody>
                  <a:tcPr/>
                </a:tc>
              </a:tr>
              <a:tr h="1177135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Hiring Policies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aseline="0" dirty="0" smtClean="0"/>
                        <a:t>Hire based on need – Emergency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aseline="0" dirty="0" smtClean="0"/>
                        <a:t>Standards – appearance, background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aseline="0" dirty="0" smtClean="0"/>
                        <a:t>Multiple interviews with multiple employees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Criminal Background Checks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Drug Tests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Credit checks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Physicals on technicians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MVR – driving records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GPS Tracking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Multiple interviews by multiple people.</a:t>
                      </a:r>
                    </a:p>
                  </a:txBody>
                  <a:tcPr/>
                </a:tc>
              </a:tr>
              <a:tr h="857912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Benefits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Little to none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Reimburse employees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Medical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Dental &amp; Vision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Life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Disability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Savings plans</a:t>
                      </a:r>
                      <a:endParaRPr lang="en-US" sz="1600" dirty="0"/>
                    </a:p>
                  </a:txBody>
                  <a:tcPr/>
                </a:tc>
              </a:tr>
              <a:tr h="767767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VISION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No real vision</a:t>
                      </a:r>
                      <a:r>
                        <a:rPr lang="en-US" sz="1600" baseline="0" dirty="0" smtClean="0"/>
                        <a:t> of company impressions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Company standards on who your employee – looks like, sounds like, how</a:t>
                      </a:r>
                      <a:r>
                        <a:rPr lang="en-US" sz="1600" baseline="0" dirty="0" smtClean="0"/>
                        <a:t> they behave</a:t>
                      </a:r>
                      <a:endParaRPr lang="en-US" sz="1600" dirty="0"/>
                    </a:p>
                  </a:txBody>
                  <a:tcPr/>
                </a:tc>
              </a:tr>
              <a:tr h="767767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GOT RIDE A-LONG’S?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No way for interviewers</a:t>
                      </a:r>
                      <a:r>
                        <a:rPr lang="en-US" sz="1600" baseline="0" dirty="0" smtClean="0"/>
                        <a:t> to view job or company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baseline="0" dirty="0" smtClean="0">
                          <a:solidFill>
                            <a:srgbClr val="FF0000"/>
                          </a:solidFill>
                        </a:rPr>
                        <a:t>Pest Control is difficult….they deserve a look at the job.</a:t>
                      </a:r>
                      <a:endParaRPr 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Ride along’s in the field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Admin – observe the job they are interviewing for…..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3385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40004"/>
              </p:ext>
            </p:extLst>
          </p:nvPr>
        </p:nvGraphicFramePr>
        <p:xfrm>
          <a:off x="1295400" y="1143000"/>
          <a:ext cx="7699248" cy="5674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4172"/>
                <a:gridCol w="3147538"/>
                <a:gridCol w="3147538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Poor Practices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Best Practices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Anticipate the Need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Hiring only</a:t>
                      </a:r>
                      <a:r>
                        <a:rPr lang="en-US" sz="1600" baseline="0" dirty="0" smtClean="0"/>
                        <a:t> when you have an opening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baseline="0" dirty="0" smtClean="0"/>
                        <a:t>Having ad hoc succession plan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baseline="0" dirty="0" smtClean="0"/>
                        <a:t>Overlooking the skills your organization will need in the future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baseline="0" dirty="0" smtClean="0"/>
                        <a:t>Indulging in irrational optimism about attrition, succession depth, and recruiting yields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Conducting</a:t>
                      </a:r>
                      <a:r>
                        <a:rPr lang="en-US" sz="1600" baseline="0" dirty="0" smtClean="0"/>
                        <a:t> ongoing, proactive analysis of future needs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baseline="0" dirty="0" smtClean="0"/>
                        <a:t>Continually evaluating the pool of potential talent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baseline="0" dirty="0" smtClean="0"/>
                        <a:t>Developing rigorous periodic forecasts of the company’s talent needs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Specify the Job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Relying on generic competency models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Looking primarily for charisma, general ability and track record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Defining the specific demands of the job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Specifying which skills and experience are relevant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Identifying the team the candidate will need to work with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Considering how company culture and context affect the role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1295400" y="381000"/>
            <a:ext cx="7699248" cy="45720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Recruitment &amp; Selection </a:t>
            </a:r>
            <a:r>
              <a:rPr lang="en-US" dirty="0" smtClean="0">
                <a:solidFill>
                  <a:srgbClr val="FF0000"/>
                </a:solidFill>
              </a:rPr>
              <a:t>Process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sz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97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55012" y="76200"/>
            <a:ext cx="5791200" cy="68580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Recruitment &amp; Selection </a:t>
            </a:r>
            <a:r>
              <a:rPr lang="en-US" dirty="0" smtClean="0">
                <a:solidFill>
                  <a:srgbClr val="FF0000"/>
                </a:solidFill>
              </a:rPr>
              <a:t>Process</a:t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sz="1200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2604048"/>
              </p:ext>
            </p:extLst>
          </p:nvPr>
        </p:nvGraphicFramePr>
        <p:xfrm>
          <a:off x="1322324" y="609600"/>
          <a:ext cx="7656576" cy="5674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8176"/>
                <a:gridCol w="3124200"/>
                <a:gridCol w="31242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Poor Practices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Best Practices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Develop the Pool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Taking a scattershot, ad hoc approach to finding candidates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Limiting the pool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Looking</a:t>
                      </a:r>
                      <a:r>
                        <a:rPr lang="en-US" sz="1600" baseline="0" dirty="0" smtClean="0"/>
                        <a:t> for only external or internal candidates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Developing a larger pool – pipeline. Upgrade???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Considering people on the periphery of the organization (employees in remote offices, consultants, suppliers, customers)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Tapping your</a:t>
                      </a:r>
                      <a:r>
                        <a:rPr lang="en-US" sz="1600" baseline="0" dirty="0" smtClean="0"/>
                        <a:t> networks and involving the right external partners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Assess the Candidates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Settling on the first adequate choice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Looking</a:t>
                      </a:r>
                      <a:r>
                        <a:rPr lang="en-US" sz="1600" baseline="0" dirty="0" smtClean="0"/>
                        <a:t> endlessly for the perfect choice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baseline="0" dirty="0" smtClean="0"/>
                        <a:t>Using the wrong interviewers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baseline="0" dirty="0" smtClean="0"/>
                        <a:t>Overly bureaucratic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baseline="0" dirty="0" smtClean="0"/>
                        <a:t>Unstructured or generic interviews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baseline="0" dirty="0" smtClean="0"/>
                        <a:t>Conducting inadequate (or no) reference checks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Using a small number of high-caliber,</a:t>
                      </a:r>
                      <a:r>
                        <a:rPr lang="en-US" sz="1600" baseline="0" dirty="0" smtClean="0"/>
                        <a:t> well-trained interviewers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baseline="0" dirty="0" smtClean="0"/>
                        <a:t>Employing behavior based interviews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baseline="0" dirty="0" smtClean="0"/>
                        <a:t>Conducting detailed reference checks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baseline="0" dirty="0" smtClean="0"/>
                        <a:t>Education Level?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baseline="0" dirty="0" smtClean="0"/>
                        <a:t>Communication and Trust discovered via interactive interviews?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0760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06524" y="152400"/>
            <a:ext cx="6477000" cy="45720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Recruitment &amp; Selection </a:t>
            </a:r>
            <a:r>
              <a:rPr lang="en-US" dirty="0" smtClean="0">
                <a:solidFill>
                  <a:srgbClr val="FF0000"/>
                </a:solidFill>
              </a:rPr>
              <a:t>Process</a:t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sz="1200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8051001"/>
              </p:ext>
            </p:extLst>
          </p:nvPr>
        </p:nvGraphicFramePr>
        <p:xfrm>
          <a:off x="1295400" y="762000"/>
          <a:ext cx="7699248" cy="5521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1812"/>
                <a:gridCol w="3168718"/>
                <a:gridCol w="3168718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Poor Practices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Best Practices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Close the Deal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Assuming</a:t>
                      </a:r>
                      <a:r>
                        <a:rPr lang="en-US" sz="1600" baseline="0" dirty="0" smtClean="0"/>
                        <a:t> money is everything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baseline="0" dirty="0" smtClean="0"/>
                        <a:t>Discussing only the positives of the job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Demonstrating</a:t>
                      </a:r>
                      <a:r>
                        <a:rPr lang="en-US" sz="1600" baseline="0" dirty="0" smtClean="0"/>
                        <a:t> accurate support for the candidates interests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baseline="0" dirty="0" smtClean="0"/>
                        <a:t>Describing the job realistically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baseline="0" dirty="0" smtClean="0"/>
                        <a:t>Involving the hiring manager personally, not just HR in closing the deal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Integrate the Newcomer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Assuming</a:t>
                      </a:r>
                      <a:r>
                        <a:rPr lang="en-US" sz="1600" baseline="0" dirty="0" smtClean="0"/>
                        <a:t> the new hire is “plug and play”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baseline="0" dirty="0" smtClean="0"/>
                        <a:t>Providing inadequate support and mentoring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Using veteran top performers as mentors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Making sure the</a:t>
                      </a:r>
                      <a:r>
                        <a:rPr lang="en-US" sz="1600" baseline="0" dirty="0" smtClean="0"/>
                        <a:t> newcomer checks in regularly with the boss, mentor and HR, even when no problems exist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Audit and Review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Hanging on to bad hires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Failing to review hiring practices and institutionalize the best ones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Removing bad hires immediately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Regularly reviewing recruiting practices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sz="1600" dirty="0" smtClean="0"/>
                        <a:t>Holding</a:t>
                      </a:r>
                      <a:r>
                        <a:rPr lang="en-US" sz="1600" baseline="0" dirty="0" smtClean="0"/>
                        <a:t> all assessors accountable for the quality of their evaluations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2961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3324964"/>
              </p:ext>
            </p:extLst>
          </p:nvPr>
        </p:nvGraphicFramePr>
        <p:xfrm>
          <a:off x="1257300" y="1076561"/>
          <a:ext cx="77724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914650" y="84301"/>
            <a:ext cx="4076700" cy="646744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Workforce </a:t>
            </a:r>
            <a:r>
              <a:rPr lang="en-US" dirty="0">
                <a:solidFill>
                  <a:srgbClr val="FF0000"/>
                </a:solidFill>
              </a:rPr>
              <a:t>Planning</a:t>
            </a:r>
          </a:p>
        </p:txBody>
      </p:sp>
      <p:sp>
        <p:nvSpPr>
          <p:cNvPr id="11" name="Rounded Rectangle 10"/>
          <p:cNvSpPr/>
          <p:nvPr/>
        </p:nvSpPr>
        <p:spPr bwMode="auto">
          <a:xfrm>
            <a:off x="4114800" y="3200400"/>
            <a:ext cx="2057400" cy="1522651"/>
          </a:xfrm>
          <a:prstGeom prst="roundRect">
            <a:avLst/>
          </a:prstGeom>
          <a:solidFill>
            <a:srgbClr val="336699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Workforce &amp; Succession Planning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96200" y="3200401"/>
            <a:ext cx="1371600" cy="1384995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200" b="1" dirty="0" smtClean="0"/>
              <a:t>Retirements -  next 5 yrs.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200" b="1" dirty="0" smtClean="0"/>
              <a:t>Talent for new strategies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200" b="1" dirty="0" smtClean="0"/>
              <a:t>Anticipated turnover</a:t>
            </a:r>
            <a:endParaRPr lang="en-US" sz="1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7315200" y="5645652"/>
            <a:ext cx="1654791" cy="646331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200" b="1" dirty="0" smtClean="0"/>
              <a:t>9 Box Performance &amp; Potential Grid</a:t>
            </a:r>
            <a:endParaRPr lang="en-US" sz="12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600200" y="5715000"/>
            <a:ext cx="2133600" cy="646331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200" b="1" dirty="0" smtClean="0"/>
              <a:t>Create &amp; Execute Development Plans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200" b="1" dirty="0" smtClean="0"/>
              <a:t>Communicate</a:t>
            </a:r>
            <a:endParaRPr lang="en-US" sz="1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236261" y="3546226"/>
            <a:ext cx="1331794" cy="830997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200" b="1" dirty="0" smtClean="0"/>
              <a:t>Proactive Sourcing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200" b="1" dirty="0" smtClean="0"/>
              <a:t>Talent Pipelining</a:t>
            </a:r>
            <a:endParaRPr lang="en-US" sz="12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1447800" y="6535579"/>
            <a:ext cx="7010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Source: Adopted from U.S. OPM Succession Planning Process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747520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2338123"/>
              </p:ext>
            </p:extLst>
          </p:nvPr>
        </p:nvGraphicFramePr>
        <p:xfrm>
          <a:off x="2316148" y="1600200"/>
          <a:ext cx="78486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34650" y="508234"/>
            <a:ext cx="5791200" cy="731838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Thinking about Employee Value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76400" y="2590800"/>
            <a:ext cx="252505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Compensation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Tenure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Benefits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Customer Retention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143500" y="2590799"/>
            <a:ext cx="316625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Revenue per month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Stops per day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Service calls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Complaints and so on……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676400" y="5029200"/>
            <a:ext cx="33586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Sales &amp; Technical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Pest, Lawn, Termite, Other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Residential and Commercial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143500" y="5033493"/>
            <a:ext cx="356386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People and Communication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Company Representative?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Cross Trained to all positions?</a:t>
            </a:r>
          </a:p>
        </p:txBody>
      </p:sp>
    </p:spTree>
    <p:extLst>
      <p:ext uri="{BB962C8B-B14F-4D97-AF65-F5344CB8AC3E}">
        <p14:creationId xmlns:p14="http://schemas.microsoft.com/office/powerpoint/2010/main" val="1462816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295400" y="76200"/>
            <a:ext cx="7848600" cy="67056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457200" lvl="1" indent="0" algn="ctr">
              <a:buNone/>
            </a:pPr>
            <a:r>
              <a:rPr lang="en-US" u="sng" dirty="0" smtClean="0">
                <a:solidFill>
                  <a:schemeClr val="tx1"/>
                </a:solidFill>
              </a:rPr>
              <a:t>DO YOU HAVE A PROCESS……..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Step 1 – Start at the beginning. Know what you are looking for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Step 2 – Review Resumes and application per recipe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Step 3 – Interview based on requirements and qualifications using different interviewing channels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Step 4 – Check out background – CRITICAL!!!!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Step 5 – You’re Hired, Now What?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Step 6 – Acknowledge and Value Employees and Customers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Step 7 – Repeat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How important are hiring standards? Remember, we go in our customers homes….need I say more?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Open ended questions: the best interviews are when the interviewer is not talking much….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7718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52400"/>
            <a:ext cx="7467600" cy="553998"/>
          </a:xfrm>
        </p:spPr>
        <p:txBody>
          <a:bodyPr/>
          <a:lstStyle/>
          <a:p>
            <a:r>
              <a:rPr lang="en-US" sz="3600" dirty="0" smtClean="0"/>
              <a:t> Resume and Application Review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4921" y="990600"/>
            <a:ext cx="7251879" cy="4584700"/>
          </a:xfrm>
        </p:spPr>
        <p:txBody>
          <a:bodyPr/>
          <a:lstStyle/>
          <a:p>
            <a:r>
              <a:rPr lang="en-US" dirty="0" smtClean="0"/>
              <a:t>What are you looking for?</a:t>
            </a:r>
          </a:p>
          <a:p>
            <a:r>
              <a:rPr lang="en-US" dirty="0" smtClean="0"/>
              <a:t>What is important ?</a:t>
            </a:r>
          </a:p>
          <a:p>
            <a:r>
              <a:rPr lang="en-US" dirty="0" smtClean="0"/>
              <a:t>Do you consider the presentation or neatness of the: </a:t>
            </a:r>
          </a:p>
          <a:p>
            <a:pPr lvl="2"/>
            <a:r>
              <a:rPr lang="en-US" dirty="0" smtClean="0"/>
              <a:t>the resume, or application? </a:t>
            </a:r>
          </a:p>
          <a:p>
            <a:pPr lvl="2"/>
            <a:r>
              <a:rPr lang="en-US" dirty="0" smtClean="0"/>
              <a:t>the person or applicant?</a:t>
            </a:r>
          </a:p>
          <a:p>
            <a:r>
              <a:rPr lang="en-US" dirty="0" smtClean="0"/>
              <a:t>Should you?</a:t>
            </a:r>
          </a:p>
          <a:p>
            <a:r>
              <a:rPr lang="en-US" dirty="0" smtClean="0"/>
              <a:t>Yes, No, maybe piles</a:t>
            </a:r>
          </a:p>
          <a:p>
            <a:r>
              <a:rPr lang="en-US" dirty="0" smtClean="0"/>
              <a:t>Yes and Maybe</a:t>
            </a:r>
          </a:p>
          <a:p>
            <a:r>
              <a:rPr lang="en-US" dirty="0" smtClean="0"/>
              <a:t>Yes</a:t>
            </a:r>
          </a:p>
          <a:p>
            <a:endParaRPr lang="en-US" dirty="0"/>
          </a:p>
        </p:txBody>
      </p:sp>
      <p:pic>
        <p:nvPicPr>
          <p:cNvPr id="2050" name="Picture 2" descr="C:\Users\GHall\AppData\Local\Microsoft\Windows\INetCache\IE\H8QQGOO1\k6543638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495800"/>
            <a:ext cx="1765300" cy="215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2575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457200"/>
            <a:ext cx="7620000" cy="860183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Steps to a GREAT interview – Greet, Relate, Explore, Act, Thank	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447800"/>
            <a:ext cx="6705600" cy="5181600"/>
          </a:xfrm>
        </p:spPr>
        <p:txBody>
          <a:bodyPr/>
          <a:lstStyle/>
          <a:p>
            <a:r>
              <a:rPr lang="en-US" b="1" dirty="0" smtClean="0"/>
              <a:t>Greet</a:t>
            </a:r>
            <a:r>
              <a:rPr lang="en-US" dirty="0" smtClean="0"/>
              <a:t> the applicant</a:t>
            </a:r>
          </a:p>
          <a:p>
            <a:r>
              <a:rPr lang="en-US" b="1" dirty="0" smtClean="0"/>
              <a:t>Relate</a:t>
            </a:r>
            <a:r>
              <a:rPr lang="en-US" dirty="0" smtClean="0"/>
              <a:t> to their interests	</a:t>
            </a:r>
          </a:p>
          <a:p>
            <a:r>
              <a:rPr lang="en-US" b="1" dirty="0" smtClean="0"/>
              <a:t>Explore</a:t>
            </a:r>
            <a:r>
              <a:rPr lang="en-US" dirty="0" smtClean="0"/>
              <a:t> their background</a:t>
            </a:r>
          </a:p>
          <a:p>
            <a:r>
              <a:rPr lang="en-US" b="1" dirty="0" smtClean="0"/>
              <a:t>Act</a:t>
            </a:r>
            <a:r>
              <a:rPr lang="en-US" dirty="0" smtClean="0"/>
              <a:t> by asking questions and engaging them in conversation which includes providing information about the position, Company culture, and philosophy. </a:t>
            </a:r>
          </a:p>
          <a:p>
            <a:r>
              <a:rPr lang="en-US" dirty="0" smtClean="0"/>
              <a:t>On-site tour;  Ride along</a:t>
            </a:r>
          </a:p>
          <a:p>
            <a:r>
              <a:rPr lang="en-US" b="1" dirty="0" smtClean="0"/>
              <a:t>Thank</a:t>
            </a:r>
            <a:r>
              <a:rPr lang="en-US" dirty="0" smtClean="0"/>
              <a:t> the applicant for their interest</a:t>
            </a:r>
          </a:p>
          <a:p>
            <a:r>
              <a:rPr lang="en-US" dirty="0" smtClean="0"/>
              <a:t>Educate about the process </a:t>
            </a:r>
          </a:p>
          <a:p>
            <a:r>
              <a:rPr lang="en-US" dirty="0" smtClean="0"/>
              <a:t>Discuss: Culture, Mission, Vision, Expectations…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49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6097" y="381000"/>
            <a:ext cx="3962401" cy="655638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The Interview Process is Critical…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01342" y="1197612"/>
            <a:ext cx="4731913" cy="5258574"/>
          </a:xfrm>
        </p:spPr>
        <p:txBody>
          <a:bodyPr/>
          <a:lstStyle/>
          <a:p>
            <a:r>
              <a:rPr lang="en-US" dirty="0" smtClean="0"/>
              <a:t>Prepare in advance</a:t>
            </a:r>
          </a:p>
          <a:p>
            <a:r>
              <a:rPr lang="en-US" dirty="0" smtClean="0"/>
              <a:t>Behavioral Interviewing: situational open ended questions……EXAMPLES???</a:t>
            </a:r>
          </a:p>
          <a:p>
            <a:r>
              <a:rPr lang="en-US" dirty="0" smtClean="0"/>
              <a:t>Phone Screen</a:t>
            </a:r>
          </a:p>
          <a:p>
            <a:r>
              <a:rPr lang="en-US" dirty="0" smtClean="0"/>
              <a:t>In-person conversation</a:t>
            </a:r>
          </a:p>
          <a:p>
            <a:r>
              <a:rPr lang="en-US" dirty="0" smtClean="0"/>
              <a:t>Ride-a-long’s</a:t>
            </a:r>
          </a:p>
          <a:p>
            <a:r>
              <a:rPr lang="en-US" dirty="0" smtClean="0"/>
              <a:t>Multiple interviews by multiple people</a:t>
            </a:r>
          </a:p>
          <a:p>
            <a:r>
              <a:rPr lang="en-US" dirty="0" smtClean="0"/>
              <a:t>Team Interview</a:t>
            </a:r>
          </a:p>
          <a:p>
            <a:r>
              <a:rPr lang="en-US" dirty="0" smtClean="0"/>
              <a:t>Offer</a:t>
            </a:r>
          </a:p>
          <a:p>
            <a:r>
              <a:rPr lang="en-US" dirty="0" smtClean="0"/>
              <a:t>Training Process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3077" name="Picture 5" descr="C:\Users\GHall\AppData\Local\Microsoft\Windows\INetCache\IE\H8QQGOO1\job-interview-advice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4572000"/>
            <a:ext cx="2102476" cy="1884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478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52400"/>
            <a:ext cx="7543800" cy="479386"/>
          </a:xfrm>
        </p:spPr>
        <p:txBody>
          <a:bodyPr/>
          <a:lstStyle/>
          <a:p>
            <a:r>
              <a:rPr lang="en-US" sz="4000" dirty="0" smtClean="0">
                <a:solidFill>
                  <a:srgbClr val="FF0000"/>
                </a:solidFill>
              </a:rPr>
              <a:t>You’re Hired, Now What???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95450" y="914400"/>
            <a:ext cx="6896100" cy="5410200"/>
          </a:xfrm>
        </p:spPr>
        <p:txBody>
          <a:bodyPr/>
          <a:lstStyle/>
          <a:p>
            <a:r>
              <a:rPr lang="en-US" sz="2800" dirty="0" smtClean="0"/>
              <a:t>How do you orient new employees: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smtClean="0"/>
              <a:t>To the Company and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smtClean="0"/>
              <a:t>To the specific role for which they have been hired?</a:t>
            </a:r>
          </a:p>
          <a:p>
            <a:r>
              <a:rPr lang="en-US" sz="2800" dirty="0" smtClean="0"/>
              <a:t>Tell, Show, Do, Review….</a:t>
            </a:r>
          </a:p>
          <a:p>
            <a:r>
              <a:rPr lang="en-US" sz="2800" dirty="0" smtClean="0"/>
              <a:t>Training Videos</a:t>
            </a:r>
          </a:p>
          <a:p>
            <a:r>
              <a:rPr lang="en-US" sz="2800" dirty="0" smtClean="0"/>
              <a:t>Job shadow</a:t>
            </a:r>
          </a:p>
          <a:p>
            <a:r>
              <a:rPr lang="en-US" sz="2800" dirty="0" smtClean="0"/>
              <a:t>Buddy</a:t>
            </a:r>
          </a:p>
          <a:p>
            <a:r>
              <a:rPr lang="en-US" sz="2800" dirty="0" smtClean="0"/>
              <a:t>Coaching</a:t>
            </a:r>
          </a:p>
          <a:p>
            <a:r>
              <a:rPr lang="en-US" sz="2800" dirty="0" smtClean="0"/>
              <a:t>Bottom line:  Do you have a plan prior to the start date???</a:t>
            </a:r>
          </a:p>
          <a:p>
            <a:endParaRPr lang="en-US" dirty="0" smtClean="0"/>
          </a:p>
          <a:p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1935004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166801"/>
            <a:ext cx="6629400" cy="1052399"/>
          </a:xfrm>
        </p:spPr>
        <p:txBody>
          <a:bodyPr/>
          <a:lstStyle/>
          <a:p>
            <a:r>
              <a:rPr lang="en-US" sz="4000" dirty="0" smtClean="0">
                <a:solidFill>
                  <a:srgbClr val="FF0000"/>
                </a:solidFill>
              </a:rPr>
              <a:t>Acknowledge and Value the Employees… 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4500" y="1371600"/>
            <a:ext cx="7010400" cy="5334000"/>
          </a:xfrm>
        </p:spPr>
        <p:txBody>
          <a:bodyPr/>
          <a:lstStyle/>
          <a:p>
            <a:r>
              <a:rPr lang="en-US" dirty="0" smtClean="0"/>
              <a:t>All employees want and need to be acknowledged and valued.</a:t>
            </a:r>
          </a:p>
          <a:p>
            <a:r>
              <a:rPr lang="en-US" dirty="0" smtClean="0"/>
              <a:t>What does this look like?</a:t>
            </a:r>
          </a:p>
          <a:p>
            <a:r>
              <a:rPr lang="en-US" dirty="0" smtClean="0"/>
              <a:t>Retention and rehire of “Human Assets”</a:t>
            </a:r>
          </a:p>
          <a:p>
            <a:r>
              <a:rPr lang="en-US" dirty="0" smtClean="0"/>
              <a:t>Customers – lifeblood of business and the Employee is who delivers the service.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IF YOU KEEP YOUR EMPLOYEES IN THE PEST CONTROL INDUSTRY, YOU ARE MORE LIKELY TO KEEP YOUR CUSTOMERS.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EMPLOYEE RETENTION IS A KEY METRIC…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18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 bwMode="auto">
          <a:xfrm>
            <a:off x="2362200" y="1068916"/>
            <a:ext cx="56388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DC0034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0034"/>
                </a:solidFill>
                <a:latin typeface="Gill Sans MT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0034"/>
                </a:solidFill>
                <a:latin typeface="Gill Sans MT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0034"/>
                </a:solidFill>
                <a:latin typeface="Gill Sans MT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0034"/>
                </a:solidFill>
                <a:latin typeface="Gill Sans MT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0034"/>
                </a:solidFill>
                <a:latin typeface="Gill Sans MT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0034"/>
                </a:solidFill>
                <a:latin typeface="Gill Sans MT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0034"/>
                </a:solidFill>
                <a:latin typeface="Gill Sans MT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0034"/>
                </a:solidFill>
                <a:latin typeface="Gill Sans MT" charset="0"/>
              </a:defRPr>
            </a:lvl9pPr>
          </a:lstStyle>
          <a:p>
            <a:r>
              <a:rPr lang="en-US" sz="3200" kern="0" dirty="0" smtClean="0">
                <a:solidFill>
                  <a:schemeClr val="tx1"/>
                </a:solidFill>
                <a:latin typeface="Garamond" pitchFamily="18" charset="0"/>
              </a:rPr>
              <a:t>Business 201: Dealing with growing pains: knowing when to hire help and how to keep good people…Attract, Retain, </a:t>
            </a:r>
            <a:br>
              <a:rPr lang="en-US" sz="3200" kern="0" dirty="0" smtClean="0">
                <a:solidFill>
                  <a:schemeClr val="tx1"/>
                </a:solidFill>
                <a:latin typeface="Garamond" pitchFamily="18" charset="0"/>
              </a:rPr>
            </a:br>
            <a:r>
              <a:rPr lang="en-US" sz="3200" kern="0" dirty="0" smtClean="0">
                <a:solidFill>
                  <a:schemeClr val="tx1"/>
                </a:solidFill>
                <a:latin typeface="Garamond" pitchFamily="18" charset="0"/>
              </a:rPr>
              <a:t>Develop &amp; Engage </a:t>
            </a:r>
            <a:br>
              <a:rPr lang="en-US" sz="3200" kern="0" dirty="0" smtClean="0">
                <a:solidFill>
                  <a:schemeClr val="tx1"/>
                </a:solidFill>
                <a:latin typeface="Garamond" pitchFamily="18" charset="0"/>
              </a:rPr>
            </a:br>
            <a:r>
              <a:rPr lang="en-US" sz="3200" kern="0" dirty="0" smtClean="0">
                <a:solidFill>
                  <a:schemeClr val="tx1"/>
                </a:solidFill>
                <a:latin typeface="Garamond" pitchFamily="18" charset="0"/>
              </a:rPr>
              <a:t>The Best Talent</a:t>
            </a:r>
            <a:endParaRPr lang="en-US" sz="3200" kern="0" dirty="0">
              <a:solidFill>
                <a:schemeClr val="tx1"/>
              </a:solidFill>
              <a:latin typeface="Garamond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66800" y="5612931"/>
            <a:ext cx="30219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0" dirty="0" smtClean="0">
                <a:latin typeface="Garamond" pitchFamily="18" charset="0"/>
              </a:rPr>
              <a:t>Presented by Kemp Anderson</a:t>
            </a:r>
          </a:p>
          <a:p>
            <a:r>
              <a:rPr lang="en-US" dirty="0" smtClean="0">
                <a:latin typeface="Garamond" pitchFamily="18" charset="0"/>
              </a:rPr>
              <a:t>Kemp Anderson Consulting</a:t>
            </a:r>
          </a:p>
          <a:p>
            <a:r>
              <a:rPr lang="en-US" i="0" dirty="0" smtClean="0">
                <a:latin typeface="Garamond" pitchFamily="18" charset="0"/>
              </a:rPr>
              <a:t>www.kempanderson.com</a:t>
            </a:r>
            <a:endParaRPr lang="en-US" i="0" dirty="0">
              <a:latin typeface="Garamond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93879" y="93900"/>
            <a:ext cx="609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Hiring, Training and Keeping great employees is key to the success of your Pest Control Company…Embrace Employee Tenure as a key metric. 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649" y="4271843"/>
            <a:ext cx="1150824" cy="104567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10248" y="5335932"/>
            <a:ext cx="441980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Does your company need HR support?</a:t>
            </a:r>
          </a:p>
          <a:p>
            <a:r>
              <a:rPr lang="en-US" dirty="0" smtClean="0"/>
              <a:t>Gina Hall HR Consulting, LLC</a:t>
            </a:r>
          </a:p>
          <a:p>
            <a:r>
              <a:rPr lang="en-US" dirty="0" smtClean="0"/>
              <a:t>GinaHallHRConsulting.com</a:t>
            </a:r>
          </a:p>
          <a:p>
            <a:r>
              <a:rPr lang="en-US" dirty="0" smtClean="0"/>
              <a:t>Phone: 407.618.4402</a:t>
            </a:r>
          </a:p>
          <a:p>
            <a:r>
              <a:rPr lang="en-US" dirty="0" smtClean="0"/>
              <a:t>Email: Gina@GinaHallHRConsulting.com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0473" y="3082961"/>
            <a:ext cx="1493817" cy="2252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21737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0070C0"/>
      </a:accent1>
      <a:accent2>
        <a:srgbClr val="DA1F28"/>
      </a:accent2>
      <a:accent3>
        <a:srgbClr val="EB641B"/>
      </a:accent3>
      <a:accent4>
        <a:srgbClr val="2A4A75"/>
      </a:accent4>
      <a:accent5>
        <a:srgbClr val="1FADCC"/>
      </a:accent5>
      <a:accent6>
        <a:srgbClr val="7D3C4A"/>
      </a:accent6>
      <a:hlink>
        <a:srgbClr val="FF8119"/>
      </a:hlink>
      <a:folHlink>
        <a:srgbClr val="44B9E8"/>
      </a:folHlink>
    </a:clrScheme>
    <a:fontScheme name="Default Design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17091</TotalTime>
  <Words>1224</Words>
  <Application>Microsoft Office PowerPoint</Application>
  <PresentationFormat>On-screen Show (4:3)</PresentationFormat>
  <Paragraphs>227</Paragraphs>
  <Slides>16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Garamond</vt:lpstr>
      <vt:lpstr>Gill Sans MT</vt:lpstr>
      <vt:lpstr>Default Design</vt:lpstr>
      <vt:lpstr>Business 201: Dealing with growing pains: knowing when to hire help and how to keep good people…Attract, Retain,  Develop &amp; Engage  The Best Talent</vt:lpstr>
      <vt:lpstr>Your Talent</vt:lpstr>
      <vt:lpstr> Know who and what you are looking for…</vt:lpstr>
      <vt:lpstr>Before You Hire, Plan…</vt:lpstr>
      <vt:lpstr>Recruitment &amp; Selection Process </vt:lpstr>
      <vt:lpstr>Recruitment &amp; Selection Process </vt:lpstr>
      <vt:lpstr>Recruitment &amp; Selection Process </vt:lpstr>
      <vt:lpstr>Workforce Planning</vt:lpstr>
      <vt:lpstr>Thinking about Employee Value</vt:lpstr>
      <vt:lpstr>PowerPoint Presentation</vt:lpstr>
      <vt:lpstr> Resume and Application Review</vt:lpstr>
      <vt:lpstr>Steps to a GREAT interview – Greet, Relate, Explore, Act, Thank </vt:lpstr>
      <vt:lpstr>The Interview Process is Critical…</vt:lpstr>
      <vt:lpstr>You’re Hired, Now What???</vt:lpstr>
      <vt:lpstr>Acknowledge and Value the Employees… 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Jill Dohnal</dc:creator>
  <cp:lastModifiedBy>Kemp</cp:lastModifiedBy>
  <cp:revision>348</cp:revision>
  <cp:lastPrinted>2014-09-29T20:48:54Z</cp:lastPrinted>
  <dcterms:created xsi:type="dcterms:W3CDTF">2011-12-13T16:25:27Z</dcterms:created>
  <dcterms:modified xsi:type="dcterms:W3CDTF">2016-10-20T05:25:26Z</dcterms:modified>
</cp:coreProperties>
</file>