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59" r:id="rId2"/>
    <p:sldId id="267" r:id="rId3"/>
    <p:sldId id="280" r:id="rId4"/>
    <p:sldId id="281" r:id="rId5"/>
    <p:sldId id="282" r:id="rId6"/>
    <p:sldId id="260" r:id="rId7"/>
    <p:sldId id="268" r:id="rId8"/>
    <p:sldId id="257" r:id="rId9"/>
    <p:sldId id="269" r:id="rId10"/>
    <p:sldId id="258" r:id="rId11"/>
    <p:sldId id="270" r:id="rId12"/>
    <p:sldId id="262" r:id="rId13"/>
    <p:sldId id="271" r:id="rId14"/>
    <p:sldId id="261" r:id="rId15"/>
    <p:sldId id="272" r:id="rId16"/>
    <p:sldId id="263" r:id="rId17"/>
    <p:sldId id="273" r:id="rId18"/>
    <p:sldId id="264" r:id="rId19"/>
    <p:sldId id="274" r:id="rId20"/>
    <p:sldId id="265" r:id="rId21"/>
    <p:sldId id="275" r:id="rId22"/>
    <p:sldId id="266" r:id="rId23"/>
    <p:sldId id="276" r:id="rId24"/>
    <p:sldId id="278" r:id="rId25"/>
    <p:sldId id="277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96"/>
    <p:restoredTop sz="94671"/>
  </p:normalViewPr>
  <p:slideViewPr>
    <p:cSldViewPr snapToGrid="0" snapToObjects="1">
      <p:cViewPr varScale="1">
        <p:scale>
          <a:sx n="68" d="100"/>
          <a:sy n="68" d="100"/>
        </p:scale>
        <p:origin x="72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Fox\Desktop\Pest%20Control\Deck%20and%20Charts\Market%20Landscape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Fox\Desktop\Pest%20Control\Deck%20and%20Charts\Barriers%20to%20Entry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Sheet1!$B$2</c:f>
              <c:strCache>
                <c:ptCount val="1"/>
                <c:pt idx="0">
                  <c:v>Residential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</c:spPr>
          <c:invertIfNegative val="0"/>
          <c:cat>
            <c:strRef>
              <c:f>Sheet1!$A$3:$A$13</c:f>
              <c:strCache>
                <c:ptCount val="11"/>
                <c:pt idx="0">
                  <c:v>Cleaning Services</c:v>
                </c:pt>
                <c:pt idx="1">
                  <c:v>Mowing Services</c:v>
                </c:pt>
                <c:pt idx="2">
                  <c:v>Alarm Services</c:v>
                </c:pt>
                <c:pt idx="3">
                  <c:v>Landscape Design and Planting</c:v>
                </c:pt>
                <c:pt idx="4">
                  <c:v>Pest Control</c:v>
                </c:pt>
                <c:pt idx="5">
                  <c:v>Lawn Care</c:v>
                </c:pt>
                <c:pt idx="6">
                  <c:v>Tree and Shrub</c:v>
                </c:pt>
                <c:pt idx="7">
                  <c:v>Irrigation</c:v>
                </c:pt>
                <c:pt idx="8">
                  <c:v>Snow and Ice Removal</c:v>
                </c:pt>
                <c:pt idx="9">
                  <c:v>Other Services</c:v>
                </c:pt>
                <c:pt idx="10">
                  <c:v>Mulch</c:v>
                </c:pt>
              </c:strCache>
            </c:strRef>
          </c:cat>
          <c:val>
            <c:numRef>
              <c:f>Sheet1!$B$3:$B$13</c:f>
              <c:numCache>
                <c:formatCode>_(* #,##0.0_);_(* \(#,##0.0\);_(* "-"??_);_(@_)</c:formatCode>
                <c:ptCount val="11"/>
                <c:pt idx="0">
                  <c:v>3.7</c:v>
                </c:pt>
                <c:pt idx="1">
                  <c:v>13.6</c:v>
                </c:pt>
                <c:pt idx="2">
                  <c:v>7</c:v>
                </c:pt>
                <c:pt idx="3">
                  <c:v>9.6</c:v>
                </c:pt>
                <c:pt idx="4">
                  <c:v>4.5999999999999996</c:v>
                </c:pt>
                <c:pt idx="5">
                  <c:v>4</c:v>
                </c:pt>
                <c:pt idx="6">
                  <c:v>3.4</c:v>
                </c:pt>
                <c:pt idx="7">
                  <c:v>2.2999999999999998</c:v>
                </c:pt>
                <c:pt idx="8">
                  <c:v>1.8</c:v>
                </c:pt>
                <c:pt idx="9">
                  <c:v>1.5</c:v>
                </c:pt>
                <c:pt idx="10">
                  <c:v>1.1000000000000001</c:v>
                </c:pt>
              </c:numCache>
            </c:numRef>
          </c:val>
        </c:ser>
        <c:ser>
          <c:idx val="1"/>
          <c:order val="1"/>
          <c:tx>
            <c:strRef>
              <c:f>Sheet1!$C$2</c:f>
              <c:strCache>
                <c:ptCount val="1"/>
                <c:pt idx="0">
                  <c:v>Commercial</c:v>
                </c:pt>
              </c:strCache>
            </c:strRef>
          </c:tx>
          <c:spPr>
            <a:solidFill>
              <a:schemeClr val="accent5">
                <a:lumMod val="40000"/>
                <a:lumOff val="60000"/>
              </a:schemeClr>
            </a:solidFill>
          </c:spPr>
          <c:invertIfNegative val="0"/>
          <c:cat>
            <c:strRef>
              <c:f>Sheet1!$A$3:$A$13</c:f>
              <c:strCache>
                <c:ptCount val="11"/>
                <c:pt idx="0">
                  <c:v>Cleaning Services</c:v>
                </c:pt>
                <c:pt idx="1">
                  <c:v>Mowing Services</c:v>
                </c:pt>
                <c:pt idx="2">
                  <c:v>Alarm Services</c:v>
                </c:pt>
                <c:pt idx="3">
                  <c:v>Landscape Design and Planting</c:v>
                </c:pt>
                <c:pt idx="4">
                  <c:v>Pest Control</c:v>
                </c:pt>
                <c:pt idx="5">
                  <c:v>Lawn Care</c:v>
                </c:pt>
                <c:pt idx="6">
                  <c:v>Tree and Shrub</c:v>
                </c:pt>
                <c:pt idx="7">
                  <c:v>Irrigation</c:v>
                </c:pt>
                <c:pt idx="8">
                  <c:v>Snow and Ice Removal</c:v>
                </c:pt>
                <c:pt idx="9">
                  <c:v>Other Services</c:v>
                </c:pt>
                <c:pt idx="10">
                  <c:v>Mulch</c:v>
                </c:pt>
              </c:strCache>
            </c:strRef>
          </c:cat>
          <c:val>
            <c:numRef>
              <c:f>Sheet1!$C$3:$C$13</c:f>
              <c:numCache>
                <c:formatCode>_(* #,##0.0_);_(* \(#,##0.0\);_(* "-"??_);_(@_)</c:formatCode>
                <c:ptCount val="11"/>
                <c:pt idx="0">
                  <c:v>20</c:v>
                </c:pt>
                <c:pt idx="1">
                  <c:v>5.6</c:v>
                </c:pt>
                <c:pt idx="2">
                  <c:v>10.5</c:v>
                </c:pt>
                <c:pt idx="3">
                  <c:v>3.9</c:v>
                </c:pt>
                <c:pt idx="4">
                  <c:v>2.59</c:v>
                </c:pt>
                <c:pt idx="5">
                  <c:v>1.7</c:v>
                </c:pt>
                <c:pt idx="6">
                  <c:v>1.3</c:v>
                </c:pt>
                <c:pt idx="7">
                  <c:v>0.9</c:v>
                </c:pt>
                <c:pt idx="8">
                  <c:v>0.7000000000000004</c:v>
                </c:pt>
                <c:pt idx="9">
                  <c:v>0.60000000000000042</c:v>
                </c:pt>
                <c:pt idx="10">
                  <c:v>0.4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7"/>
        <c:overlap val="100"/>
        <c:axId val="545013416"/>
        <c:axId val="545017336"/>
      </c:barChart>
      <c:catAx>
        <c:axId val="54501341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45017336"/>
        <c:crosses val="autoZero"/>
        <c:auto val="1"/>
        <c:lblAlgn val="ctr"/>
        <c:lblOffset val="100"/>
        <c:noMultiLvlLbl val="0"/>
      </c:catAx>
      <c:valAx>
        <c:axId val="545017336"/>
        <c:scaling>
          <c:orientation val="minMax"/>
        </c:scaling>
        <c:delete val="0"/>
        <c:axPos val="l"/>
        <c:numFmt formatCode="_(* #,##0.0_);_(* \(#,##0.0\);_(* &quot;-&quot;??_);_(@_)" sourceLinked="1"/>
        <c:majorTickMark val="out"/>
        <c:minorTickMark val="none"/>
        <c:tickLblPos val="nextTo"/>
        <c:crossAx val="545013416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layout>
        <c:manualLayout>
          <c:xMode val="edge"/>
          <c:yMode val="edge"/>
          <c:x val="0.70273573456229665"/>
          <c:y val="0.20935665237808837"/>
          <c:w val="0.25305138791620918"/>
          <c:h val="6.9234728849367974E-2"/>
        </c:manualLayout>
      </c:layout>
      <c:overlay val="0"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spPr>
            <a:solidFill>
              <a:schemeClr val="accent4">
                <a:lumMod val="20000"/>
                <a:lumOff val="80000"/>
              </a:schemeClr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tx2">
                  <a:lumMod val="40000"/>
                  <a:lumOff val="60000"/>
                </a:schemeClr>
              </a:solidFill>
            </c:spPr>
          </c:dPt>
          <c:dPt>
            <c:idx val="2"/>
            <c:invertIfNegative val="0"/>
            <c:bubble3D val="0"/>
            <c:spPr>
              <a:solidFill>
                <a:srgbClr val="00B0F0"/>
              </a:solidFill>
            </c:spPr>
          </c:dPt>
          <c:dLbls>
            <c:dLbl>
              <c:idx val="0"/>
              <c:layout>
                <c:manualLayout>
                  <c:x val="0"/>
                  <c:y val="-0.3518518518518540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"/>
                  <c:y val="-0.39814814814814831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80%+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"/>
                  <c:y val="-0.4259259259259286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Sheet1!$A$4:$A$6</c:f>
              <c:strCache>
                <c:ptCount val="3"/>
                <c:pt idx="0">
                  <c:v>Lawn Service</c:v>
                </c:pt>
                <c:pt idx="1">
                  <c:v>General Pest Control</c:v>
                </c:pt>
                <c:pt idx="2">
                  <c:v>Termite Control</c:v>
                </c:pt>
              </c:strCache>
            </c:strRef>
          </c:cat>
          <c:val>
            <c:numRef>
              <c:f>Sheet1!$B$4:$B$6</c:f>
              <c:numCache>
                <c:formatCode>0%</c:formatCode>
                <c:ptCount val="3"/>
                <c:pt idx="0">
                  <c:v>0.69000000000000061</c:v>
                </c:pt>
                <c:pt idx="1">
                  <c:v>0.79</c:v>
                </c:pt>
                <c:pt idx="2">
                  <c:v>0.85000000000000064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1229472"/>
        <c:axId val="421233392"/>
      </c:barChart>
      <c:catAx>
        <c:axId val="4212294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421233392"/>
        <c:crosses val="autoZero"/>
        <c:auto val="1"/>
        <c:lblAlgn val="ctr"/>
        <c:lblOffset val="100"/>
        <c:noMultiLvlLbl val="0"/>
      </c:catAx>
      <c:valAx>
        <c:axId val="421233392"/>
        <c:scaling>
          <c:orientation val="minMax"/>
          <c:max val="1"/>
        </c:scaling>
        <c:delete val="0"/>
        <c:axPos val="l"/>
        <c:numFmt formatCode="0%" sourceLinked="1"/>
        <c:majorTickMark val="out"/>
        <c:minorTickMark val="none"/>
        <c:tickLblPos val="nextTo"/>
        <c:crossAx val="42122947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D7C808-A80C-400F-A13D-CD84CA715B72}" type="datetimeFigureOut">
              <a:rPr lang="en-US" smtClean="0"/>
              <a:t>10/18/2016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dirty="0" smtClean="0"/>
              <a:t>www.kempanderson.com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07BF44-11A3-4B12-A79E-272DB79DA32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7987909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D89D1B-51B3-4B97-BAD2-D8E9D67E6ADD}" type="datetimeFigureOut">
              <a:rPr lang="en-US" smtClean="0"/>
              <a:t>10/18/2016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dirty="0" smtClean="0"/>
              <a:t>www.kempanderson.com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532FD6-7987-41EA-B796-D607B2319C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1072507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532FD6-7987-41EA-B796-D607B2319CDB}" type="slidenum">
              <a:rPr lang="en-US" smtClean="0"/>
              <a:t>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www.kempanderson.com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93793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www.kempanderson.com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B532FD6-7987-41EA-B796-D607B2319CDB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11284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3C657-6FF3-4B8E-A5BE-CD934121882C}" type="datetime1">
              <a:rPr lang="en-US" smtClean="0"/>
              <a:t>10/18/2016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CONFIDENTIAL AND PROPRIETARY © 2016  Kemp Anderson Consulting, Inc. All rights reserved.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476F0-0326-6D4B-8063-A87A3E8F3BE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08027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A6ACE-E83C-4812-B226-6CF781F8A8A0}" type="datetime1">
              <a:rPr lang="en-US" smtClean="0"/>
              <a:t>10/18/2016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CONFIDENTIAL AND PROPRIETARY © 2016  Kemp Anderson Consulting, Inc. All rights reserved.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476F0-0326-6D4B-8063-A87A3E8F3BE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0588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5E549-A7F7-4793-99A8-2102E6087B2F}" type="datetime1">
              <a:rPr lang="en-US" smtClean="0"/>
              <a:t>10/18/2016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CONFIDENTIAL AND PROPRIETARY © 2016  Kemp Anderson Consulting, Inc. All rights reserved.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476F0-0326-6D4B-8063-A87A3E8F3BE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9194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D6621-5682-40D9-9FFF-8B3B939C7509}" type="datetime1">
              <a:rPr lang="en-US" smtClean="0"/>
              <a:t>10/18/2016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CONFIDENTIAL AND PROPRIETARY © 2016  Kemp Anderson Consulting, Inc. All rights reserved.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476F0-0326-6D4B-8063-A87A3E8F3BE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3014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5E160-7C6B-47B6-A2D9-0C70D29EF2ED}" type="datetime1">
              <a:rPr lang="en-US" smtClean="0"/>
              <a:t>10/18/2016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CONFIDENTIAL AND PROPRIETARY © 2016  Kemp Anderson Consulting, Inc. All rights reserved.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476F0-0326-6D4B-8063-A87A3E8F3BE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6307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AE804-DE69-488A-992A-7D5127532A9B}" type="datetime1">
              <a:rPr lang="en-US" smtClean="0"/>
              <a:t>10/18/2016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CONFIDENTIAL AND PROPRIETARY © 2016  Kemp Anderson Consulting, Inc. All rights reserved.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476F0-0326-6D4B-8063-A87A3E8F3BE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37192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498B9-B470-4FD1-AAE5-AC84092478F5}" type="datetime1">
              <a:rPr lang="en-US" smtClean="0"/>
              <a:t>10/18/2016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CONFIDENTIAL AND PROPRIETARY © 2016  Kemp Anderson Consulting, Inc. All rights reserved.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476F0-0326-6D4B-8063-A87A3E8F3BE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68832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FAE7C-C8E3-4FF2-9A17-5AA52D5B2E11}" type="datetime1">
              <a:rPr lang="en-US" smtClean="0"/>
              <a:t>10/18/2016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CONFIDENTIAL AND PROPRIETARY © 2016  Kemp Anderson Consulting, Inc. All rights reserved.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476F0-0326-6D4B-8063-A87A3E8F3BE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34177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64D1A-EA50-4846-940B-F6269F30C735}" type="datetime1">
              <a:rPr lang="en-US" smtClean="0"/>
              <a:t>10/18/2016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CONFIDENTIAL AND PROPRIETARY © 2016  Kemp Anderson Consulting, Inc. All rights reserved.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476F0-0326-6D4B-8063-A87A3E8F3BE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1505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41DD9-80EB-449C-B22A-6420EA7634E4}" type="datetime1">
              <a:rPr lang="en-US" smtClean="0"/>
              <a:t>10/18/2016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CONFIDENTIAL AND PROPRIETARY © 2016  Kemp Anderson Consulting, Inc. All rights reserved.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476F0-0326-6D4B-8063-A87A3E8F3BE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61752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0844D-DCA0-4004-ADAB-DC78A7064842}" type="datetime1">
              <a:rPr lang="en-US" smtClean="0"/>
              <a:t>10/18/2016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CONFIDENTIAL AND PROPRIETARY © 2016  Kemp Anderson Consulting, Inc. All rights reserved.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476F0-0326-6D4B-8063-A87A3E8F3BE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56226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D6650B-F093-40E0-B029-88E6EFB1B417}" type="datetime1">
              <a:rPr lang="en-US" smtClean="0"/>
              <a:t>10/18/2016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CONFIDENTIAL AND PROPRIETARY © 2016  Kemp Anderson Consulting, Inc. All rights reserved.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0476F0-0326-6D4B-8063-A87A3E8F3BE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777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2.png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9459" y="2343955"/>
            <a:ext cx="10515600" cy="1999445"/>
          </a:xfrm>
        </p:spPr>
        <p:txBody>
          <a:bodyPr>
            <a:normAutofit/>
          </a:bodyPr>
          <a:lstStyle/>
          <a:p>
            <a:pPr algn="ctr"/>
            <a:r>
              <a:rPr lang="en-US" sz="6000" dirty="0" smtClean="0">
                <a:latin typeface="American Typewriter" charset="0"/>
                <a:ea typeface="American Typewriter" charset="0"/>
                <a:cs typeface="American Typewriter" charset="0"/>
              </a:rPr>
              <a:t>building blocks of</a:t>
            </a:r>
            <a:br>
              <a:rPr lang="en-US" sz="6000" dirty="0" smtClean="0">
                <a:latin typeface="American Typewriter" charset="0"/>
                <a:ea typeface="American Typewriter" charset="0"/>
                <a:cs typeface="American Typewriter" charset="0"/>
              </a:rPr>
            </a:br>
            <a:r>
              <a:rPr lang="en-US" sz="6000" dirty="0" smtClean="0">
                <a:latin typeface="American Typewriter" charset="0"/>
                <a:ea typeface="American Typewriter" charset="0"/>
                <a:cs typeface="American Typewriter" charset="0"/>
              </a:rPr>
              <a:t>a business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126253" y="5175287"/>
            <a:ext cx="4213398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/>
              <a:t>Kemp Anderson Consulting</a:t>
            </a:r>
            <a:endParaRPr lang="en-US" dirty="0" smtClean="0"/>
          </a:p>
          <a:p>
            <a:pPr algn="ctr"/>
            <a:r>
              <a:rPr lang="en-US" dirty="0" smtClean="0"/>
              <a:t>www.KempAnderson.com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143812" y="4841901"/>
            <a:ext cx="1955990" cy="146699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93800" y="1092200"/>
            <a:ext cx="101346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u="sng" dirty="0" smtClean="0"/>
              <a:t>Business 101 – Managing a Business and Turning a Profit: Getting Started</a:t>
            </a:r>
            <a:endParaRPr lang="en-US" sz="2600" u="sng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476F0-0326-6D4B-8063-A87A3E8F3BE9}" type="slidenum">
              <a:rPr lang="en-US" smtClean="0"/>
              <a:t>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CONFIDENTIAL AND PROPRIETARY © 2016  Kemp Anderson Consulting, Inc.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70844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16532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Customer Segments</a:t>
            </a:r>
          </a:p>
          <a:p>
            <a:r>
              <a:rPr lang="en-US" dirty="0" smtClean="0"/>
              <a:t>Value Propositions</a:t>
            </a:r>
          </a:p>
          <a:p>
            <a:r>
              <a:rPr lang="en-US" dirty="0" smtClean="0"/>
              <a:t>Channels for the business</a:t>
            </a:r>
          </a:p>
          <a:p>
            <a:r>
              <a:rPr lang="en-US" dirty="0" smtClean="0"/>
              <a:t>Customer Relationships</a:t>
            </a:r>
          </a:p>
          <a:p>
            <a:r>
              <a:rPr lang="en-US" dirty="0" smtClean="0"/>
              <a:t>Revenue Streams</a:t>
            </a:r>
          </a:p>
          <a:p>
            <a:r>
              <a:rPr lang="en-US" dirty="0" smtClean="0"/>
              <a:t>Key Resources</a:t>
            </a:r>
          </a:p>
          <a:p>
            <a:r>
              <a:rPr lang="en-US" dirty="0" smtClean="0"/>
              <a:t>Key Activities</a:t>
            </a:r>
          </a:p>
          <a:p>
            <a:r>
              <a:rPr lang="en-US" dirty="0" smtClean="0"/>
              <a:t>Key Partners</a:t>
            </a:r>
          </a:p>
          <a:p>
            <a:r>
              <a:rPr lang="en-US" dirty="0" smtClean="0"/>
              <a:t>Cost Structure, COG’s and PROFIT………….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CONFIDENTIAL AND PROPRIETARY © 2016  Kemp Anderson Consulting, Inc. All rights reserved.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476F0-0326-6D4B-8063-A87A3E8F3BE9}" type="slidenum">
              <a:rPr lang="en-US" smtClean="0"/>
              <a:t>2</a:t>
            </a:fld>
            <a:endParaRPr lang="en-US" dirty="0"/>
          </a:p>
        </p:txBody>
      </p:sp>
      <p:sp>
        <p:nvSpPr>
          <p:cNvPr id="6" name="Title 5"/>
          <p:cNvSpPr txBox="1">
            <a:spLocks noGrp="1"/>
          </p:cNvSpPr>
          <p:nvPr>
            <p:ph type="title"/>
          </p:nvPr>
        </p:nvSpPr>
        <p:spPr>
          <a:xfrm>
            <a:off x="838200" y="787841"/>
            <a:ext cx="10515600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u="sng" dirty="0" smtClean="0"/>
              <a:t>Business 101 – Managing a Business and Turning a Profit: Getting Started</a:t>
            </a:r>
            <a:endParaRPr lang="en-US" sz="2800" b="1" u="sng" dirty="0"/>
          </a:p>
        </p:txBody>
      </p:sp>
    </p:spTree>
    <p:extLst>
      <p:ext uri="{BB962C8B-B14F-4D97-AF65-F5344CB8AC3E}">
        <p14:creationId xmlns:p14="http://schemas.microsoft.com/office/powerpoint/2010/main" val="14780104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/>
          <p:cNvSpPr/>
          <p:nvPr/>
        </p:nvSpPr>
        <p:spPr>
          <a:xfrm>
            <a:off x="5480562" y="2463689"/>
            <a:ext cx="2111210" cy="13784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38" name="Chart 37"/>
          <p:cNvGraphicFramePr/>
          <p:nvPr/>
        </p:nvGraphicFramePr>
        <p:xfrm>
          <a:off x="2207528" y="1245547"/>
          <a:ext cx="8314659" cy="284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0" name="TextBox 49"/>
          <p:cNvSpPr txBox="1"/>
          <p:nvPr/>
        </p:nvSpPr>
        <p:spPr>
          <a:xfrm>
            <a:off x="2187931" y="1293029"/>
            <a:ext cx="16592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Revenue, </a:t>
            </a:r>
            <a:r>
              <a:rPr lang="en-US" sz="1400" dirty="0"/>
              <a:t>$ Billions</a:t>
            </a:r>
            <a:endParaRPr lang="en-US" sz="1400" dirty="0"/>
          </a:p>
        </p:txBody>
      </p:sp>
      <p:sp>
        <p:nvSpPr>
          <p:cNvPr id="54" name="TextBox 53"/>
          <p:cNvSpPr txBox="1"/>
          <p:nvPr/>
        </p:nvSpPr>
        <p:spPr>
          <a:xfrm>
            <a:off x="1575028" y="4038430"/>
            <a:ext cx="6702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Growth</a:t>
            </a:r>
            <a:endParaRPr lang="en-US" sz="1200" b="1" dirty="0"/>
          </a:p>
        </p:txBody>
      </p:sp>
      <p:sp>
        <p:nvSpPr>
          <p:cNvPr id="55" name="TextBox 54"/>
          <p:cNvSpPr txBox="1"/>
          <p:nvPr/>
        </p:nvSpPr>
        <p:spPr>
          <a:xfrm>
            <a:off x="1575029" y="4383829"/>
            <a:ext cx="93955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Profitability</a:t>
            </a:r>
            <a:endParaRPr lang="en-US" sz="1200" b="1" dirty="0"/>
          </a:p>
        </p:txBody>
      </p:sp>
      <p:sp>
        <p:nvSpPr>
          <p:cNvPr id="56" name="TextBox 55"/>
          <p:cNvSpPr txBox="1"/>
          <p:nvPr/>
        </p:nvSpPr>
        <p:spPr>
          <a:xfrm>
            <a:off x="1575029" y="4795266"/>
            <a:ext cx="7979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Recurring</a:t>
            </a:r>
            <a:endParaRPr lang="en-US" sz="1200" b="1" dirty="0"/>
          </a:p>
        </p:txBody>
      </p:sp>
      <p:pic>
        <p:nvPicPr>
          <p:cNvPr id="57" name="Picture 56" descr="check-mark-m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16123" y="5221698"/>
            <a:ext cx="281201" cy="249117"/>
          </a:xfrm>
          <a:prstGeom prst="rect">
            <a:avLst/>
          </a:prstGeom>
        </p:spPr>
      </p:pic>
      <p:pic>
        <p:nvPicPr>
          <p:cNvPr id="58" name="Picture 57" descr="not_ok_mark_clip_art_905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858408" y="5240213"/>
            <a:ext cx="212087" cy="212087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1575028" y="5207757"/>
            <a:ext cx="10378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Appointment</a:t>
            </a:r>
            <a:endParaRPr lang="en-US" sz="1200" b="1" dirty="0"/>
          </a:p>
        </p:txBody>
      </p:sp>
      <p:pic>
        <p:nvPicPr>
          <p:cNvPr id="60" name="Picture 59" descr="check-mark-m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14148" y="4809207"/>
            <a:ext cx="281201" cy="249117"/>
          </a:xfrm>
          <a:prstGeom prst="rect">
            <a:avLst/>
          </a:prstGeom>
        </p:spPr>
      </p:pic>
      <p:pic>
        <p:nvPicPr>
          <p:cNvPr id="61" name="Picture 60" descr="check-mark-m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22189" y="4809207"/>
            <a:ext cx="281201" cy="249117"/>
          </a:xfrm>
          <a:prstGeom prst="rect">
            <a:avLst/>
          </a:prstGeom>
        </p:spPr>
      </p:pic>
      <p:pic>
        <p:nvPicPr>
          <p:cNvPr id="63" name="Picture 62" descr="check-mark-m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10742" y="4809207"/>
            <a:ext cx="281201" cy="249117"/>
          </a:xfrm>
          <a:prstGeom prst="rect">
            <a:avLst/>
          </a:prstGeom>
        </p:spPr>
      </p:pic>
      <p:pic>
        <p:nvPicPr>
          <p:cNvPr id="65" name="Picture 64" descr="check-mark-m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30658" y="4809207"/>
            <a:ext cx="281201" cy="249117"/>
          </a:xfrm>
          <a:prstGeom prst="rect">
            <a:avLst/>
          </a:prstGeom>
        </p:spPr>
      </p:pic>
      <p:pic>
        <p:nvPicPr>
          <p:cNvPr id="67" name="Picture 66" descr="check-mark-m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30550" y="4809207"/>
            <a:ext cx="281201" cy="249117"/>
          </a:xfrm>
          <a:prstGeom prst="rect">
            <a:avLst/>
          </a:prstGeom>
        </p:spPr>
      </p:pic>
      <p:pic>
        <p:nvPicPr>
          <p:cNvPr id="69" name="Picture 68" descr="not_ok_mark_clip_art_905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528856" y="4827722"/>
            <a:ext cx="212087" cy="212087"/>
          </a:xfrm>
          <a:prstGeom prst="rect">
            <a:avLst/>
          </a:prstGeom>
        </p:spPr>
      </p:pic>
      <p:pic>
        <p:nvPicPr>
          <p:cNvPr id="70" name="Picture 69" descr="not_ok_mark_clip_art_905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917765" y="5240213"/>
            <a:ext cx="212087" cy="212087"/>
          </a:xfrm>
          <a:prstGeom prst="rect">
            <a:avLst/>
          </a:prstGeom>
        </p:spPr>
      </p:pic>
      <p:pic>
        <p:nvPicPr>
          <p:cNvPr id="71" name="Picture 70" descr="check-mark-m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908639" y="4809207"/>
            <a:ext cx="281201" cy="249117"/>
          </a:xfrm>
          <a:prstGeom prst="rect">
            <a:avLst/>
          </a:prstGeom>
        </p:spPr>
      </p:pic>
      <p:pic>
        <p:nvPicPr>
          <p:cNvPr id="72" name="Picture 71" descr="check-mark-m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23552" y="4809207"/>
            <a:ext cx="281201" cy="249117"/>
          </a:xfrm>
          <a:prstGeom prst="rect">
            <a:avLst/>
          </a:prstGeom>
        </p:spPr>
      </p:pic>
      <p:pic>
        <p:nvPicPr>
          <p:cNvPr id="73" name="Picture 72" descr="not_ok_mark_clip_art_905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149571" y="5240213"/>
            <a:ext cx="212087" cy="212087"/>
          </a:xfrm>
          <a:prstGeom prst="rect">
            <a:avLst/>
          </a:prstGeom>
        </p:spPr>
      </p:pic>
      <p:pic>
        <p:nvPicPr>
          <p:cNvPr id="74" name="Picture 73" descr="not_ok_mark_clip_art_905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33831" y="5240213"/>
            <a:ext cx="212087" cy="212087"/>
          </a:xfrm>
          <a:prstGeom prst="rect">
            <a:avLst/>
          </a:prstGeom>
        </p:spPr>
      </p:pic>
      <p:pic>
        <p:nvPicPr>
          <p:cNvPr id="75" name="Picture 74" descr="not_ok_mark_clip_art_905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42441" y="5240213"/>
            <a:ext cx="212087" cy="212087"/>
          </a:xfrm>
          <a:prstGeom prst="rect">
            <a:avLst/>
          </a:prstGeom>
        </p:spPr>
      </p:pic>
      <p:pic>
        <p:nvPicPr>
          <p:cNvPr id="76" name="Picture 75" descr="not_ok_mark_clip_art_905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52337" y="4827722"/>
            <a:ext cx="212087" cy="212087"/>
          </a:xfrm>
          <a:prstGeom prst="rect">
            <a:avLst/>
          </a:prstGeom>
        </p:spPr>
      </p:pic>
      <p:pic>
        <p:nvPicPr>
          <p:cNvPr id="77" name="Picture 76" descr="not_ok_mark_clip_art_905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627297" y="5240213"/>
            <a:ext cx="212087" cy="212087"/>
          </a:xfrm>
          <a:prstGeom prst="rect">
            <a:avLst/>
          </a:prstGeom>
        </p:spPr>
      </p:pic>
      <p:pic>
        <p:nvPicPr>
          <p:cNvPr id="78" name="Picture 77" descr="not_ok_mark_clip_art_905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333878" y="5240213"/>
            <a:ext cx="212087" cy="212087"/>
          </a:xfrm>
          <a:prstGeom prst="rect">
            <a:avLst/>
          </a:prstGeom>
        </p:spPr>
      </p:pic>
      <p:cxnSp>
        <p:nvCxnSpPr>
          <p:cNvPr id="91" name="Straight Connector 90"/>
          <p:cNvCxnSpPr/>
          <p:nvPr/>
        </p:nvCxnSpPr>
        <p:spPr>
          <a:xfrm>
            <a:off x="10380921" y="3478385"/>
            <a:ext cx="10854" cy="2353920"/>
          </a:xfrm>
          <a:prstGeom prst="line">
            <a:avLst/>
          </a:prstGeom>
          <a:ln w="0">
            <a:solidFill>
              <a:schemeClr val="tx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3" name="Picture 92" descr="not_ok_mark_clip_art_905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531825" y="5240213"/>
            <a:ext cx="212087" cy="212087"/>
          </a:xfrm>
          <a:prstGeom prst="rect">
            <a:avLst/>
          </a:prstGeom>
        </p:spPr>
      </p:pic>
      <p:sp>
        <p:nvSpPr>
          <p:cNvPr id="94" name="Rectangle 93"/>
          <p:cNvSpPr/>
          <p:nvPr/>
        </p:nvSpPr>
        <p:spPr>
          <a:xfrm>
            <a:off x="5741158" y="4411125"/>
            <a:ext cx="191068" cy="191069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5" name="Rectangle 94"/>
          <p:cNvSpPr/>
          <p:nvPr/>
        </p:nvSpPr>
        <p:spPr>
          <a:xfrm>
            <a:off x="6439468" y="4411125"/>
            <a:ext cx="191068" cy="191069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6" name="Rectangle 95"/>
          <p:cNvSpPr/>
          <p:nvPr/>
        </p:nvSpPr>
        <p:spPr>
          <a:xfrm>
            <a:off x="7151426" y="4411125"/>
            <a:ext cx="191068" cy="191069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7" name="Rectangle 96"/>
          <p:cNvSpPr/>
          <p:nvPr/>
        </p:nvSpPr>
        <p:spPr>
          <a:xfrm>
            <a:off x="3643952" y="4411125"/>
            <a:ext cx="191068" cy="191069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8" name="Picture 97" descr="check-mark-m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06861" y="4809207"/>
            <a:ext cx="281201" cy="249117"/>
          </a:xfrm>
          <a:prstGeom prst="rect">
            <a:avLst/>
          </a:prstGeom>
        </p:spPr>
      </p:pic>
      <p:sp>
        <p:nvSpPr>
          <p:cNvPr id="99" name="TextBox 98"/>
          <p:cNvSpPr txBox="1"/>
          <p:nvPr/>
        </p:nvSpPr>
        <p:spPr>
          <a:xfrm>
            <a:off x="1575028" y="5562932"/>
            <a:ext cx="7247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#1 share</a:t>
            </a:r>
            <a:endParaRPr lang="en-US" sz="1200" b="1" dirty="0"/>
          </a:p>
        </p:txBody>
      </p:sp>
      <p:sp>
        <p:nvSpPr>
          <p:cNvPr id="100" name="TextBox 99"/>
          <p:cNvSpPr txBox="1"/>
          <p:nvPr/>
        </p:nvSpPr>
        <p:spPr>
          <a:xfrm>
            <a:off x="2859775" y="5562932"/>
            <a:ext cx="3738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5%</a:t>
            </a:r>
            <a:endParaRPr lang="en-US" sz="1200" dirty="0"/>
          </a:p>
        </p:txBody>
      </p:sp>
      <p:sp>
        <p:nvSpPr>
          <p:cNvPr id="101" name="TextBox 100"/>
          <p:cNvSpPr txBox="1"/>
          <p:nvPr/>
        </p:nvSpPr>
        <p:spPr>
          <a:xfrm>
            <a:off x="4228669" y="4038430"/>
            <a:ext cx="3738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4%</a:t>
            </a:r>
            <a:endParaRPr lang="en-US" sz="1200" dirty="0"/>
          </a:p>
        </p:txBody>
      </p:sp>
      <p:sp>
        <p:nvSpPr>
          <p:cNvPr id="102" name="Rectangle 101"/>
          <p:cNvSpPr/>
          <p:nvPr/>
        </p:nvSpPr>
        <p:spPr>
          <a:xfrm>
            <a:off x="4337686" y="4411125"/>
            <a:ext cx="191068" cy="191069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3" name="Straight Connector 102"/>
          <p:cNvCxnSpPr/>
          <p:nvPr/>
        </p:nvCxnSpPr>
        <p:spPr>
          <a:xfrm>
            <a:off x="2738813" y="1989441"/>
            <a:ext cx="584790" cy="276446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/>
          <p:cNvCxnSpPr/>
          <p:nvPr/>
        </p:nvCxnSpPr>
        <p:spPr>
          <a:xfrm>
            <a:off x="2738813" y="2088676"/>
            <a:ext cx="584790" cy="276446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5631386" y="4038430"/>
            <a:ext cx="3738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4%</a:t>
            </a:r>
            <a:endParaRPr lang="en-US" sz="1200" dirty="0"/>
          </a:p>
        </p:txBody>
      </p:sp>
      <p:sp>
        <p:nvSpPr>
          <p:cNvPr id="62" name="TextBox 61"/>
          <p:cNvSpPr txBox="1"/>
          <p:nvPr/>
        </p:nvSpPr>
        <p:spPr>
          <a:xfrm>
            <a:off x="6362115" y="4038430"/>
            <a:ext cx="3738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3%</a:t>
            </a:r>
            <a:endParaRPr lang="en-US" sz="1200" dirty="0"/>
          </a:p>
        </p:txBody>
      </p:sp>
      <p:sp>
        <p:nvSpPr>
          <p:cNvPr id="66" name="TextBox 65"/>
          <p:cNvSpPr txBox="1"/>
          <p:nvPr/>
        </p:nvSpPr>
        <p:spPr>
          <a:xfrm>
            <a:off x="7064311" y="4038430"/>
            <a:ext cx="3738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3%</a:t>
            </a:r>
            <a:endParaRPr lang="en-US" sz="1200" dirty="0"/>
          </a:p>
        </p:txBody>
      </p:sp>
      <p:sp>
        <p:nvSpPr>
          <p:cNvPr id="68" name="TextBox 67"/>
          <p:cNvSpPr txBox="1"/>
          <p:nvPr/>
        </p:nvSpPr>
        <p:spPr>
          <a:xfrm>
            <a:off x="3561557" y="4038430"/>
            <a:ext cx="3738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3%</a:t>
            </a:r>
            <a:endParaRPr lang="en-US" sz="1200" dirty="0"/>
          </a:p>
        </p:txBody>
      </p:sp>
      <p:sp>
        <p:nvSpPr>
          <p:cNvPr id="79" name="TextBox 78"/>
          <p:cNvSpPr txBox="1"/>
          <p:nvPr/>
        </p:nvSpPr>
        <p:spPr>
          <a:xfrm>
            <a:off x="2859775" y="4038430"/>
            <a:ext cx="3738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2%</a:t>
            </a:r>
            <a:endParaRPr lang="en-US" sz="1200" dirty="0"/>
          </a:p>
        </p:txBody>
      </p:sp>
      <p:sp>
        <p:nvSpPr>
          <p:cNvPr id="105" name="Rectangle 104"/>
          <p:cNvSpPr/>
          <p:nvPr/>
        </p:nvSpPr>
        <p:spPr>
          <a:xfrm>
            <a:off x="2941329" y="4411125"/>
            <a:ext cx="191068" cy="191069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6" name="TextBox 105"/>
          <p:cNvSpPr txBox="1"/>
          <p:nvPr/>
        </p:nvSpPr>
        <p:spPr>
          <a:xfrm>
            <a:off x="4198064" y="5562932"/>
            <a:ext cx="4523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20%</a:t>
            </a:r>
            <a:endParaRPr lang="en-US" sz="1200" dirty="0"/>
          </a:p>
        </p:txBody>
      </p:sp>
      <p:sp>
        <p:nvSpPr>
          <p:cNvPr id="107" name="TextBox 106"/>
          <p:cNvSpPr txBox="1"/>
          <p:nvPr/>
        </p:nvSpPr>
        <p:spPr>
          <a:xfrm>
            <a:off x="5617232" y="5562932"/>
            <a:ext cx="4523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19%</a:t>
            </a:r>
            <a:endParaRPr lang="en-US" sz="1200" dirty="0"/>
          </a:p>
        </p:txBody>
      </p:sp>
      <p:sp>
        <p:nvSpPr>
          <p:cNvPr id="108" name="TextBox 107"/>
          <p:cNvSpPr txBox="1"/>
          <p:nvPr/>
        </p:nvSpPr>
        <p:spPr>
          <a:xfrm>
            <a:off x="6284161" y="5562932"/>
            <a:ext cx="4523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20%</a:t>
            </a:r>
            <a:endParaRPr lang="en-US" sz="1200" dirty="0"/>
          </a:p>
        </p:txBody>
      </p:sp>
      <p:cxnSp>
        <p:nvCxnSpPr>
          <p:cNvPr id="112" name="Straight Connector 111"/>
          <p:cNvCxnSpPr/>
          <p:nvPr/>
        </p:nvCxnSpPr>
        <p:spPr>
          <a:xfrm>
            <a:off x="9682716" y="3481929"/>
            <a:ext cx="10854" cy="2353920"/>
          </a:xfrm>
          <a:prstGeom prst="line">
            <a:avLst/>
          </a:prstGeom>
          <a:ln w="0">
            <a:solidFill>
              <a:schemeClr val="tx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/>
          <p:cNvCxnSpPr/>
          <p:nvPr/>
        </p:nvCxnSpPr>
        <p:spPr>
          <a:xfrm>
            <a:off x="8984512" y="3485473"/>
            <a:ext cx="10854" cy="2353920"/>
          </a:xfrm>
          <a:prstGeom prst="line">
            <a:avLst/>
          </a:prstGeom>
          <a:ln w="0">
            <a:solidFill>
              <a:schemeClr val="tx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/>
          <p:cNvCxnSpPr/>
          <p:nvPr/>
        </p:nvCxnSpPr>
        <p:spPr>
          <a:xfrm>
            <a:off x="8286307" y="3478382"/>
            <a:ext cx="10854" cy="2353920"/>
          </a:xfrm>
          <a:prstGeom prst="line">
            <a:avLst/>
          </a:prstGeom>
          <a:ln w="0">
            <a:solidFill>
              <a:schemeClr val="tx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/>
          <p:cNvCxnSpPr/>
          <p:nvPr/>
        </p:nvCxnSpPr>
        <p:spPr>
          <a:xfrm>
            <a:off x="7598735" y="3471294"/>
            <a:ext cx="10854" cy="2353920"/>
          </a:xfrm>
          <a:prstGeom prst="line">
            <a:avLst/>
          </a:prstGeom>
          <a:ln w="0">
            <a:solidFill>
              <a:schemeClr val="tx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/>
          <p:cNvCxnSpPr/>
          <p:nvPr/>
        </p:nvCxnSpPr>
        <p:spPr>
          <a:xfrm>
            <a:off x="6879265" y="3474838"/>
            <a:ext cx="10854" cy="2353920"/>
          </a:xfrm>
          <a:prstGeom prst="line">
            <a:avLst/>
          </a:prstGeom>
          <a:ln w="0">
            <a:solidFill>
              <a:schemeClr val="tx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/>
          <p:cNvCxnSpPr/>
          <p:nvPr/>
        </p:nvCxnSpPr>
        <p:spPr>
          <a:xfrm>
            <a:off x="6181060" y="3478382"/>
            <a:ext cx="10854" cy="2353920"/>
          </a:xfrm>
          <a:prstGeom prst="line">
            <a:avLst/>
          </a:prstGeom>
          <a:ln w="0">
            <a:solidFill>
              <a:schemeClr val="tx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/>
          <p:cNvCxnSpPr/>
          <p:nvPr/>
        </p:nvCxnSpPr>
        <p:spPr>
          <a:xfrm>
            <a:off x="5482855" y="3492559"/>
            <a:ext cx="10854" cy="2353920"/>
          </a:xfrm>
          <a:prstGeom prst="line">
            <a:avLst/>
          </a:prstGeom>
          <a:ln w="0">
            <a:solidFill>
              <a:schemeClr val="tx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/>
          <p:cNvCxnSpPr/>
          <p:nvPr/>
        </p:nvCxnSpPr>
        <p:spPr>
          <a:xfrm>
            <a:off x="4784650" y="3474836"/>
            <a:ext cx="10854" cy="2353920"/>
          </a:xfrm>
          <a:prstGeom prst="line">
            <a:avLst/>
          </a:prstGeom>
          <a:ln w="0">
            <a:solidFill>
              <a:schemeClr val="tx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119"/>
          <p:cNvCxnSpPr/>
          <p:nvPr/>
        </p:nvCxnSpPr>
        <p:spPr>
          <a:xfrm>
            <a:off x="4086446" y="3489013"/>
            <a:ext cx="10854" cy="2353920"/>
          </a:xfrm>
          <a:prstGeom prst="line">
            <a:avLst/>
          </a:prstGeom>
          <a:ln w="0">
            <a:solidFill>
              <a:schemeClr val="tx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Connector 120"/>
          <p:cNvCxnSpPr/>
          <p:nvPr/>
        </p:nvCxnSpPr>
        <p:spPr>
          <a:xfrm>
            <a:off x="3388241" y="3481924"/>
            <a:ext cx="10854" cy="2353920"/>
          </a:xfrm>
          <a:prstGeom prst="line">
            <a:avLst/>
          </a:prstGeom>
          <a:ln w="0">
            <a:solidFill>
              <a:schemeClr val="tx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/>
          <p:cNvCxnSpPr/>
          <p:nvPr/>
        </p:nvCxnSpPr>
        <p:spPr>
          <a:xfrm>
            <a:off x="2679404" y="3464200"/>
            <a:ext cx="10854" cy="2353920"/>
          </a:xfrm>
          <a:prstGeom prst="line">
            <a:avLst/>
          </a:prstGeom>
          <a:ln w="0">
            <a:solidFill>
              <a:schemeClr val="tx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3" name="TextBox 122"/>
          <p:cNvSpPr txBox="1"/>
          <p:nvPr/>
        </p:nvSpPr>
        <p:spPr>
          <a:xfrm>
            <a:off x="3424188" y="5562932"/>
            <a:ext cx="5229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Small</a:t>
            </a:r>
            <a:endParaRPr lang="en-US" sz="1200" dirty="0"/>
          </a:p>
        </p:txBody>
      </p:sp>
      <p:sp>
        <p:nvSpPr>
          <p:cNvPr id="124" name="TextBox 123"/>
          <p:cNvSpPr txBox="1"/>
          <p:nvPr/>
        </p:nvSpPr>
        <p:spPr>
          <a:xfrm>
            <a:off x="4859088" y="5562932"/>
            <a:ext cx="5229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Small</a:t>
            </a:r>
            <a:endParaRPr lang="en-US" sz="1200" dirty="0"/>
          </a:p>
        </p:txBody>
      </p:sp>
      <p:sp>
        <p:nvSpPr>
          <p:cNvPr id="125" name="TextBox 124"/>
          <p:cNvSpPr txBox="1"/>
          <p:nvPr/>
        </p:nvSpPr>
        <p:spPr>
          <a:xfrm>
            <a:off x="6970918" y="5562932"/>
            <a:ext cx="5229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Small</a:t>
            </a:r>
            <a:endParaRPr lang="en-US" sz="1200" dirty="0"/>
          </a:p>
        </p:txBody>
      </p:sp>
      <p:sp>
        <p:nvSpPr>
          <p:cNvPr id="126" name="TextBox 125"/>
          <p:cNvSpPr txBox="1"/>
          <p:nvPr/>
        </p:nvSpPr>
        <p:spPr>
          <a:xfrm>
            <a:off x="7669584" y="5562932"/>
            <a:ext cx="5229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Small</a:t>
            </a:r>
            <a:endParaRPr lang="en-US" sz="1200" dirty="0"/>
          </a:p>
        </p:txBody>
      </p:sp>
      <p:sp>
        <p:nvSpPr>
          <p:cNvPr id="127" name="TextBox 126"/>
          <p:cNvSpPr txBox="1"/>
          <p:nvPr/>
        </p:nvSpPr>
        <p:spPr>
          <a:xfrm>
            <a:off x="8356374" y="5562932"/>
            <a:ext cx="5229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Small</a:t>
            </a:r>
            <a:endParaRPr lang="en-US" sz="1200" dirty="0"/>
          </a:p>
        </p:txBody>
      </p:sp>
      <p:sp>
        <p:nvSpPr>
          <p:cNvPr id="129" name="TextBox 128"/>
          <p:cNvSpPr txBox="1"/>
          <p:nvPr/>
        </p:nvSpPr>
        <p:spPr>
          <a:xfrm>
            <a:off x="9741830" y="5562932"/>
            <a:ext cx="5229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Small</a:t>
            </a:r>
            <a:endParaRPr lang="en-US" sz="1200" dirty="0"/>
          </a:p>
        </p:txBody>
      </p:sp>
      <p:sp>
        <p:nvSpPr>
          <p:cNvPr id="130" name="Rectangle 129"/>
          <p:cNvSpPr/>
          <p:nvPr/>
        </p:nvSpPr>
        <p:spPr>
          <a:xfrm>
            <a:off x="5048076" y="4411125"/>
            <a:ext cx="191068" cy="191069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1" name="TextBox 130"/>
          <p:cNvSpPr txBox="1"/>
          <p:nvPr/>
        </p:nvSpPr>
        <p:spPr>
          <a:xfrm>
            <a:off x="4950516" y="4038430"/>
            <a:ext cx="3738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3%</a:t>
            </a:r>
            <a:endParaRPr lang="en-US" sz="1200" dirty="0"/>
          </a:p>
        </p:txBody>
      </p:sp>
      <p:sp>
        <p:nvSpPr>
          <p:cNvPr id="134" name="Title 1"/>
          <p:cNvSpPr txBox="1">
            <a:spLocks/>
          </p:cNvSpPr>
          <p:nvPr/>
        </p:nvSpPr>
        <p:spPr bwMode="auto">
          <a:xfrm>
            <a:off x="1806575" y="1"/>
            <a:ext cx="8574347" cy="114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sz="2000" b="1" kern="0" dirty="0">
                <a:latin typeface="Cambria" pitchFamily="18" charset="0"/>
              </a:rPr>
              <a:t>Residential and Commercial Maintenance Services – Attractiveness</a:t>
            </a:r>
            <a:endParaRPr lang="en-US" sz="1400" kern="0" dirty="0">
              <a:latin typeface="Cambria" pitchFamily="18" charset="0"/>
            </a:endParaRPr>
          </a:p>
          <a:p>
            <a:r>
              <a:rPr lang="en-US" sz="1400" dirty="0"/>
              <a:t>Pest Control Services is among the more attractive maintenance services markets – characterized by relatively high growth and profitability, and by significant recurring and appointment-based revenue streams</a:t>
            </a:r>
            <a:endParaRPr lang="en-US" sz="1400" kern="0" dirty="0">
              <a:latin typeface="Cambria" pitchFamily="18" charset="0"/>
              <a:ea typeface="MS PGothic" pitchFamily="34" charset="-128"/>
              <a:cs typeface="+mj-cs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5583740" y="5172502"/>
            <a:ext cx="5277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Mix</a:t>
            </a:r>
            <a:endParaRPr lang="en-US" sz="1600" b="1" dirty="0"/>
          </a:p>
        </p:txBody>
      </p:sp>
      <p:sp>
        <p:nvSpPr>
          <p:cNvPr id="80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 smtClean="0"/>
              <a:t>CONFIDENTIAL AND PROPRIETARY © 2016  Kemp Anderson Consulting, Inc.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2874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856509" y="1330036"/>
            <a:ext cx="3906982" cy="2885704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852757" y="3966358"/>
            <a:ext cx="8528463" cy="1862447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6614" name="AutoShape 6" descr="data:image/jpeg;base64,/9j/4AAQSkZJRgABAQAAAQABAAD/2wCEAAkGBxQTEhUUExQWFhUXGRgYGBgYGCAfHBkaGBcaGhwaGhsaHCggHhwlHBcZIjEhJSkrLi4uFx8zODMsNygtLiwBCgoKDg0OGhAQGywkICQsNCwsLCwvLCwsLCwsLCwsLCwsLCwsLCwsLCwsLCwsLCwsLCwsLCwsLCwsLCwsLCwsLP/AABEIAKQA3AMBIgACEQEDEQH/xAAcAAACAwEBAQEAAAAAAAAAAAADBAACBQEHBgj/xAA+EAABAgQEAwQIBgEEAQUAAAABAhEAAyExBBJBUWFxgQUikbEGExQyocHR8EJSYnLh8ZIVM0NTghYjstLi/8QAGAEAAwEBAAAAAAAAAAAAAAAAAAECAwT/xAAkEQACAgICAwACAwEAAAAAAAAAAQIREiExQQMTUXHwImGhBP/aAAwDAQACEQMRAD8A+x7G7bRLlFANcoDODmpUBQoDr0G8fU9g9opmoyu60BOfgVCg+EeCSMaQdKi+gGzR9d6D+kvq8SVTfcWghRe2UAjmaH/KKcsjKMtnsMVWsC+4HjGfI7dkLQlYWGUSEjU95qCPnfSX0rQmYlKCCETBnN3/AKL01hUW5JH2MuaC7aFjAsFiAsEgvUg8Dt0j4Dsn03SkzndQIzJYfiY0JfWC+h3pGwnmaGU5WCogJAUfdGvvGDXAlM9CiRjYP0lkzJwkg94pBdwzsSU0N2EaonpcBw5DgcN4KKTTCRI4lThxaOvCGSJEiQASJEiQASJEiQASJEiQASJEiQASJEiQASJEiQASJEiQASJEiQAfl3DzKM8aOCUwNWIaMSROLEn75xonFESyzU3goxo05eMURQ8idG0rB58+pUo5lKLkmofjGCZymKq0/nRuEL+1qIr48Yzab0TRv+sIcJGj9YWw+OJCgaU1P1tCCcWoqF2CSfCCKUAWzMTd9IVDo2sH2iqWQtChQFjzGU9WMbSfSmcVJJZwgIfcAvvePipThxmeHErJA4Rak+iaPt8B6bTUIQjRIZtTlN36tG12J6fh1evSXKhVIoByjzMaF61pzIg4cuR/MVbGm0esS/TyR+ILYmhA0f6RpyvSvCH/AJgOYI+UeMSpcwiiVG5FIKvCzyO6hT0vQfGC12UpyPZl+kuFAJ9egsHYGpo9BqYB2l6V4eWlxMSs6BJfyjx6Z2fPFkEngYH7NiNZarbRSUX2DnL4ezy/SnDKLCYGYkmzNVq9Yvi/SbDovMB7uZhWn1MeNyMJiCf9tXD7MGl4KfYyzr93h1H6LOfw9hw3pDh1rKEzE5mBvQuND1Ahs9pSXb1qHdveFw1PjHhowOId8h6EfWCJkT693f4w3FfQ9kvh7RM7cw6bzpda+8D5QFfpJhQQPXIq+tma/jHj8yTOb/bVZoH6mc7mWrwhYr6Hsl8PXkelmGILLJbQA14iEpnpxJBYS5h8B848pyz3DS19EmCLRPoRKmHkkw8Y/rDOR6mj04kG6Jg8PrAsR6cywe5KUf3KA+Rjy8rnJ/41Vv3TTnAvXzLFK/8AEw8Y/rFnI9NPp4X/ANkN++v/AMYt/wCvh/0H/P8A/MeWKmzA3dW1fwmKpxcz8quNDFYx+BnI9VHp+n/pP+Y/+sXT6fS9ZSv8hHlRxqr5TTgYqceeMKo/B5yPl5M8KHukB2JsH2ffhGrg0kiwr8RH1Ers1JfMQxvQAW1gv+nyUMBTQd7Q6COH2qjTE+amYRWZwCHG14mH7EmZq5cmu/IiPpypCA7EjhW0cONRWihSvdMY+1hiYaewe84cXoLcuEMq9H0rfOV9Gpx+9o2sLOcMCpg1SGeJnNnND5Q/ZIeJmSuwJbNmUeohuV2VLTar7w0FjU+HzaFO0ZSlAZGSXZyadOMJTbfIqHpGESzZUt5Hwgi8OXoQOQHnC2HmZEALd9T/ADDfrA1HHGHbHSJ6hYHvaXbbkYsFm+Z3FmY+bxy9Bm8vOIE5dVdSKQrZVFZhV+YhyzMDFkBTtnL/ALQ0WSr9R308LRXIk0u3HrrWDJiCpSRUrIbk3WOoe5mq0oBvtFElLuQ/GCo1fWjCHmxncyv+xbM9UxTK495z+37DRdExwUjMGo5+UBwxSok5AlQLMCLbsN4PawJ7MSa22ZutoCuSkHWlKF255aQ5MeAomAqSyVBgQ5pQHbjCXkYOKBrLVzjnvAxNUzuTyEM4gINVAZRuLcXiqi7XU5BH9wLy/SX4wPtShWOHEnYuPusMYqSGUSSKeB3teAKlqACgpg1QEuVeH0il5EL1sp7bt5xU4k3cH74wdOGCg5BH6YTmSFKBDZABQuCRzENTiwxaC/6loCl+I+LtHEY5w7SusIrwacpBUVKHkeULrUlBIKm4G8WpfGG0NGYS4yMPPpFlIeqkpce6+nKCIXplUnR/nWJlI4tvHDZoDCksBmI5QeUUl2IVZ3Nn+McCgpxlNLU+sLzJCwGQUoAdyS/nDyQDHtOVPfTkA1G3S0c9cx7rHhSvGukEw8gtVI5wREoC2Ua1D84WaHTBCe720oPrrFyurkvuCzQQJetxo2kcVLaoHODMWJwTeh2aKTBmfXRySPKLysEsk94JF3Z9NI5lAJzPzcVZ9AY0T1YYlBg1E0Wpjo9vGsMokLTsRxjntOyQ3C8L4dYpd6OVKqH1IDPB/KQ6HZear5fC0cThwFOEgE6veFEspyCVCzlVHewBa0FRiCXchtCHgcZLbCgq1hIdRBEWw0wEOlxXn8oWxORaSlVRsQflB5M9EsAJFBpp8YltiCpXud70i01aEgklKXo+8LonetoAAdSPpCcxAlEd7M/4VUcPelKQJWM1MzG3h/cLKUtKk5QkJDuSa9IricTlY0PLeEViYZuYKAQPw6102NolMbo2FL5N99IoVMGDCF0zybM/PT5Qwmc+3L7ELKh0gbd5ws293TnvHMNnr6xiXoR8IuieLCmjfYhaX2ihbhIcpoQKN8IeTYqHDP0cjkPOkL4iYoAmWApRu4vFyUkuHfZ4z1zUoUUBJdiWrXwEJMGPLxQZiwUYFh5qFpBKM2jlJrCBwqlKz5iCHZJB0txhxM4ABzX74Q7oBSZLOjlzTh4xaUpIIAdOmptq8cozOCzfPjF8rkMQAHsD97xDm1oRJs1mbvE/bPSvOCoIa7PofKvyjglpsQODi/SCeqBPvAAWDRDlY0iyBoxGxofKM7HTV5f/AGg5tUNXq0aSwkDN3RxPnFDikJcqI5/391iooLEpE2YE1Azahxbxi8qbMALpyAVJdxyZNTv1h9E8KYpYkblvKLTJhaik7X/iKzS6CxFfaWWhIB5lx1MXQkzahWUDSnmz/GBT8HLX7ynO4hqTJCQAFEDSg8yIeSW0KwScMpIDrvSxY7DVqecW9lIFSX2cs/HeG23Hi8CWqouDVmN+QesC8srCwfsaPxVN2Z7WrB0rOiE3p97wOZNF8pJD2is5RAc0FyC0HscgbHvVE2F9WhWdIEwMSfFrcoVTjioi/BrHw2i0xSgaNcv9mKvugCy8KEMxUQOJ1Opqf6hbtCRnuhi9FXy8a6Uh6Xa8FSkbwsmnYr2ZvsqsgCRV6kUv+6CTJZTc3b3gSzaw7MSC7k10dvARTDACxUW4D5RObHYoJhSe+e4f0n7bpEm4gpsoBNaF7nZ4fXKzcBt/e0cEhJIdi1Q42+7wtvZRmy8WpNMtK3B+VRE9qf8A4yDclm+JjRd3dtngdAKsQdwGhaFYr7UXbJVqOR/UWk1JLEbMR1N/hDagOmlm5RHFwkjlXpSBuh8iEwkK7pUqtrfE3EE9Qv7/AKg17P8AEeb1i5Sr9XgPkIVgY2UqZ0JA/CCQ55PaGUlSmygJDWaFTjJiveSJb0DEGvh5QysnK4UkcC9uMEotclUV9VNdxMA/8RTiPo8M4ad3WKsyhuG8haASaNmmJJ2HwNaxyZnrl7tr3Ljg7wX0S0MYmYLs7fPnAZc1B2SOAuLcoXUZhGWoN3A+Vqx0rmP3Qlhwynyi18JofMtD5kmp38rc4MvKAHZuf3WM+Yg3zJG4bZqVhZUlQtZizCv0YPAtLY+Da9aksEAl/ChraKnEpGh59LXjMk4mbUqGUB2ax3vXQR0oN2Ci/Fq7sKxtJeNbQ3RpuHoTYm/HjWKne5DM8KImktn0FS3XlpHJeHSCQkkAufo50iJ+OONxv8g1rQ5NnNaugIu/SjQMqoy2I46R2XlSySdySCbD4RQSnDP1J8gHiGnGKfTCqL+0IlsANI6jGAkd29K7CATJIqcnUj6QJSFKsx+Hm0JS+ghnG4j8rNrC2Dxij3tNjBZaLgtW7qrFvZknVP8Al8xA5pCaDqngn3iPh8WaChZIsDsQQ3yhR2fNMYPRiLHpWDoNWCn4NpEcsCwnFIZ/vrBkzwWH3xY7wlipSrpo3wMJjFEMKat4Xpyi7p7ZSlo1Vpd3J5FqfCF5skEGxOx/iOicCKsBtZvCBy8bLqErDjreJkkmTkWlMhJFKbaf5E1i8jGh6Ftftoy+0M5swPOn2IRwSlZjmfw+lBF060Kz6LEz5h91Wn5X84FKxUwUNa/YguFVQVgZw6/+w+EJqxpWLmWkVIPQA9N4EJ4cMWI2BPxIaLFClUtepOvK8AGCpmIOYcb+BiE1ezT8sJOxaFMVyySSRVA4awxLWAK0a76Hk7wKWoi6S+huAWMKLQijtyUSed7xo0qslIf9cakEqDPQUbnr0jmQPdt718dISkTSVsEkIDseNtrcYJi8PlAL5Q7BgFE9GeLrpcgx71gJdaSpxVTuOAYm8VoPdUL1DN53MAwpyknPQ175NthtyhpcwpQ5ICQPeBD+Jd4ynadMGU9VYOp7uWq/wg2ZVe6w334wojHhQdIJ/VztsYsrGJFVOD+YClIjSChhUsKqWGlhX4RdOGYAAJIFA12EZSu2pGYgqCSCx4Pv/EPeuHuoUkmh5AxUUSw3qkCjjXu/K8DnAI7xKQBU2YDncxmo7OKlZjmBGynHJhD0wqLd5VKEUav5nuIS/sSu9hFzkke+ALO2/KBJUgd0rd9T8oHNwgUxyB9WUe9zIaLyXCe85b9DWP6of4ZQ0rEISKpB4DYc4XlY2Wt8qSkgUpt+0Vgs1TkMPFgQDziIls5ygkWchyNn8YWxHEzVtVKTyJt1SK8ICvETASnKbe8DTld3jucqBDKRS7ppTQG9oFLmqCXINmOahelXaEkxnMROWhNVX+lvF4y/Xmii+Uv0t9YPOxyXYxaROQWGUGNVj2RaGUpcd4PuPnHU4BFVJTcWs7WisxVEhBL2ZriDS5JcOTrQgv4u0RKVMaArliz5Ws5+ccXMIHd79WsON9IeVJzbDgQ/gYHm7wFGI3Zj9tEKTQ+TMOInAlkM/g40vR41pWMJAzJqw04cYqsK1S43BH0gKcHxI4H+4r3PsrbKTcKXcgvrcD7rFsPIXUio0dUT/UtFZjzDiKzZhNpgHAj6QtLTYbCiUp3pT9W3KKzpafeYqWeNG5kRSXiu9lepsc1+kFTMY7s4fUcTCV8odgxg3ZRzBtHpydni8qQpyxIfZRry1iTlCigCWvUvTarH+Y4lSFAZsydwAR8XtDtiaKomyZQKVAqJL95x84LK7VlqokAcHZ+WkEVhgWypSQ+u3LWDp7NRolKTun5A0/uC5E9lTJCgwLHcBz1MLKkq3BAequ8/FhUUhmZIIBykFhqXhGU4ds2xLFiODQt9jVimJ7OkTFBUxMsq0KXS/Asa9YYnqlJfOEjgg3rrUPXTjBZqO53ghQS/6WG2rjhAFdkSwRMSAjdF0kcQ7PGkZJqpNg0NycbKlhmVRr3HUwfD9py1MWFdW8KwKXhyq+Y0rmqX5szQOf2QXeuU6aBt+H8wafAnEdJL6to3wgaVX7z7hTU2b4wp7AUXUojZzvYV0pHBhDfOlq+8S4bQ3D1iJclUcXNQDlUmaK0JDgHhFkyBoW2VViBbWkVS6DVbA1Gr9KjrDk6dTRb7DbpeIdrgKB5CQ2YHlWAz5RSAS72BJoNrikXlz6lkqBJvSvPXxgpS4cFjq5I8IE3YaPncTJBUoljVhlL8zTyhvAdlrBfTQaiNuRICSScoPKK/6gkKaNPayGg8qXlqSzReVjUWiKGcEgsWbgPrGLiMIyiaA8+Gggk9aFTNmapJoRpTaAiSlxRPVP3whGZiFhwhlFhY/WMyT2lMCyFoUE0/nWpt8YFTHs2pkoCwUR+405AwBM8qqUEfuDlughCVO9YXOcK2CmavhF149qd5Ta0hO/hRtS8AAIXxeBq4JAqW2gCsQv8ACVHU8IqntLKO+SQ12bnFJJD2d9WBR3dnYJvBUkKSyiXBHeI0O+nWE50+WwcJOYZh/LR1M1Cf0qPBvEQRu3fA3pWFw8qY5KlZbi50P0hkKysHS1b1foeMZmI7QBMREzOSzQNfCMrN6XiBZxTSB4jtdKBUt96RmYdaLgjy6wqqQFqBWX2Cb08qw6tCcWb0vFpWKZhyhZc1RIAALvpWE0zlSyz3q24fhB5E4rsRUVSRXLyeJa0OKaDSJaFB3vfUeHKJJWlZ94BqU+cBnyVKWoEAJdw1PlekcGF3Pm3iIV4j2zcQpKQ+YFvtooe10hxrtrGISS4BAPC/jxhEyAD3gq920L0/mDl8ixZ9ScTKmBy3WMHtCSqpkt+zQl6nw0hcApTuCW5Dd/hCWPE0EZErILFxYxpHeg2uTWlJIJExLsbjfrpDKp+RglLch9iEsLiM9JkopehJoRybhBsVLUhIypWagdwmgO+8EkqxXI1t7HFKURQtq4A14HpHCj8xTUgDSmpbeEpbKIJLmgYn+IFJVNK1BkmWeLKB6it4woppFlpmVGY13PGMEYFZXdQLiocdGj6SqQHIav4a+cd9ePxVGhAHQh7eMVHyNEuKYrgjMSCknvDQm8FIze8lQFuB40iwkImKSVJOYWU7P4UMclJlysxClFJqUq8w9IG74Ba0cRIQlT5mULUcwdWGSSCT3hwpCbhYOVT07rX4g1r0iSZS1kpUlmIvR9uIMJ2Nji8OFA56DRQNR4xz2MfhVTp9IgwJS5ejNeKKw6gzZD+4OfOCLrTBozBiTMNGSHD8WtWnhHZ0layO67ficgAeEPLnV0sLnXUWgase3vKDcAwHWNE23wVwBkS8hOUVDOQC/Sr6xeeSUliU/wDk/wBfhFJU0KfKE68AQLHMIk3D2KFKtvQcOUauGtsaoTmYSrZi55Ro4bsxk/mINnp4+MXUp0ALYKDMqxAbTf8AiBJmqU6UZjQ95mBdqinDpEt9CosjFSUlQYA2zUrS4p0i0rtOWh5ZCgava/04xXDYFRAGZhUsq5rzpzjuLw5WMyAhSdj0sRYRTSoHs7JxhJBAc1qEvTaGvWTO73AKdP4gEkrUk5U5WAynQ1qX3Hzi2HK0kZnL8WvW31jLad8joMVuh1ihIYvzrwgEyQkslT0Liuws40eBdq9oJlJZYpXu1evLfrGMjtSYpwmWpKQHuz8KtUxeEpbJVdn0E5KSQ5tUg6jeC90kJTe/vU/kRlTsD3VZicpDhg7A710+UX7OlGWgpzesYHICzgG19m03jPBVd7Hro1ZcsUJJcUIIAcaPw25xdKJdSSVK2BoK+BMZ6JqVpBIa9W1jmZJcMumoGh4RNiaH56HBBL8+vGAiZPSWJSUvvpAkJBcEKIozi/PrrFhgympJAawrc7mJQmWKwSb1LsQ4dvh4wFMxCS5KrWIuOPhB5eKllmmmr0Ie3gzRbtBKVJoouGJIB52g/pjtg5YSsVLKZynn/MNoXlzBgQzWtwP8QhKnlnBO4BsOu3CImapKqlklwqvM0eBJdAwil1sXuNGfRIjkqYdUDKNSHO0DRjScuY5XJAfVr1NevGG0q7tXzOXrxbytzicWTejPnAIU8uWFA0JStg1d/jFFTFS0BSZa8qnKhmBytrdyD8oZnJWklScpSbnUR0YgnLZz+YjwDRtGS4a/0HdaCo7YDB0vR3AdusMI7TlkOwMY5mvRnNiBZ/GGUdnuHp/lEVfAmjH9pVnIegFI1cDKC8wUBpXW+8SJHf5El5I0V0aGKwCEyiQ70qTxvCOGl2BUouCanY6bRIkJpOWyo8F3ZRDBg2nnAe2VsA1HSV00IIDDhwiRIlK2CM6WCtipRdjDwBSlCQosoEHl4RIkTN0lQTNLArylAYEZyCC7EM7XiipYzJOoKtTsIkSIr+P78BcshQCSCHAZn4xVOFSEgM96kvw8okSJkDRJQykAba8gYJkBzAgUA+NfOJEgZL5BLS3G99WLwOdNPrSHbu6cREiREuCmXrlPeOnnC5JRP7pplJI0J4xIkZrkGMYSUFJVm7xe5Aeh3Ai65QQO64Zj8I7EgnyC4LImEhzWjxMfMIdqd5+riJEhR7JkLleZJfQlvHjCftKszEu+W9xy2jsSNPHwyQeOxCkAKSWJJfi4hlanYsHPCJEhNGnQzK73vB66xrIwqWtEiR1f83LIkf/Z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96616" name="AutoShape 8" descr="data:image/jpeg;base64,/9j/4AAQSkZJRgABAQAAAQABAAD/2wCEAAkGBxQTEhUUExQWFhUXGRgYGBgYGCAfHBkaGBcaGhwaGhsaHCggHhwlHBcZIjEhJSkrLi4uFx8zODMsNygtLiwBCgoKDg0OGhAQGywkICQsNCwsLCwvLCwsLCwsLCwsLCwsLCwsLCwsLCwsLCwsLCwsLCwsLCwsLCwsLCwsLCwsLP/AABEIAKQA3AMBIgACEQEDEQH/xAAcAAACAwEBAQEAAAAAAAAAAAADBAACBQEHBgj/xAA+EAABAgQEAwQIBgEEAQUAAAABAhEAAyExBBJBUWFxgQUikbEGExQyocHR8EJSYnLh8ZIVM0NTghYjstLi/8QAGAEAAwEBAAAAAAAAAAAAAAAAAAECAwT/xAAkEQACAgICAwACAwEAAAAAAAAAAQIREiExQQMTUXHwImGhBP/aAAwDAQACEQMRAD8A+x7G7bRLlFANcoDODmpUBQoDr0G8fU9g9opmoyu60BOfgVCg+EeCSMaQdKi+gGzR9d6D+kvq8SVTfcWghRe2UAjmaH/KKcsjKMtnsMVWsC+4HjGfI7dkLQlYWGUSEjU95qCPnfSX0rQmYlKCCETBnN3/AKL01hUW5JH2MuaC7aFjAsFiAsEgvUg8Dt0j4Dsn03SkzndQIzJYfiY0JfWC+h3pGwnmaGU5WCogJAUfdGvvGDXAlM9CiRjYP0lkzJwkg94pBdwzsSU0N2EaonpcBw5DgcN4KKTTCRI4lThxaOvCGSJEiQASJEiQASJEiQASJEiQASJEiQASJEiQASJEiQASJEiQASJEiQAfl3DzKM8aOCUwNWIaMSROLEn75xonFESyzU3goxo05eMURQ8idG0rB58+pUo5lKLkmofjGCZymKq0/nRuEL+1qIr48Yzab0TRv+sIcJGj9YWw+OJCgaU1P1tCCcWoqF2CSfCCKUAWzMTd9IVDo2sH2iqWQtChQFjzGU9WMbSfSmcVJJZwgIfcAvvePipThxmeHErJA4Rak+iaPt8B6bTUIQjRIZtTlN36tG12J6fh1evSXKhVIoByjzMaF61pzIg4cuR/MVbGm0esS/TyR+ILYmhA0f6RpyvSvCH/AJgOYI+UeMSpcwiiVG5FIKvCzyO6hT0vQfGC12UpyPZl+kuFAJ9egsHYGpo9BqYB2l6V4eWlxMSs6BJfyjx6Z2fPFkEngYH7NiNZarbRSUX2DnL4ezy/SnDKLCYGYkmzNVq9Yvi/SbDovMB7uZhWn1MeNyMJiCf9tXD7MGl4KfYyzr93h1H6LOfw9hw3pDh1rKEzE5mBvQuND1Ahs9pSXb1qHdveFw1PjHhowOId8h6EfWCJkT693f4w3FfQ9kvh7RM7cw6bzpda+8D5QFfpJhQQPXIq+tma/jHj8yTOb/bVZoH6mc7mWrwhYr6Hsl8PXkelmGILLJbQA14iEpnpxJBYS5h8B848pyz3DS19EmCLRPoRKmHkkw8Y/rDOR6mj04kG6Jg8PrAsR6cywe5KUf3KA+Rjy8rnJ/41Vv3TTnAvXzLFK/8AEw8Y/rFnI9NPp4X/ANkN++v/AMYt/wCvh/0H/P8A/MeWKmzA3dW1fwmKpxcz8quNDFYx+BnI9VHp+n/pP+Y/+sXT6fS9ZSv8hHlRxqr5TTgYqceeMKo/B5yPl5M8KHukB2JsH2ffhGrg0kiwr8RH1Ers1JfMQxvQAW1gv+nyUMBTQd7Q6COH2qjTE+amYRWZwCHG14mH7EmZq5cmu/IiPpypCA7EjhW0cONRWihSvdMY+1hiYaewe84cXoLcuEMq9H0rfOV9Gpx+9o2sLOcMCpg1SGeJnNnND5Q/ZIeJmSuwJbNmUeohuV2VLTar7w0FjU+HzaFO0ZSlAZGSXZyadOMJTbfIqHpGESzZUt5Hwgi8OXoQOQHnC2HmZEALd9T/ADDfrA1HHGHbHSJ6hYHvaXbbkYsFm+Z3FmY+bxy9Bm8vOIE5dVdSKQrZVFZhV+YhyzMDFkBTtnL/ALQ0WSr9R308LRXIk0u3HrrWDJiCpSRUrIbk3WOoe5mq0oBvtFElLuQ/GCo1fWjCHmxncyv+xbM9UxTK495z+37DRdExwUjMGo5+UBwxSok5AlQLMCLbsN4PawJ7MSa22ZutoCuSkHWlKF255aQ5MeAomAqSyVBgQ5pQHbjCXkYOKBrLVzjnvAxNUzuTyEM4gINVAZRuLcXiqi7XU5BH9wLy/SX4wPtShWOHEnYuPusMYqSGUSSKeB3teAKlqACgpg1QEuVeH0il5EL1sp7bt5xU4k3cH74wdOGCg5BH6YTmSFKBDZABQuCRzENTiwxaC/6loCl+I+LtHEY5w7SusIrwacpBUVKHkeULrUlBIKm4G8WpfGG0NGYS4yMPPpFlIeqkpce6+nKCIXplUnR/nWJlI4tvHDZoDCksBmI5QeUUl2IVZ3Nn+McCgpxlNLU+sLzJCwGQUoAdyS/nDyQDHtOVPfTkA1G3S0c9cx7rHhSvGukEw8gtVI5wREoC2Ua1D84WaHTBCe720oPrrFyurkvuCzQQJetxo2kcVLaoHODMWJwTeh2aKTBmfXRySPKLysEsk94JF3Z9NI5lAJzPzcVZ9AY0T1YYlBg1E0Wpjo9vGsMokLTsRxjntOyQ3C8L4dYpd6OVKqH1IDPB/KQ6HZear5fC0cThwFOEgE6veFEspyCVCzlVHewBa0FRiCXchtCHgcZLbCgq1hIdRBEWw0wEOlxXn8oWxORaSlVRsQflB5M9EsAJFBpp8YltiCpXud70i01aEgklKXo+8LonetoAAdSPpCcxAlEd7M/4VUcPelKQJWM1MzG3h/cLKUtKk5QkJDuSa9IricTlY0PLeEViYZuYKAQPw6102NolMbo2FL5N99IoVMGDCF0zybM/PT5Qwmc+3L7ELKh0gbd5ws293TnvHMNnr6xiXoR8IuieLCmjfYhaX2ihbhIcpoQKN8IeTYqHDP0cjkPOkL4iYoAmWApRu4vFyUkuHfZ4z1zUoUUBJdiWrXwEJMGPLxQZiwUYFh5qFpBKM2jlJrCBwqlKz5iCHZJB0txhxM4ABzX74Q7oBSZLOjlzTh4xaUpIIAdOmptq8cozOCzfPjF8rkMQAHsD97xDm1oRJs1mbvE/bPSvOCoIa7PofKvyjglpsQODi/SCeqBPvAAWDRDlY0iyBoxGxofKM7HTV5f/AGg5tUNXq0aSwkDN3RxPnFDikJcqI5/391iooLEpE2YE1Azahxbxi8qbMALpyAVJdxyZNTv1h9E8KYpYkblvKLTJhaik7X/iKzS6CxFfaWWhIB5lx1MXQkzahWUDSnmz/GBT8HLX7ynO4hqTJCQAFEDSg8yIeSW0KwScMpIDrvSxY7DVqecW9lIFSX2cs/HeG23Hi8CWqouDVmN+QesC8srCwfsaPxVN2Z7WrB0rOiE3p97wOZNF8pJD2is5RAc0FyC0HscgbHvVE2F9WhWdIEwMSfFrcoVTjioi/BrHw2i0xSgaNcv9mKvugCy8KEMxUQOJ1Opqf6hbtCRnuhi9FXy8a6Uh6Xa8FSkbwsmnYr2ZvsqsgCRV6kUv+6CTJZTc3b3gSzaw7MSC7k10dvARTDACxUW4D5RObHYoJhSe+e4f0n7bpEm4gpsoBNaF7nZ4fXKzcBt/e0cEhJIdi1Q42+7wtvZRmy8WpNMtK3B+VRE9qf8A4yDclm+JjRd3dtngdAKsQdwGhaFYr7UXbJVqOR/UWk1JLEbMR1N/hDagOmlm5RHFwkjlXpSBuh8iEwkK7pUqtrfE3EE9Qv7/AKg17P8AEeb1i5Sr9XgPkIVgY2UqZ0JA/CCQ55PaGUlSmygJDWaFTjJiveSJb0DEGvh5QysnK4UkcC9uMEotclUV9VNdxMA/8RTiPo8M4ad3WKsyhuG8haASaNmmJJ2HwNaxyZnrl7tr3Ljg7wX0S0MYmYLs7fPnAZc1B2SOAuLcoXUZhGWoN3A+Vqx0rmP3Qlhwynyi18JofMtD5kmp38rc4MvKAHZuf3WM+Yg3zJG4bZqVhZUlQtZizCv0YPAtLY+Da9aksEAl/ChraKnEpGh59LXjMk4mbUqGUB2ax3vXQR0oN2Ci/Fq7sKxtJeNbQ3RpuHoTYm/HjWKne5DM8KImktn0FS3XlpHJeHSCQkkAufo50iJ+OONxv8g1rQ5NnNaugIu/SjQMqoy2I46R2XlSySdySCbD4RQSnDP1J8gHiGnGKfTCqL+0IlsANI6jGAkd29K7CATJIqcnUj6QJSFKsx+Hm0JS+ghnG4j8rNrC2Dxij3tNjBZaLgtW7qrFvZknVP8Al8xA5pCaDqngn3iPh8WaChZIsDsQQ3yhR2fNMYPRiLHpWDoNWCn4NpEcsCwnFIZ/vrBkzwWH3xY7wlipSrpo3wMJjFEMKat4Xpyi7p7ZSlo1Vpd3J5FqfCF5skEGxOx/iOicCKsBtZvCBy8bLqErDjreJkkmTkWlMhJFKbaf5E1i8jGh6Ftftoy+0M5swPOn2IRwSlZjmfw+lBF060Kz6LEz5h91Wn5X84FKxUwUNa/YguFVQVgZw6/+w+EJqxpWLmWkVIPQA9N4EJ4cMWI2BPxIaLFClUtepOvK8AGCpmIOYcb+BiE1ezT8sJOxaFMVyySSRVA4awxLWAK0a76Hk7wKWoi6S+huAWMKLQijtyUSed7xo0qslIf9cakEqDPQUbnr0jmQPdt718dISkTSVsEkIDseNtrcYJi8PlAL5Q7BgFE9GeLrpcgx71gJdaSpxVTuOAYm8VoPdUL1DN53MAwpyknPQ175NthtyhpcwpQ5ICQPeBD+Jd4ynadMGU9VYOp7uWq/wg2ZVe6w334wojHhQdIJ/VztsYsrGJFVOD+YClIjSChhUsKqWGlhX4RdOGYAAJIFA12EZSu2pGYgqCSCx4Pv/EPeuHuoUkmh5AxUUSw3qkCjjXu/K8DnAI7xKQBU2YDncxmo7OKlZjmBGynHJhD0wqLd5VKEUav5nuIS/sSu9hFzkke+ALO2/KBJUgd0rd9T8oHNwgUxyB9WUe9zIaLyXCe85b9DWP6of4ZQ0rEISKpB4DYc4XlY2Wt8qSkgUpt+0Vgs1TkMPFgQDziIls5ygkWchyNn8YWxHEzVtVKTyJt1SK8ICvETASnKbe8DTld3jucqBDKRS7ppTQG9oFLmqCXINmOahelXaEkxnMROWhNVX+lvF4y/Xmii+Uv0t9YPOxyXYxaROQWGUGNVj2RaGUpcd4PuPnHU4BFVJTcWs7WisxVEhBL2ZriDS5JcOTrQgv4u0RKVMaArliz5Ws5+ccXMIHd79WsON9IeVJzbDgQ/gYHm7wFGI3Zj9tEKTQ+TMOInAlkM/g40vR41pWMJAzJqw04cYqsK1S43BH0gKcHxI4H+4r3PsrbKTcKXcgvrcD7rFsPIXUio0dUT/UtFZjzDiKzZhNpgHAj6QtLTYbCiUp3pT9W3KKzpafeYqWeNG5kRSXiu9lepsc1+kFTMY7s4fUcTCV8odgxg3ZRzBtHpydni8qQpyxIfZRry1iTlCigCWvUvTarH+Y4lSFAZsydwAR8XtDtiaKomyZQKVAqJL95x84LK7VlqokAcHZ+WkEVhgWypSQ+u3LWDp7NRolKTun5A0/uC5E9lTJCgwLHcBz1MLKkq3BAequ8/FhUUhmZIIBykFhqXhGU4ds2xLFiODQt9jVimJ7OkTFBUxMsq0KXS/Asa9YYnqlJfOEjgg3rrUPXTjBZqO53ghQS/6WG2rjhAFdkSwRMSAjdF0kcQ7PGkZJqpNg0NycbKlhmVRr3HUwfD9py1MWFdW8KwKXhyq+Y0rmqX5szQOf2QXeuU6aBt+H8wafAnEdJL6to3wgaVX7z7hTU2b4wp7AUXUojZzvYV0pHBhDfOlq+8S4bQ3D1iJclUcXNQDlUmaK0JDgHhFkyBoW2VViBbWkVS6DVbA1Gr9KjrDk6dTRb7DbpeIdrgKB5CQ2YHlWAz5RSAS72BJoNrikXlz6lkqBJvSvPXxgpS4cFjq5I8IE3YaPncTJBUoljVhlL8zTyhvAdlrBfTQaiNuRICSScoPKK/6gkKaNPayGg8qXlqSzReVjUWiKGcEgsWbgPrGLiMIyiaA8+Gggk9aFTNmapJoRpTaAiSlxRPVP3whGZiFhwhlFhY/WMyT2lMCyFoUE0/nWpt8YFTHs2pkoCwUR+405AwBM8qqUEfuDlughCVO9YXOcK2CmavhF149qd5Ta0hO/hRtS8AAIXxeBq4JAqW2gCsQv8ACVHU8IqntLKO+SQ12bnFJJD2d9WBR3dnYJvBUkKSyiXBHeI0O+nWE50+WwcJOYZh/LR1M1Cf0qPBvEQRu3fA3pWFw8qY5KlZbi50P0hkKysHS1b1foeMZmI7QBMREzOSzQNfCMrN6XiBZxTSB4jtdKBUt96RmYdaLgjy6wqqQFqBWX2Cb08qw6tCcWb0vFpWKZhyhZc1RIAALvpWE0zlSyz3q24fhB5E4rsRUVSRXLyeJa0OKaDSJaFB3vfUeHKJJWlZ94BqU+cBnyVKWoEAJdw1PlekcGF3Pm3iIV4j2zcQpKQ+YFvtooe10hxrtrGISS4BAPC/jxhEyAD3gq920L0/mDl8ixZ9ScTKmBy3WMHtCSqpkt+zQl6nw0hcApTuCW5Dd/hCWPE0EZErILFxYxpHeg2uTWlJIJExLsbjfrpDKp+RglLch9iEsLiM9JkopehJoRybhBsVLUhIypWagdwmgO+8EkqxXI1t7HFKURQtq4A14HpHCj8xTUgDSmpbeEpbKIJLmgYn+IFJVNK1BkmWeLKB6it4woppFlpmVGY13PGMEYFZXdQLiocdGj6SqQHIav4a+cd9ePxVGhAHQh7eMVHyNEuKYrgjMSCknvDQm8FIze8lQFuB40iwkImKSVJOYWU7P4UMclJlysxClFJqUq8w9IG74Ba0cRIQlT5mULUcwdWGSSCT3hwpCbhYOVT07rX4g1r0iSZS1kpUlmIvR9uIMJ2Nji8OFA56DRQNR4xz2MfhVTp9IgwJS5ejNeKKw6gzZD+4OfOCLrTBozBiTMNGSHD8WtWnhHZ0layO67ficgAeEPLnV0sLnXUWgase3vKDcAwHWNE23wVwBkS8hOUVDOQC/Sr6xeeSUliU/wDk/wBfhFJU0KfKE68AQLHMIk3D2KFKtvQcOUauGtsaoTmYSrZi55Ro4bsxk/mINnp4+MXUp0ALYKDMqxAbTf8AiBJmqU6UZjQ95mBdqinDpEt9CosjFSUlQYA2zUrS4p0i0rtOWh5ZCgava/04xXDYFRAGZhUsq5rzpzjuLw5WMyAhSdj0sRYRTSoHs7JxhJBAc1qEvTaGvWTO73AKdP4gEkrUk5U5WAynQ1qX3Hzi2HK0kZnL8WvW31jLad8joMVuh1ihIYvzrwgEyQkslT0Liuws40eBdq9oJlJZYpXu1evLfrGMjtSYpwmWpKQHuz8KtUxeEpbJVdn0E5KSQ5tUg6jeC90kJTe/vU/kRlTsD3VZicpDhg7A710+UX7OlGWgpzesYHICzgG19m03jPBVd7Hro1ZcsUJJcUIIAcaPw25xdKJdSSVK2BoK+BMZ6JqVpBIa9W1jmZJcMumoGh4RNiaH56HBBL8+vGAiZPSWJSUvvpAkJBcEKIozi/PrrFhgympJAawrc7mJQmWKwSb1LsQ4dvh4wFMxCS5KrWIuOPhB5eKllmmmr0Ie3gzRbtBKVJoouGJIB52g/pjtg5YSsVLKZynn/MNoXlzBgQzWtwP8QhKnlnBO4BsOu3CImapKqlklwqvM0eBJdAwil1sXuNGfRIjkqYdUDKNSHO0DRjScuY5XJAfVr1NevGG0q7tXzOXrxbytzicWTejPnAIU8uWFA0JStg1d/jFFTFS0BSZa8qnKhmBytrdyD8oZnJWklScpSbnUR0YgnLZz+YjwDRtGS4a/0HdaCo7YDB0vR3AdusMI7TlkOwMY5mvRnNiBZ/GGUdnuHp/lEVfAmjH9pVnIegFI1cDKC8wUBpXW+8SJHf5El5I0V0aGKwCEyiQ70qTxvCOGl2BUouCanY6bRIkJpOWyo8F3ZRDBg2nnAe2VsA1HSV00IIDDhwiRIlK2CM6WCtipRdjDwBSlCQosoEHl4RIkTN0lQTNLArylAYEZyCC7EM7XiipYzJOoKtTsIkSIr+P78BcshQCSCHAZn4xVOFSEgM96kvw8okSJkDRJQykAba8gYJkBzAgUA+NfOJEgZL5BLS3G99WLwOdNPrSHbu6cREiREuCmXrlPeOnnC5JRP7pplJI0J4xIkZrkGMYSUFJVm7xe5Aeh3Ai65QQO64Zj8I7EgnyC4LImEhzWjxMfMIdqd5+riJEhR7JkLleZJfQlvHjCftKszEu+W9xy2jsSNPHwyQeOxCkAKSWJJfi4hlanYsHPCJEhNGnQzK73vB66xrIwqWtEiR1f83LIkf/Z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96618" name="AutoShape 10" descr="data:image/jpeg;base64,/9j/4AAQSkZJRgABAQAAAQABAAD/2wCEAAkGBxQTEhUUEhQWFRUXGBwaFhgXGBwgGRkYHRsZHR8cHR4YHCgiGR8lHBkdIjIhJSkrMjEuGR8zODMsNygtLiwBCgoKDg0OGhAQGywkHyUsLCwsLSwsLCwsLCwsLCwsLCwsLCwsLCwsLCwsLCwsLCwsLCwsLCwsLCwsLCwsLCwsLP/AABEIAMsA8AMBIgACEQEDEQH/xAAcAAACAwEBAQEAAAAAAAAAAAADBAIFBgEHAAj/xAA/EAACAQMDAgQEAwUGBgIDAAABAhEAAyEEEjFBUQUTImEGMnGBQpGhFCNSseEHFWLB0fBDU4KSovEzciRjg//EABkBAAMBAQEAAAAAAAAAAAAAAAABAgMEBf/EACcRAAICAgIBBAICAwAAAAAAAAABAhEDIRIxQSIyUWETFHHwBJGx/9oADAMBAAIRAxEAPwD1NtMx/CTnqK49hux98fpSY+Jbn8K/r/rUx8TP/Av5mlQrHRpyRkHmp5BiPv8A0pIfEjfwL+Zro+JG/gH5mih2ObyMUN7hHf2oQ+JD/wAsf939KkvxH/8Ar/8AL+lHELBAmIBgf759q6R3n360YfEQ/wCWf+7+ld/v9f8Al/r/AEpcQsUvDvx0oSbuuR+dWH9+IebZ/Sp/31b/AID+Qo4j5FKyxERj3x/LP6VwalmxmPYf1q6/ve0f+H+grv8Aeln+D/xFLgHIqlSByAf5Uuwgyp+sD/c1e/3hYP4P/EVw6zT/AMH/AI0cB8ioW3uGSf5TRrCkYAwOP9/51ZHVac8p/wCNVXxP4vas2ZSFJODtmAM8VMkoq2OPqdIZ+o+1FtvHFZ/w340S5bU+Qckyx9KlQfVyZ3DtWg0/jGmZgixuY+kNgtHYGoWSD8lOEl4JMDOM9+9AuWyPbOKOfGNL6pcLt5kx1j75psW7B4jtg/nVKn0xU/gqbcE5/wB/6USy565o+ou6VGALQxMROfypxNNaPBP5mir6YFfcQMPfoaS0uiNq951qRu/+VAfTc7Eg/iHer86e2PxfrXBp7f8AH/5U+LDkvI1pNStwSv3HUUYiq9NIgYMHg/UZ+tPBx3FaIzPgBxUqW1eiS4PUPoRzQ9P4dsIO9sdOlGwHqG9sHkA0I6QTO5x7BjFJXvALLMXIO88nc0/zo2BjhXRXBXZqySQr4mvga+NFgTWpRUFqQNFgSFSqIropASmpVCpUAdrqivhU7dotwCaLHQfR6fccmAOa5rr1m0VVmEtMCcmBJqs8V1LWgMgSYgz9jisuniNu4bjGGgmJboOgn5Qes/8AvjzZ3F0jsxYo8U2O+OfGli0DtIMMFPq6Hr/I4mazzeLOm7zTuLepDcb0wZHHGZ46CqLW3Lm9Ly7UAZjaVkAkDnMR/nkU14VZvXLbtq/MMsUVV+Zu8YOJPTnPIFc87krkzWKiukG0etN+81pLfpVZvXRuAgCV2lSNoOYApp/GdP5q7TvJB24mGMASp6we/XmndDqkMeU24L6R6fQIWfqMCJJ71Wfs6XF3MlsEuo3GNrNBkLtMRkQPvWdplKxV/iPU+YmxHYAjhZUmYPK8fccVuvCfiJwXttaVUA2q+4YczIEfMBHIk8YrAKmpTUoqC9+zxADDDJH2HPfvTviL3iFFphbUfYyOvrBkdJHvV+1qgWz0fw3wAM4e5dNyPlBGRJBOZzxFbLSKAsDAHSvGvDfEdQ/l/vIuBtpG9IbMGSDwIme1ew6M7REz3PeujC021RGZaDXbMjNV1yyV+lXa5oN9K6Kro5U09MqQKY0qbpgcVy5ZqXhxKsRTUkyZQaLO0u1YpXxXXG0oYLukxzHPHSmLrwR2P5z0j9aBrbBuWmTEkHaYwD0n7xVEFW/jrdlH5mlbnjjn8QH0FYb+5/FLhIN+zZznYoOfvXLnwNdcj9o8Q1Deyej+RrJyZpxL0GpUMVKtzIIDXxqIrtKwJLU5oampUATFSBqArtFgTmpA0G6siprSAKK6/jiW12gjHI96GXAEkwByTwBVV4l4PZvjfO1o+e2R+vQ1GQ6MEoxl6kVfxJ48tzbgYMZPEkcDqfas9pbx1Qvk3WcIG8tF9IZZ2ywEyPvwfauajw4IbgI8wLtCs7hFJJMwokyMdRTPh1pFVmVt8ODG0BQAI2qCYgfNmc5+vn5JRu0d8uL9pl7FqL6gWfMTcAWILbeMKCAAJmD1n89D4r4ohlEddyCH80QACYgKBkMD9Ymnnu3rgW5aIguqlHb0qM+rcI3E4xGI5NUXhnw3N+dQwuWwSVBDAlm4z0GPmntRaluWjKmuhrUaom95VjYJB3oOGwAskfhAnAHWpL4XbKJscWyoX94oJRdsiBvOMgnBJn6URNCiMStsku3l2/JwXUgfwk7eMt/WkvGgLYW0E8wD0sBgeYeAMHceDzkECKSfhFV5IeS1pWFpkuLtmSTvMiPlE498/am9Hp/JtiHLhmVnhWYAmQqKN34mkZqm1HxPqlZrYGwCVhV4AJzjnj7RFWOh1i6i2CoVWU+sqoD7m5ZTPpnj6U3GS2wT+BfU+HanabqjapG5Le2XAUzBIESDBgc/avXfgbxjz9KjEyR6TmZjqa89OuOyLVpltqNwuAwD8xAIIJgcTPWrT4c8Zu2rTh0CMTubptOAYHWOacMvHbHxTVHq4v8AEUyL0jisV8OeNXHhboAxIYwCfaJOcjrWr05rrx5FJWjmyYkjt1YpS+rSrKYIP6VYOBQ7nQCnJCjIilxjBIHGY/TmmreonofyoG+iLdHahSaM5RXwV+r8PLOSBtBzEZmoDwvuauQ/tUh9KTViUq8HnANEmhCpTXQYhBXZqC1OKQz5anQxUqACCpA1AVKgCRNdBr62hJgZNT19ryQCx57fzqZSUVbKjBvoy/xv4iqWvLceliC0kgFRyJXrMVlhqP2cMdt1HfavGYhiQoGTEYkdzmtL8RXPMgLd8ojkYnbIHJwPtPNZyx4e1p3vo1sFkhNzFnzO52E5gduRPavPnNTkzuxx4xSK3V+PqPKbbcRTu9e1dsGIIBB9QgfrmmPhzxBr73HuMtvTW9q7FxuLdj3wJ+ooNvXLe1AW7p/PWPSQWdlUAyWiD2wY/lVv4np1IW1Ziyq+ptgEKpEHYQfmYnpxB5xQ+MVVbHtsWfxgNqLNuyQnqhhwpwVjoTETPJ9qLc1JZxtubdixctvB3AkkRkB+s/UCvvCvBksrc1DXBeuySu6QAQZxOWYn/LFTvay0gRC/rZfXulpAHEcLungT8orN1dRKX2EseIgoqLcZCNzEFTtIBMqI+UdyD1oWt0m1iy3mUBPSisWCmAY9UmYAxFU2s8WW6w9BW+Cf3ikiJnAE/KOO0CkNJ4hffzmVQzkSWC9fYdIHBqljYckXWn8YazYa4oQYCkvALMwOFCk7gJJk4460mvjfmMALaEgHYdoU7zGIUwVwBHYCnPFNFZfyEvLcF4IQEAEwBydmZLQAIHLVXaW7bRN9q2TdaQjTMBmAQFBw+Oes1olFol3YTX+LwnleYwZlW3AUgGCZjmROABzNO+DLdulWE+YpCMbkk7QZJbcJ6mOJjNPaXTizasjUt61Mrw5G8SYMALIBzwI5MV9rPFnh2s+q6GINtt0gnI2zEfKxg5g1m2qqKLp9lbf1163qjbLM6LsLFVjdAmQMxJxPYV7x8P3zdtI8RuUGvCvA/GzcZtwUHePSWAMdR3jgR7R1r3vSX/3a424GO3tXRhVPaM8u46GntgUIJJ+goZv1wXo+9bmSiyQJBMV9avOTAWPrSirubJgU5YsRgEx9akJKgtu+ZiJ+lG8wdzXUiul4qjF7PM1ep+bXnVj453KStq6TMQFk/piqnV/GWtLkW1KA4Cm2SQf9a2bS8mKUn4PXkeibq8at/GevQ7TBJ4Bt5+0c1ZeD/wBpVwHbqbYI/iTBH/T1pJobiz1MNRAaznhnxRYvAMjr7gmCPsaurWoByCCP99qdCsaBqQNAFyph6QxlNT5fq7d6yHxrqrmpu2zpLg3r8ykwCDEMJ5HIJ6VpfEvDGu6csjEOuViMjqM9a8z1OsXT3lZ1h18wCFiFYALuHG4EHiJnpXJmcnKvB24Y1Ad1l8pAuMty65LELIS3iACST6ZJ9Q7Hmlhqrvm2rNvazuGDfiVY2yAwHp9zxwKyviHi7Ne3iSAAFBMqAAMQcZiYFXHw5fuXFuEtA9B3dTkwFQASZEHMmetZPHxVs0U09Gh13iBsWyibUZY3YILbjwIMIvpJgz1mstqfiB3cOFO/t827tA/CAJq712nuBDZWNhHBcN+EmAsSDAM57RVdpPCAp/anYFVMBbg2yVA4wQpkYBqYKKXqHK/A98U+Kulq0jttZyGfy8kDJG0kj054npVX4WLb+ocrGzfLRiXZlJ3QTtjj8VF1beclpQJ80zvcqbpJPPpAwdvUdJM01prFhna2DsYGN4YyoPQKOR94+lNVGNBu/orNKoubFDIBLMx5bIAJj8WDiYq60fwvDq93VEKAFiDuX+ETMCeJ+tU/gPwo73T5sBLRA5B3noBBmABPetEblxyFV32E4uqZUwpJAUe8EuTIge4oyS3UWKO9sN4r4HalmLXCdqx5ZhwFHOfmODxNA8PvWipuBxplG42ZWRIj1AmC8DrJknpEUhf14JbY4S4vLFixxALH0gwPmEdSaY0WvW9aVL1oMqgH0MoBI6n2nt7zUVJR2V5KfxmzcILm6jTiAvpZfV6vuJPHApTxIvuFrcQy5MxP/dMkdvr9K0dzWAWT5VotbQ+mAZUQdzHHbp0gzVHft6jUrNuzhSwZkhQTPE8sfv3rWDvvwKWi7+EfC7YYPekN6csIHqkdTMzMg/4a9qW+AAOwrwzwNLi3mts2LeAGmOZkT+f3r0Ox4kxGa0hezVQuKNcdWKA2pXcDPANZv9rxk5pe9qjHNaNhwRsLWuUEZzTaeIDvFYVdTBGeKJ+3R1pWZygjbpr8c1BvEayX94e9fHxOOtOzNx+jzbhVCMy2wCWkcyDMbpJY9/aiDUKhCb2AUZDNiHIxJPqJjiiaFhcZiMEEZKg8yARPv1McGp2tOpIj1bY27mBUvOTC+kET1nk157fya18C2sUHIZ5Y9FMEExOGyccTxSGp8JUy16IUCIQriOpbnA+metXeo05SXZlAE7sc+0nIjn8zSmqBQ7fNFssZJYFjAAiIH3/OnGb6QOKfZkPEvAmUbtplsi3EkDM5kzEV3wD4kvaQkWyNp5R5ifp0+1aT9sa3v3ak3sSuwAOPqDM/SpM9u6z7FQhY3blwFImXMT06d66o55LtX9nPLCpdEU/tPuBc2ELdw5A/LaT+tCb+0rU7SPKtA9D6sfYnNNaXw6wih7VtHZlABEEEDJjcYBPc/wCVQu+CXdUUF5Aq7Sd4ORxA+Uf19qv9pX/f+EfrF98G/wBpm+4LWoVbYPykNI3djIxNa/x3wi1qtpPpOcjt/vrXmZ+F9MVhd3PPL9OAB78Edq0Gh8Qaz6Qxa2gAksCRzj34qP2INnVhjKKoyPxD8PPZdsER+KMGf860HgukS2iearMdsCGGy3kzcVoIkhiSfpB5r0TTXbV+yFMMPtyawOv0+oa+w3m3ZSYOYPcNESM9aWV2qHKO7QlY8RVryCyAx/GAuEQQPm+ZmiM4n7Uz42BdZ5YMwHygkqAzwAwmD2AHvWX8LfytQ58zowRjJJMxK89561aWfhlmZ380KrEne8T82CwBieJGImspQivJEZMe1eqFtWNi0FhPQwgSxBBncJGBEcfSaY8U8WGmZDcspvbJVG2xhY4ngiIjp3FVniGrNu0qIqqfSv4smD37Hr9jWd8ZKl1uJJ3CclTnrhRAGeKIQ5PY5ukWOv8AiV7wKOidPw5mSRJ7dKU0oLZW5kuuCMMRBIjdGTAj2zFVhY9eepnvOKc8Ht3Qd6AMQYUdZGTA6QBM1vwUVoz52xsahXuMr/uhJDMY3Btxmeg+0/LVzb19i1ZRZTdEnashSMhN0jcZksfePplRae5cCqp3sZAieYOeZHufvWp8I8PsqZvAXCoH4f3QCtkSIgjmTM4kcVGTilsuPJsS8W8YLhUVzlTJJjE4BxA+orQ+C61bGlty6yZwxG0EsS0lCevB9qX0/wALXNY5/ZrQW0CJdoGT27gR8vvW90f9nWltrbW/cd9uQGIVdx6xH2AJpPHyikirSeyk+FvDrGtu3PNkskC06OwkCeD2zwZq51/wxdsibb+YsZDQG/Pg/pV+ngg0yzp19U54OPardkJA3Rx6h71ooUqB5N3Ho8m1HiSo+y4dpHOD1nEnE4OPp3qx0QS5khs8er8j7/QTWq8X+E7N47xbRbnRtvbv3rOX91m4FvJsySGOVVRiQRgE9u1cuVTix8r6N14F4JYaxbZrKbyo3ckT1596sh4Lp/8Ak2/+0VV/A2q32GH8NxgPphhHtmtHXo4qcEzzptqTViI8Hsf8m3/2ijW9DbX5baD6KKYr6tCbZ+cW8Qd9yKp3EgnduICkx0jE+5oOp1G1XtqwZ4GeBkkyRHpHAmcmoG/cTl7SWkEMqzvJI5lus/WndP4aAQLYjeQbjMJZhzJOABzA/SvI0j07Frlzy1VBLEnhD6d5/wAZBEzNdQbbe4qqsNwYkguWnjGAR3z9KJ4jatNdUG9xllxGAeOAMnkj8qV8QVylxdrsq8ZLFpycDHT5p+1CpoDkF8va3ExJUgwImJj6Z6zQF1CBhajaHbcQ07m2jl2JE/Qih6Q3AzftFwWwDhTIkn1beOATmgeGaZWus1tyd4bLHfst4kt2JzArVLsmy6Gqt79lu2pI+crhj24wtN3LF9y7FscKikAqMGZkRihaDYUby9wkkboKqvY/X6R1qx0WnCL6PUsTjqxA5nnvzXPJpdFilnTEyxZt2euTkYXcJ5HU5omrY3P3ZthlnJLgffg5r7zVG6DBYwX3CFjmJxgHgV3T3F4VQIYnA+biJJkT1PXPSl9jGtJdNpwycMfUpMZ7Cf8Aea0Oq11u7YZViWBBBxmMg9u1ZP5Q11n3EE+m2DBYgYMmSfpE1ceCeDXLw9FohWEOSSomAe/P0P3raE5VXYNmTsfDard8y621Uf0ZgNtgzkH0rwRE80n43qnwS20kko+3YWPR2E9V4nvTvxXeFq8Q9lgyAqq7vrBnrjOOTVV4nrPOS2VEmAgAMlWAGR9e3cVrHk6bMW0uhdLF24y2W3EmTjBEnJOYAESZ61et4Wr7du66nqyxGAhG0QufVkwe57U7ofCDYD3dVAOz5fmZu8lgJECMD8U0XV2NNZuRJHzbwnp2FSQx5MwcHPaplkt1EcVrZVabw2w5KBFV7oEDzIFsdSCQZJ5HPWrr4e+AUvvtS421SDcuLEjmEXoSYyYxNVWsvae44ZULsWVibancXIgA8TknEfUmvZvhHwdrVhRcUJIkqojJ6sepjtFVBSbCbjFWB8H+C9LYjy7Q3ARvbLfmePtTmj+FbCLAspnnE5+9aEKBXzOK6uETl/NJ9FWmiW2f3dtQDkwAMjihavQhgNxPM5z9v1qwuXRSdy5SlRpDk9jIjaKHbMkk/ag2jOKZtWsxOB/uKV2JpR7CC1PFfNYEEMoIPIPBpm0gUQOK796qjLmyv8P0Fuzu8pAm8ywHBMRPtin1c9q6VrlNaJbslv8AaotfAIBME8TX26okDmq5MVH53FpGklz5VuGJ2ZJyfmOO/A60z+1Fw3/CBiDcAJf5sRPQAfnVfevXN+1LW5FIIJgAkTGTkxI4qq8d1Ftn2OPOZV3Qpb1XDMgQeB9682MOTo9FypWOatd4dSyKpUwoIDCTmDHq46QMGiNdg+XbubQACTJ2gxienTp2qq0ls202g7bhHBMsgIEZgdM0xZvkWllkDMOoIMGQSc+ox/OtHASkDc3rtyb4XZHpMiP+nBz7ewq30ir6ttsBUgbdsPgEwRBznP1HNJW71pF222X1GAVImTiRjHHOfvFXegBIRVbYByAdzERJyRHaajJLQ4oNpNM5t+okgSApwDkyCYG0ZHeIOc06LYKksoSIbasRPYYnOOnSKX0dzqRAkx6gQD0CjqetTvrJycD1QILNxG4zgD25rnbsuhXS6bfuNxlVSMzuGJ9WWiIFP6e1bhQgWCIgcbfqByT796RXTq6m5de6VZx6H+UiZ+UDgjoe1G1ok2yTtVf+GHCz9onHYU38Ek9QNmUO0ntnk5AJ6n8sVqj8RCzbW3a/CoGe/vHvWPTxOGhxsJbaoAJOOp24H096BqtSIIW2WIHpKjdMYJIkSOK0xScGVryWXizpqfXegnj6Uv4b4MqibIZnXIIAAJgiSxEiJ6Cl7mg3LOdx4VCAAOm4kHmKno31FvNo70Ed5PM/UDvW/wCeMtCaTKjX6XVNeBCxCkAg+kT27H3p7T6a6FJ8sb4KgjM7iSSSwgyYoy+M5lgVkyJ/1NXfhvj1oRuAI9+9XUGiaaZff2f/AAl5H/5F4zcZQAowFUcCttYvnMk//U9Bxz1rLaP4qtnEj86B4l8UqBgie01Skl0Zyg5PZq72uC9aq9Z44OnNee6/4pZjg1VX/Gj/AOqHI0jho9LfxoASSPzpG78SrMA15u/ibtya4l+DJPFQ5mixo9l0evUDmTj8zxVrp9UIgdOT714rofFmWWnPP06Vu/ANS8KrGQAGc/4jwKIzM54Ubkaipo/eqi3rgTRxqB3rRTs53hLQXcZr7zB1qpu6qOa6mrmnzJ/Ay1JFQ3dKrzf966b8cU+YfhZ+eVUWdrXGuljkhdpQyCIEAxmMzTVzxBUthxY2zIEYYKOwJ3HntVc9q55oZmstmJPqKjqN0QIH0rqax2uk21YhB6QQpdzM7pIAA+lcjjZ02Cs6nc1x7doXHPAkCAACBHMyTQ9FoWu2SCgIJILboz02HrA+uZpk6K+/ls5ES+8mAU3YBYk8c4nH3o2k0Q8tEdrp3Qf3bAkLmC0fJIwO+TVtpLRKVslp/C/Uo8ooEXd5j5GBE4EdaufDbBt2yqub11pYsM8x9p9uv2oWntLuYm4GOVgE7V9zBJJEZkj7USx/DMSJJ5JQ9fmEbs8Vzzk5aNEgly43ChWVJJLAc8DaJGeSfqKG6DMqXkem3uMnHDEQP6TXbd3ciwFtgmBvIgR05yxH1qOtZE2qxAkQoUyzsSRAzPPX3qEnY7BalXZgy7FZmAA3EQBHqImGgHqO1R8WssSpUoF2kb2U4zkqF5MckjH3pnyhaRdwCEQSN3GYncT6vuP5UJGdnLPu2Kh9RPzbsekYkCOY7VSdCod0On2ZDiSCYduATiROAaVayDtKsFQSWCAQx7lg2BPTPFIa6wLuLm5FB2/OuSfmLSDMYpTw7SeWkW7jbGHzuNoIzISYEdyfbFNR1dhezSeJXXhtgmF95M9BHOKTRvSquzBt4Vix4gTCwAAB3oFvTb0sujgDduMXD61EA4I7+4FVmjvXCLkJ+9V4PJQAnoZyf9KFHQWXu5baErJELBKyGknmJzxQ/ItXV3FQryRsQwcH/Fn7/nQ9Rq0UoCt3DAhsswntt4k8TJORT7XiSIBEztBBAAyTIGVP3qdpFCz+DEbmW55YwVD/AKzuyRP+zSN/T3R84P8A05/lVoCDAO1YMTEgQAeM9p56Ue6rcpuIBktt9RB9gfT9OYprJJAZ3cFMbTJ4BmTTg8IutyoX6kZ+kc1a2d0QybsxIwdoGQMkmZJ/KmhdRQIAAB/CD+g9oinLOx2Z0+FtP7t9xUkNI9PT5Ry3PtVmPh9CCGuMGjIlZHb8u/8ApTYe5blbdseoxJJ7cmOSST2oukvQrK2cCW4z9pI/pUPJL5C2VP8AcW0A+b9JGO3IpldXfsqQJbMllk+38vyp7VWwApKmeFUQQJ6wQJ4/Wvla277VzcAmNzDjHq7Z701llWws+03xeQBIx36/entP8XyR/v8AlVXrfDA43Ou1hENGScyAB/nVTqNBctKGUjjIJ9X06TzWsZoaa8o3tjx7zDnFPpr56+8c15n/AHhcT5kYfUGPsf61NPiI8iAY95/nVWx0n0eppqx1qZ1q9xXm+n8bc4iTH5fXvTum17kxxkTFNyYcDA+bCjcrIDuhYgmI5kGaduatlVmuBiAsgsMkk4AEjcRxERXX1D3GVwUUAmA3qBPVhGcRT1k21dV+a4SclWJAXJycDnp9zUt/RiL3fD1a2m7zRPq3QQdx/KTGMdzxVhpFFqJDLEKo5YnAWTA+46c0S1cIG5zudyAWCkbuwM9u3WfalL7w2xfLkyXhj6V5mIEms75aGM/tikpbtqQOpWMHuTwSY4+vNOWRtnIWTy0TzgQSaUtyq7d21MbgiHeS34Q3TpP86iL9tAxwDPBJOTnaTwYHT61DXwMnfRCymWJCtsMg85aI56CYoaIN3msCYPoO6SmDniFj78ma+TczBtqswHqUCRJwADGVAB4IH51PU6OYQMq5yuPl7AdZn7U+gFiUKs26DwwILHiY4BmZ69OKhaZ2OHEswLegiMYQEn5iCcdKN4nqnCkW1LbWXzWUqDM4XPOBwKV0yXLrEhmtm3c+QtKmYy23qWAwCMAzVRWrE2dQ3CgQgNNz1+sZhswTIMxxjnFHbRm4wJuieIVtgjqAMjsD9K4+g2bZZSfSCAm1fmBiBMgk8dYpzS2y3mMYaCBgAgd5hZBiJ+1DlXQCGosOpAUEWp3AAjMDoRmJEbY6zNc0LtaTbZCl9pOzcC+9jyW4Hb7U9Yg3GEEQAvKmOTAxImeahp9MySQnl+kATniT8wHqJ/070uWqHQ0l17agHazjJZQdu6YxJnH5UuwuM24Lb8tZ2bW+Y8BSIH6V9auXLVtmKqWLEjcSFA9IgSJJhZiOtLalb7EFASO0BV+bOThaSW/AB/D9GfUWsi0CVGxTO5oMk4j7e2aOEIbdtGDMyBAHvxJP+dEtW1CKimFPKg56TPUjJzQNx3bVSQOFie3qLGATxjMVLdsaAJqzfuwdyBeQQRLZMDiQIEn3FWyuEC7WhV6Nzwee+emKjrciGcKAOhkhswNpEYjrQFNtFAbYxkywMuWgSWj+VDp9AGN9dzBGDQBgGDmesREjrRNFq/UYAUGACDI4MwAIjtnvVZ4UqlrpS28SJbbhzB+XiIJJ5MTTti0ZUT0MzmOMxPBz+nelJJaGTdt7MIIWB6m9IAngHkd5pyzbgMwVo6ECWb3kGW9qlv8ASJO8EkcbieoG1Rj7mlkALhUdxBBOPSD1GMcdOnNKhWRNrzFA3nnE5gdR6uZ6Y/OKDrNBDoxvN5aABLeACeJ3EHj6VbamyAN1thIxLGRB5MSOKXbSfvAfmIEmY2qDPELn+lNSoQCy9sCTBGAmZBJ4Jjp79vrXdN8OWdRt3qULHLW2zJ7Ygx0waYPlggFwOuTmP81jv7UWzqUYyFnbIUBjJjMgc4NOMmnYP6EvF/7P9TpZawP2hB2w0f8A16/b8qqNB4qADuWDxBBEN79a980N7zLSORG5QSD0kTH61TfEHwdptUPWkOJ2uuGB+vX7zxXpSwJq0csP8prUjxg+WRA5cHupgRkYwJ60DT3IlLIKvEg3Mzu/hjP4aILu1d10l2/5crtGIiA2B6uSeaFqtRdJBtlFtKZdmBl+OPbpXCkdNjGp3swTYQsYcPkn2ULj6/rQLes2l9t03GLCSluQOQFEfqJmltd5xBKqpcxtO4HBk4j5cTgn7U/4bpvLTYoUAkFm3csB3HJkZ9jFOkoi8nyam8botom1RlnaNze8A+knp09qYTTFSASHOSAYPbrj3AzmgC20MRKFgSfxLkkKcZBwTAPWiabQEbX3F26u/wAq+nELIAP61L/0MMjMCjuwG4Q0LDHnKwc5xgGO9Et25Ia2Ag/CTgzwCMYiTz3qvZQu1ryC40FVIVuesCTtXj65qV3xN9/l7GUGIIAUMYk4hoX3J7UcG+gsB4jY1AVbdggtJJJImTB68k4/KiJbNqyq3Xto4X1HE7m9wDJ9x3r7THltotjdjdcyekqOB/LimL2nt3Lqh4ubVBK5IPQH0EiSeB7U71T6D7A2rqW3IVV3RNxlywB/wjORwRigahr1xXFl3QqRCwN2ZyxH5xzAq11bFAZKjdIQJHp28TPzH61U3rrqsKQWcAANmJ6TOWEkkc0RflASdv2dYLhtphmKiXacqJ4NTtXW3cFAqlmJJjbjb1iCZAjt2pBbTqQGQGMKN3pA5ljmSDP3NfDxVVXL7jcIaWGODA2jke/FVxb+w6HNF4uG9TpGyTbJaAQD35JkcUS54u9wOumsM1z5W3LIVfrgMx7dqp0c3AfnCNmCRiD7LI5BjHTNXfgRFhQhlQSSdzS+eIEY6T70SUY7rYd9B7OndFJ8qzaWCJk4UT0IwPbrU7PhzAFi5YtgsQcE5O1eon7U0CocbnzkbWbnpgDJyeTNM2QufLDg7gJJG49uRgDOAKxcmV0VOt8LMFlYkiPRtwTPMyT3pq1aYKqwzGQGIaYmCd23iBgUXawgI5DgS25eAekgcz35NG0x2opcy3zbtsdvTt6UXaAXbUElEcbd5gW8wAc5x0AwPrQr+pKMVS0brmTG/wBAWepwQc9qa0jszPvQbWgh5yx9x0A46dKdtaU8gqstukD1dOJAii6ExC3euwSVQPAwZ2Dg7owTnGKZ0bMw3NbYgemGUqMEcSYz3oPiF1CwUud7MdxUiRiZO35QPaKWTXMxBLRbWTJbcp6ASPpOf4qQy2uJvgFYAEscHnAycCOc80LzSdyoymR82CDHCxM7h34zVfqdl1CHZvLPJRtqx/igzxGI61890W0wFt2tsBgpMKOMDIngc8e9CWhUGu2tpLP6lUZYAEsuPQFUTAPf+Kq7TG781oKhMMdw9IDE9IkfQ04muVUunYQBADcs0z6iACJla74PrhdRXLhUYGQxBXcQCSxUALA/n71dNCZ698J6k3NLaYqVxAB5gEgfoKuKp/hNwdLagRCxH0Jq4r18XsR5s/cz8y6bRvae43nbmIDCQd2Z5E8SamNxZTeu7muHG0QuAOO2aZ1ClASzAIQo9EBm54/y+s0Wy/lFcn1AiM7lE9JMARPqOeK8vlZ6NAzYVFIZnnpn6+3APUiuabVk3fQmB6V9XIgSB0PT6UbVapM7QS55EZgGdstyeM9KjoVBbzb9oWmyEXqqiMkgekkGAP8A3U1q2MM2mtq4vXPn4UL+FepJjBz1M8V9e1c+pLqoN04UTJnickj/AD69C3bu7FtXwNykA7T2jcYJH6daWe8zNtYsCPkgRjJ6iCABHYUv5AhdvlVZURUROS7ECSep6flyar9XClioS55gjEAEk+n1hjgDt16UTW6oIwUWluBiJdVBM55WM4HJ713wvSFHa7dAkjNxtomeNqiZwOYFaxXFX/WJ7dD392swDOQUEFURTySCZJEke4iT2pq1pnUnYqKDwxMZjA3E+qJ/Sl7/AKlN13/drB3RPWJGyAQOfsaX1VldVsVSWQEEkMJjqI5BwCaz2++hh9PpUNyS+9llkYuDsBjI2iBx171lvF7tzzxatgNsJgqJETJI6/Kc5JPtWm1fnWot2UYBmG59hO0HrAwRAgfSqbV+Fql/ZvfaAG2sDuBaTIiIXPP861xNLbJkvCE9JqSGVJaWnftRiVwMZGJM/TtVzprgYRtJhtikQeQOd0dTH3pRNO+wr50qxHIbccwctzjt+lWelZGlUaAZnbAIA75xz04+9LI0+ikn5OvolkOyDmFDRC/QAgsxiP8AeSW9elwlIcFYZ2Cx9jMgDIEUC3pEUh4LlWDbAxIwZUy2B3NTDMm66Su9d21Ewu49TJyfv1rPTK2EJ1DM3nJbeCdiqfUCD1YQf0E0+upbzN7uNgxtUHDcli05AGKy/jPjVwlLcy3DKgO2CBOTmTzJ4o2luE+kFyzguyESAJk7R1gn3mRFU8b7JtdGqXxHevpdSJ+cSB2wCZaOvSuXQjAeZcboZPy7gOWHTuPpxWbbT3nZVQeWqJgsTtAwWJzJJOMjimre683lhwSuCoAChjEyoy31EfXNS4L5GXn7UuwbHTUbeBI3SehO4hen5/aq7U6e8qsQVtDI3O8ZMyePVngCq8K3lkXyjIWKKUMb2zlmHygcAdaWu/CzXjuNwo0etYLAcxB4AA796ajFPbFui70trdDFQ8CELepmAwWkCB/1Ac1L+7mvW1G424HCRAkD0wQcx+VC8Gt+WPSSEG6QVEkCPURunJH2oGp1d1lKWvRfJgYaApGSSwieuKmnein0fX7Fy2wVWV7UMCJAPTkiMY/MU/proVhgstsbUResRk9TnAEfhJ7VUaBxp1WyzM91jBLq0bpAA5yv9c1afsqBSbTBfTJKwQW/6eOmInPWnIR9qV/alZDbePSWV1KCMwS2D+X3Gah4teMRpi8IR5gtgGN08dIEdaV1WquKRbbcjbNzXFMgnGI28T/7p7wnRbyXdma5yQCAAegKjGRzuHbin7exHrvwGrjQaffO4pJnnJJ6VoKp/hK4To9OWUofLWVOCCBkEVcV60PajzJds/OQSW9bypIZW7YMkNx9MfnNLolq6xDWzZQfKzON7cyczt6Z96XtOQ4j+AnjqMD9KfsoDbRiBLMFJ/wwxgdsjpXlPR6fYPTKsJZt2oO0Fi2YB9zhuOlH1FuzbQeYw3mSVB9TExOJyPccVG/dIv7AfSVBI/6o/lQvFrptpeZDBAUA9RJEwTxSXqdB4Oi55y3IZgpIVWIKYA+YT0nHvFO6XwlAm5nuQCrPLTuj8MR6ckT/AEqn8J1T+Qlzcd73CrN1IAX/AFqdtPMAttOwlZAJEyRyVgmqaqXES6ssL7hFKTttEEs4ERnI/wAU8HpRf2K1dVHYF2EFSWifYLJAx1PalfidBZssLXpgEY7QvemlMBFGAdgI7gmoelaH2E1moVNq+W7uyYAEyB9PSBnp7UppNbbDsovQykellEwJETySZGT24pN3IvsAzAFVHJ43cDOPtR/DfCbO122ZLtJ3NOHIHXtV8Uk7E3TRY379soUfmANnmAZOclTKz9ax9i9c1F97u4WmQbQ2IGcgkseAemDFWV22CqIR6XuhXHdROJGR9qd8X0FuyyC0ioN2QBzTg1BfyJq5JErVlgqy9soszEmce0TzPehafWyoW0vqYkCBiSeZIyuBQLrES0mdnMnkBqV1WuuLplZW2klZgAcl54HPvUqNml+C3vXWtks0NIztBG1QMSF7kHms74kt240i4oQtjcCDOTEHH/sUPT6hm1SqWJBMETzjr3rRrbG9scXIHYeicD61aX42J+rQpY0F1BN18iQAgEgH5vnxJx6j2oevNu2SbhIkLOCDPO0mD2k8GmfFtQxbaTgiSIHO5R/KmLVlXdVYArt4PHJqOT02FUtFb4PqrtwM10TbglckZ7DIPv8AlTGg0fmGWYooA2+Wg3eowFB79DHen/JW4t/eN3l4QdFGwHAGOa6TstoEwIBx3zRKe9aCKtbAa5GbC3LS2lghRnfEmT+R+tL2bl9dzSGTb6V3wT2IH/D9wZ4iq7xK4bd8hDAAx9p5nn71pfDVDWfUAZCTjJwOSOaJPgg7KPxLWsDb2XkLgD0ltqAREjOD9T9qP4Xo9RdZ7moIaBCBgSCR+JQMNH61n/HdMqN6BthScTzuia13gR/c22OSVQ5zn1CYPGAPyrSa4wtERdyotLttx/8AIrDIgZOCT6mJPJ5xxNIjwtQptpce0g/hO8EGcE7ccYPc0HS3mZwxJJCMwz+LcRPvgCr/AES5nMmJyf8AfWudtx6NGhDR+EKoJRyHcDd5pkkGYBBI6k4HtTBZBcCCFIzuVc9pKnkSAZiqr4iYrqFCkgE5zzFF+GnOoDm/DlcKSBiQO1Pi3tsXR698AkfsaAXPMhmG6I/EenStHWN/spH/AOD/AP1f+dbI16uL2I83J7mf/9k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96620" name="AutoShape 12" descr="data:image/jpeg;base64,/9j/4AAQSkZJRgABAQAAAQABAAD/2wCEAAkGBxQTEhUUExQWFhUXGRgYGBgYGCAfHBkaGBcaGhwaGhsaHCggHhwlHBcZIjEhJSkrLi4uFx8zODMsNygtLiwBCgoKDg0OGhAQGywkICQsNCwsLCwvLCwsLCwsLCwsLCwsLCwsLCwsLCwsLCwsLCwsLCwsLCwsLCwsLCwsLCwsLP/AABEIAKQA3AMBIgACEQEDEQH/xAAcAAACAwEBAQEAAAAAAAAAAAADBAACBQEHBgj/xAA+EAABAgQEAwQIBgEEAQUAAAABAhEAAyExBBJBUWFxgQUikbEGExQyocHR8EJSYnLh8ZIVM0NTghYjstLi/8QAGAEAAwEBAAAAAAAAAAAAAAAAAAECAwT/xAAkEQACAgICAwACAwEAAAAAAAAAAQIREiExQQMTUXHwImGhBP/aAAwDAQACEQMRAD8A+x7G7bRLlFANcoDODmpUBQoDr0G8fU9g9opmoyu60BOfgVCg+EeCSMaQdKi+gGzR9d6D+kvq8SVTfcWghRe2UAjmaH/KKcsjKMtnsMVWsC+4HjGfI7dkLQlYWGUSEjU95qCPnfSX0rQmYlKCCETBnN3/AKL01hUW5JH2MuaC7aFjAsFiAsEgvUg8Dt0j4Dsn03SkzndQIzJYfiY0JfWC+h3pGwnmaGU5WCogJAUfdGvvGDXAlM9CiRjYP0lkzJwkg94pBdwzsSU0N2EaonpcBw5DgcN4KKTTCRI4lThxaOvCGSJEiQASJEiQASJEiQASJEiQASJEiQASJEiQASJEiQASJEiQASJEiQAfl3DzKM8aOCUwNWIaMSROLEn75xonFESyzU3goxo05eMURQ8idG0rB58+pUo5lKLkmofjGCZymKq0/nRuEL+1qIr48Yzab0TRv+sIcJGj9YWw+OJCgaU1P1tCCcWoqF2CSfCCKUAWzMTd9IVDo2sH2iqWQtChQFjzGU9WMbSfSmcVJJZwgIfcAvvePipThxmeHErJA4Rak+iaPt8B6bTUIQjRIZtTlN36tG12J6fh1evSXKhVIoByjzMaF61pzIg4cuR/MVbGm0esS/TyR+ILYmhA0f6RpyvSvCH/AJgOYI+UeMSpcwiiVG5FIKvCzyO6hT0vQfGC12UpyPZl+kuFAJ9egsHYGpo9BqYB2l6V4eWlxMSs6BJfyjx6Z2fPFkEngYH7NiNZarbRSUX2DnL4ezy/SnDKLCYGYkmzNVq9Yvi/SbDovMB7uZhWn1MeNyMJiCf9tXD7MGl4KfYyzr93h1H6LOfw9hw3pDh1rKEzE5mBvQuND1Ahs9pSXb1qHdveFw1PjHhowOId8h6EfWCJkT693f4w3FfQ9kvh7RM7cw6bzpda+8D5QFfpJhQQPXIq+tma/jHj8yTOb/bVZoH6mc7mWrwhYr6Hsl8PXkelmGILLJbQA14iEpnpxJBYS5h8B848pyz3DS19EmCLRPoRKmHkkw8Y/rDOR6mj04kG6Jg8PrAsR6cywe5KUf3KA+Rjy8rnJ/41Vv3TTnAvXzLFK/8AEw8Y/rFnI9NPp4X/ANkN++v/AMYt/wCvh/0H/P8A/MeWKmzA3dW1fwmKpxcz8quNDFYx+BnI9VHp+n/pP+Y/+sXT6fS9ZSv8hHlRxqr5TTgYqceeMKo/B5yPl5M8KHukB2JsH2ffhGrg0kiwr8RH1Ers1JfMQxvQAW1gv+nyUMBTQd7Q6COH2qjTE+amYRWZwCHG14mH7EmZq5cmu/IiPpypCA7EjhW0cONRWihSvdMY+1hiYaewe84cXoLcuEMq9H0rfOV9Gpx+9o2sLOcMCpg1SGeJnNnND5Q/ZIeJmSuwJbNmUeohuV2VLTar7w0FjU+HzaFO0ZSlAZGSXZyadOMJTbfIqHpGESzZUt5Hwgi8OXoQOQHnC2HmZEALd9T/ADDfrA1HHGHbHSJ6hYHvaXbbkYsFm+Z3FmY+bxy9Bm8vOIE5dVdSKQrZVFZhV+YhyzMDFkBTtnL/ALQ0WSr9R308LRXIk0u3HrrWDJiCpSRUrIbk3WOoe5mq0oBvtFElLuQ/GCo1fWjCHmxncyv+xbM9UxTK495z+37DRdExwUjMGo5+UBwxSok5AlQLMCLbsN4PawJ7MSa22ZutoCuSkHWlKF255aQ5MeAomAqSyVBgQ5pQHbjCXkYOKBrLVzjnvAxNUzuTyEM4gINVAZRuLcXiqi7XU5BH9wLy/SX4wPtShWOHEnYuPusMYqSGUSSKeB3teAKlqACgpg1QEuVeH0il5EL1sp7bt5xU4k3cH74wdOGCg5BH6YTmSFKBDZABQuCRzENTiwxaC/6loCl+I+LtHEY5w7SusIrwacpBUVKHkeULrUlBIKm4G8WpfGG0NGYS4yMPPpFlIeqkpce6+nKCIXplUnR/nWJlI4tvHDZoDCksBmI5QeUUl2IVZ3Nn+McCgpxlNLU+sLzJCwGQUoAdyS/nDyQDHtOVPfTkA1G3S0c9cx7rHhSvGukEw8gtVI5wREoC2Ua1D84WaHTBCe720oPrrFyurkvuCzQQJetxo2kcVLaoHODMWJwTeh2aKTBmfXRySPKLysEsk94JF3Z9NI5lAJzPzcVZ9AY0T1YYlBg1E0Wpjo9vGsMokLTsRxjntOyQ3C8L4dYpd6OVKqH1IDPB/KQ6HZear5fC0cThwFOEgE6veFEspyCVCzlVHewBa0FRiCXchtCHgcZLbCgq1hIdRBEWw0wEOlxXn8oWxORaSlVRsQflB5M9EsAJFBpp8YltiCpXud70i01aEgklKXo+8LonetoAAdSPpCcxAlEd7M/4VUcPelKQJWM1MzG3h/cLKUtKk5QkJDuSa9IricTlY0PLeEViYZuYKAQPw6102NolMbo2FL5N99IoVMGDCF0zybM/PT5Qwmc+3L7ELKh0gbd5ws293TnvHMNnr6xiXoR8IuieLCmjfYhaX2ihbhIcpoQKN8IeTYqHDP0cjkPOkL4iYoAmWApRu4vFyUkuHfZ4z1zUoUUBJdiWrXwEJMGPLxQZiwUYFh5qFpBKM2jlJrCBwqlKz5iCHZJB0txhxM4ABzX74Q7oBSZLOjlzTh4xaUpIIAdOmptq8cozOCzfPjF8rkMQAHsD97xDm1oRJs1mbvE/bPSvOCoIa7PofKvyjglpsQODi/SCeqBPvAAWDRDlY0iyBoxGxofKM7HTV5f/AGg5tUNXq0aSwkDN3RxPnFDikJcqI5/391iooLEpE2YE1Azahxbxi8qbMALpyAVJdxyZNTv1h9E8KYpYkblvKLTJhaik7X/iKzS6CxFfaWWhIB5lx1MXQkzahWUDSnmz/GBT8HLX7ynO4hqTJCQAFEDSg8yIeSW0KwScMpIDrvSxY7DVqecW9lIFSX2cs/HeG23Hi8CWqouDVmN+QesC8srCwfsaPxVN2Z7WrB0rOiE3p97wOZNF8pJD2is5RAc0FyC0HscgbHvVE2F9WhWdIEwMSfFrcoVTjioi/BrHw2i0xSgaNcv9mKvugCy8KEMxUQOJ1Opqf6hbtCRnuhi9FXy8a6Uh6Xa8FSkbwsmnYr2ZvsqsgCRV6kUv+6CTJZTc3b3gSzaw7MSC7k10dvARTDACxUW4D5RObHYoJhSe+e4f0n7bpEm4gpsoBNaF7nZ4fXKzcBt/e0cEhJIdi1Q42+7wtvZRmy8WpNMtK3B+VRE9qf8A4yDclm+JjRd3dtngdAKsQdwGhaFYr7UXbJVqOR/UWk1JLEbMR1N/hDagOmlm5RHFwkjlXpSBuh8iEwkK7pUqtrfE3EE9Qv7/AKg17P8AEeb1i5Sr9XgPkIVgY2UqZ0JA/CCQ55PaGUlSmygJDWaFTjJiveSJb0DEGvh5QysnK4UkcC9uMEotclUV9VNdxMA/8RTiPo8M4ad3WKsyhuG8haASaNmmJJ2HwNaxyZnrl7tr3Ljg7wX0S0MYmYLs7fPnAZc1B2SOAuLcoXUZhGWoN3A+Vqx0rmP3Qlhwynyi18JofMtD5kmp38rc4MvKAHZuf3WM+Yg3zJG4bZqVhZUlQtZizCv0YPAtLY+Da9aksEAl/ChraKnEpGh59LXjMk4mbUqGUB2ax3vXQR0oN2Ci/Fq7sKxtJeNbQ3RpuHoTYm/HjWKne5DM8KImktn0FS3XlpHJeHSCQkkAufo50iJ+OONxv8g1rQ5NnNaugIu/SjQMqoy2I46R2XlSySdySCbD4RQSnDP1J8gHiGnGKfTCqL+0IlsANI6jGAkd29K7CATJIqcnUj6QJSFKsx+Hm0JS+ghnG4j8rNrC2Dxij3tNjBZaLgtW7qrFvZknVP8Al8xA5pCaDqngn3iPh8WaChZIsDsQQ3yhR2fNMYPRiLHpWDoNWCn4NpEcsCwnFIZ/vrBkzwWH3xY7wlipSrpo3wMJjFEMKat4Xpyi7p7ZSlo1Vpd3J5FqfCF5skEGxOx/iOicCKsBtZvCBy8bLqErDjreJkkmTkWlMhJFKbaf5E1i8jGh6Ftftoy+0M5swPOn2IRwSlZjmfw+lBF060Kz6LEz5h91Wn5X84FKxUwUNa/YguFVQVgZw6/+w+EJqxpWLmWkVIPQA9N4EJ4cMWI2BPxIaLFClUtepOvK8AGCpmIOYcb+BiE1ezT8sJOxaFMVyySSRVA4awxLWAK0a76Hk7wKWoi6S+huAWMKLQijtyUSed7xo0qslIf9cakEqDPQUbnr0jmQPdt718dISkTSVsEkIDseNtrcYJi8PlAL5Q7BgFE9GeLrpcgx71gJdaSpxVTuOAYm8VoPdUL1DN53MAwpyknPQ175NthtyhpcwpQ5ICQPeBD+Jd4ynadMGU9VYOp7uWq/wg2ZVe6w334wojHhQdIJ/VztsYsrGJFVOD+YClIjSChhUsKqWGlhX4RdOGYAAJIFA12EZSu2pGYgqCSCx4Pv/EPeuHuoUkmh5AxUUSw3qkCjjXu/K8DnAI7xKQBU2YDncxmo7OKlZjmBGynHJhD0wqLd5VKEUav5nuIS/sSu9hFzkke+ALO2/KBJUgd0rd9T8oHNwgUxyB9WUe9zIaLyXCe85b9DWP6of4ZQ0rEISKpB4DYc4XlY2Wt8qSkgUpt+0Vgs1TkMPFgQDziIls5ygkWchyNn8YWxHEzVtVKTyJt1SK8ICvETASnKbe8DTld3jucqBDKRS7ppTQG9oFLmqCXINmOahelXaEkxnMROWhNVX+lvF4y/Xmii+Uv0t9YPOxyXYxaROQWGUGNVj2RaGUpcd4PuPnHU4BFVJTcWs7WisxVEhBL2ZriDS5JcOTrQgv4u0RKVMaArliz5Ws5+ccXMIHd79WsON9IeVJzbDgQ/gYHm7wFGI3Zj9tEKTQ+TMOInAlkM/g40vR41pWMJAzJqw04cYqsK1S43BH0gKcHxI4H+4r3PsrbKTcKXcgvrcD7rFsPIXUio0dUT/UtFZjzDiKzZhNpgHAj6QtLTYbCiUp3pT9W3KKzpafeYqWeNG5kRSXiu9lepsc1+kFTMY7s4fUcTCV8odgxg3ZRzBtHpydni8qQpyxIfZRry1iTlCigCWvUvTarH+Y4lSFAZsydwAR8XtDtiaKomyZQKVAqJL95x84LK7VlqokAcHZ+WkEVhgWypSQ+u3LWDp7NRolKTun5A0/uC5E9lTJCgwLHcBz1MLKkq3BAequ8/FhUUhmZIIBykFhqXhGU4ds2xLFiODQt9jVimJ7OkTFBUxMsq0KXS/Asa9YYnqlJfOEjgg3rrUPXTjBZqO53ghQS/6WG2rjhAFdkSwRMSAjdF0kcQ7PGkZJqpNg0NycbKlhmVRr3HUwfD9py1MWFdW8KwKXhyq+Y0rmqX5szQOf2QXeuU6aBt+H8wafAnEdJL6to3wgaVX7z7hTU2b4wp7AUXUojZzvYV0pHBhDfOlq+8S4bQ3D1iJclUcXNQDlUmaK0JDgHhFkyBoW2VViBbWkVS6DVbA1Gr9KjrDk6dTRb7DbpeIdrgKB5CQ2YHlWAz5RSAS72BJoNrikXlz6lkqBJvSvPXxgpS4cFjq5I8IE3YaPncTJBUoljVhlL8zTyhvAdlrBfTQaiNuRICSScoPKK/6gkKaNPayGg8qXlqSzReVjUWiKGcEgsWbgPrGLiMIyiaA8+Gggk9aFTNmapJoRpTaAiSlxRPVP3whGZiFhwhlFhY/WMyT2lMCyFoUE0/nWpt8YFTHs2pkoCwUR+405AwBM8qqUEfuDlughCVO9YXOcK2CmavhF149qd5Ta0hO/hRtS8AAIXxeBq4JAqW2gCsQv8ACVHU8IqntLKO+SQ12bnFJJD2d9WBR3dnYJvBUkKSyiXBHeI0O+nWE50+WwcJOYZh/LR1M1Cf0qPBvEQRu3fA3pWFw8qY5KlZbi50P0hkKysHS1b1foeMZmI7QBMREzOSzQNfCMrN6XiBZxTSB4jtdKBUt96RmYdaLgjy6wqqQFqBWX2Cb08qw6tCcWb0vFpWKZhyhZc1RIAALvpWE0zlSyz3q24fhB5E4rsRUVSRXLyeJa0OKaDSJaFB3vfUeHKJJWlZ94BqU+cBnyVKWoEAJdw1PlekcGF3Pm3iIV4j2zcQpKQ+YFvtooe10hxrtrGISS4BAPC/jxhEyAD3gq920L0/mDl8ixZ9ScTKmBy3WMHtCSqpkt+zQl6nw0hcApTuCW5Dd/hCWPE0EZErILFxYxpHeg2uTWlJIJExLsbjfrpDKp+RglLch9iEsLiM9JkopehJoRybhBsVLUhIypWagdwmgO+8EkqxXI1t7HFKURQtq4A14HpHCj8xTUgDSmpbeEpbKIJLmgYn+IFJVNK1BkmWeLKB6it4woppFlpmVGY13PGMEYFZXdQLiocdGj6SqQHIav4a+cd9ePxVGhAHQh7eMVHyNEuKYrgjMSCknvDQm8FIze8lQFuB40iwkImKSVJOYWU7P4UMclJlysxClFJqUq8w9IG74Ba0cRIQlT5mULUcwdWGSSCT3hwpCbhYOVT07rX4g1r0iSZS1kpUlmIvR9uIMJ2Nji8OFA56DRQNR4xz2MfhVTp9IgwJS5ejNeKKw6gzZD+4OfOCLrTBozBiTMNGSHD8WtWnhHZ0layO67ficgAeEPLnV0sLnXUWgase3vKDcAwHWNE23wVwBkS8hOUVDOQC/Sr6xeeSUliU/wDk/wBfhFJU0KfKE68AQLHMIk3D2KFKtvQcOUauGtsaoTmYSrZi55Ro4bsxk/mINnp4+MXUp0ALYKDMqxAbTf8AiBJmqU6UZjQ95mBdqinDpEt9CosjFSUlQYA2zUrS4p0i0rtOWh5ZCgava/04xXDYFRAGZhUsq5rzpzjuLw5WMyAhSdj0sRYRTSoHs7JxhJBAc1qEvTaGvWTO73AKdP4gEkrUk5U5WAynQ1qX3Hzi2HK0kZnL8WvW31jLad8joMVuh1ihIYvzrwgEyQkslT0Liuws40eBdq9oJlJZYpXu1evLfrGMjtSYpwmWpKQHuz8KtUxeEpbJVdn0E5KSQ5tUg6jeC90kJTe/vU/kRlTsD3VZicpDhg7A710+UX7OlGWgpzesYHICzgG19m03jPBVd7Hro1ZcsUJJcUIIAcaPw25xdKJdSSVK2BoK+BMZ6JqVpBIa9W1jmZJcMumoGh4RNiaH56HBBL8+vGAiZPSWJSUvvpAkJBcEKIozi/PrrFhgympJAawrc7mJQmWKwSb1LsQ4dvh4wFMxCS5KrWIuOPhB5eKllmmmr0Ie3gzRbtBKVJoouGJIB52g/pjtg5YSsVLKZynn/MNoXlzBgQzWtwP8QhKnlnBO4BsOu3CImapKqlklwqvM0eBJdAwil1sXuNGfRIjkqYdUDKNSHO0DRjScuY5XJAfVr1NevGG0q7tXzOXrxbytzicWTejPnAIU8uWFA0JStg1d/jFFTFS0BSZa8qnKhmBytrdyD8oZnJWklScpSbnUR0YgnLZz+YjwDRtGS4a/0HdaCo7YDB0vR3AdusMI7TlkOwMY5mvRnNiBZ/GGUdnuHp/lEVfAmjH9pVnIegFI1cDKC8wUBpXW+8SJHf5El5I0V0aGKwCEyiQ70qTxvCOGl2BUouCanY6bRIkJpOWyo8F3ZRDBg2nnAe2VsA1HSV00IIDDhwiRIlK2CM6WCtipRdjDwBSlCQosoEHl4RIkTN0lQTNLArylAYEZyCC7EM7XiipYzJOoKtTsIkSIr+P78BcshQCSCHAZn4xVOFSEgM96kvw8okSJkDRJQykAba8gYJkBzAgUA+NfOJEgZL5BLS3G99WLwOdNPrSHbu6cREiREuCmXrlPeOnnC5JRP7pplJI0J4xIkZrkGMYSUFJVm7xe5Aeh3Ai65QQO64Zj8I7EgnyC4LImEhzWjxMfMIdqd5+riJEhR7JkLleZJfQlvHjCftKszEu+W9xy2jsSNPHwyQeOxCkAKSWJJfi4hlanYsHPCJEhNGnQzK73vB66xrIwqWtEiR1f83LIkf/Z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81" name="Title 1"/>
          <p:cNvSpPr txBox="1">
            <a:spLocks/>
          </p:cNvSpPr>
          <p:nvPr/>
        </p:nvSpPr>
        <p:spPr bwMode="auto">
          <a:xfrm>
            <a:off x="1806575" y="1"/>
            <a:ext cx="8647669" cy="114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sz="2000" b="1" kern="0" dirty="0">
                <a:latin typeface="Cambria" pitchFamily="18" charset="0"/>
                <a:ea typeface="MS PGothic" pitchFamily="34" charset="-128"/>
                <a:cs typeface="+mj-cs"/>
              </a:rPr>
              <a:t>The Need For Pest Control</a:t>
            </a:r>
          </a:p>
          <a:p>
            <a:r>
              <a:rPr lang="en-US" sz="1400" dirty="0"/>
              <a:t>The Pest Control Services industry exists to mitigate the substantial economic and human health impacts that are associated with pests such as ants, termites, cockroaches, mice and rats and others</a:t>
            </a:r>
            <a:endParaRPr lang="en-US" sz="1400" kern="0" dirty="0">
              <a:latin typeface="Cambria" pitchFamily="18" charset="0"/>
              <a:ea typeface="MS PGothic" pitchFamily="34" charset="-128"/>
              <a:cs typeface="+mj-cs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3317175" y="195942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9" name="Content Placeholder 2"/>
          <p:cNvSpPr>
            <a:spLocks noGrp="1"/>
          </p:cNvSpPr>
          <p:nvPr>
            <p:ph idx="1"/>
          </p:nvPr>
        </p:nvSpPr>
        <p:spPr>
          <a:xfrm>
            <a:off x="1820887" y="1307284"/>
            <a:ext cx="4050813" cy="3050969"/>
          </a:xfrm>
        </p:spPr>
        <p:txBody>
          <a:bodyPr>
            <a:noAutofit/>
          </a:bodyPr>
          <a:lstStyle/>
          <a:p>
            <a:pPr marL="231775" indent="-231775">
              <a:spcBef>
                <a:spcPts val="0"/>
              </a:spcBef>
              <a:buFont typeface="Wingdings" pitchFamily="2" charset="2"/>
              <a:buChar char="q"/>
            </a:pPr>
            <a:r>
              <a:rPr lang="en-US" sz="1600" dirty="0">
                <a:latin typeface="Arial" pitchFamily="34" charset="0"/>
                <a:cs typeface="Arial" pitchFamily="34" charset="0"/>
              </a:rPr>
              <a:t>Pests destroy homes, buildings and contents –  termites alone cause $5B in damage annually</a:t>
            </a:r>
          </a:p>
          <a:p>
            <a:pPr marL="231775" indent="-231775">
              <a:spcBef>
                <a:spcPts val="0"/>
              </a:spcBef>
              <a:buFont typeface="Wingdings" pitchFamily="2" charset="2"/>
              <a:buChar char="q"/>
            </a:pPr>
            <a:endParaRPr lang="en-US" sz="1600" dirty="0">
              <a:latin typeface="Arial" pitchFamily="34" charset="0"/>
              <a:cs typeface="Arial" pitchFamily="34" charset="0"/>
            </a:endParaRPr>
          </a:p>
          <a:p>
            <a:pPr marL="231775" indent="-231775">
              <a:spcBef>
                <a:spcPts val="0"/>
              </a:spcBef>
              <a:buFont typeface="Wingdings" pitchFamily="2" charset="2"/>
              <a:buChar char="q"/>
            </a:pPr>
            <a:r>
              <a:rPr lang="en-US" sz="1600" dirty="0">
                <a:latin typeface="Arial" pitchFamily="34" charset="0"/>
                <a:cs typeface="Arial" pitchFamily="34" charset="0"/>
              </a:rPr>
              <a:t>Pests can transmit disease-causing organisms, including West Nile , Lyme disease, malaria, plague, encephalitis and hantavirus</a:t>
            </a:r>
          </a:p>
          <a:p>
            <a:pPr marL="231775" indent="-231775">
              <a:spcBef>
                <a:spcPts val="0"/>
              </a:spcBef>
              <a:buFont typeface="Wingdings" pitchFamily="2" charset="2"/>
              <a:buChar char="q"/>
            </a:pPr>
            <a:endParaRPr lang="en-US" sz="1600" dirty="0">
              <a:latin typeface="Arial" pitchFamily="34" charset="0"/>
              <a:cs typeface="Arial" pitchFamily="34" charset="0"/>
            </a:endParaRPr>
          </a:p>
          <a:p>
            <a:pPr marL="231775" indent="-231775">
              <a:spcBef>
                <a:spcPts val="0"/>
              </a:spcBef>
              <a:buFont typeface="Wingdings" pitchFamily="2" charset="2"/>
              <a:buChar char="q"/>
            </a:pPr>
            <a:r>
              <a:rPr lang="en-US" sz="1600" dirty="0">
                <a:latin typeface="Arial" pitchFamily="34" charset="0"/>
                <a:cs typeface="Arial" pitchFamily="34" charset="0"/>
              </a:rPr>
              <a:t>Insect stings force ½ million Americans to emergency rooms annually</a:t>
            </a:r>
          </a:p>
          <a:p>
            <a:pPr marL="166688" indent="-166688">
              <a:spcBef>
                <a:spcPts val="0"/>
              </a:spcBef>
              <a:buFont typeface="Wingdings" pitchFamily="2" charset="2"/>
              <a:buChar char="q"/>
            </a:pP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1" name="Picture 50" descr="VPC-colag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23047" y="1513946"/>
            <a:ext cx="4574124" cy="2443121"/>
          </a:xfrm>
          <a:prstGeom prst="rect">
            <a:avLst/>
          </a:prstGeom>
          <a:ln>
            <a:noFill/>
          </a:ln>
        </p:spPr>
      </p:pic>
      <p:sp>
        <p:nvSpPr>
          <p:cNvPr id="52" name="TextBox 51"/>
          <p:cNvSpPr txBox="1"/>
          <p:nvPr/>
        </p:nvSpPr>
        <p:spPr>
          <a:xfrm>
            <a:off x="1690251" y="5946442"/>
            <a:ext cx="308449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Source: National Pest Management Association (NPMA)</a:t>
            </a:r>
            <a:endParaRPr lang="en-US" sz="1000" dirty="0"/>
          </a:p>
        </p:txBody>
      </p:sp>
      <p:sp>
        <p:nvSpPr>
          <p:cNvPr id="11" name="Content Placeholder 2"/>
          <p:cNvSpPr txBox="1">
            <a:spLocks/>
          </p:cNvSpPr>
          <p:nvPr/>
        </p:nvSpPr>
        <p:spPr bwMode="auto">
          <a:xfrm>
            <a:off x="1820886" y="3976478"/>
            <a:ext cx="7980218" cy="174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166688" indent="-166688" fontAlgn="base"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q"/>
              <a:defRPr/>
            </a:pPr>
            <a:endParaRPr lang="en-US" sz="1600" kern="0" dirty="0">
              <a:latin typeface="Arial" pitchFamily="34" charset="0"/>
              <a:cs typeface="Arial" pitchFamily="34" charset="0"/>
            </a:endParaRPr>
          </a:p>
          <a:p>
            <a:pPr marL="231775" indent="-231775">
              <a:buClr>
                <a:schemeClr val="tx1"/>
              </a:buClr>
              <a:buFont typeface="Wingdings" pitchFamily="2" charset="2"/>
              <a:buChar char="q"/>
            </a:pPr>
            <a:r>
              <a:rPr lang="en-US" sz="1600" dirty="0">
                <a:latin typeface="Arial" pitchFamily="34" charset="0"/>
                <a:cs typeface="Arial" pitchFamily="34" charset="0"/>
              </a:rPr>
              <a:t>Rodents consume or contaminate 20% of the world’s food supply</a:t>
            </a:r>
            <a:endParaRPr lang="en-US" sz="1600" kern="0" dirty="0">
              <a:latin typeface="Arial" pitchFamily="34" charset="0"/>
              <a:cs typeface="Arial" pitchFamily="34" charset="0"/>
            </a:endParaRPr>
          </a:p>
          <a:p>
            <a:pPr marL="231775" indent="-231775" fontAlgn="base"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q"/>
              <a:defRPr/>
            </a:pPr>
            <a:endParaRPr lang="en-US" sz="1600" kern="0" dirty="0">
              <a:latin typeface="Arial" pitchFamily="34" charset="0"/>
              <a:cs typeface="Arial" pitchFamily="34" charset="0"/>
            </a:endParaRPr>
          </a:p>
          <a:p>
            <a:pPr marL="231775" indent="-231775" fontAlgn="base"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q"/>
              <a:defRPr/>
            </a:pPr>
            <a:r>
              <a:rPr lang="en-US" sz="1600" kern="0" dirty="0">
                <a:latin typeface="Arial" pitchFamily="34" charset="0"/>
                <a:cs typeface="Arial" pitchFamily="34" charset="0"/>
              </a:rPr>
              <a:t>Bedbugs have recently made a significant resurgence in the United States</a:t>
            </a:r>
          </a:p>
          <a:p>
            <a:pPr marL="231775" indent="-231775" fontAlgn="base"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q"/>
              <a:defRPr/>
            </a:pPr>
            <a:endParaRPr lang="en-US" sz="1600" kern="0" dirty="0">
              <a:latin typeface="Arial" pitchFamily="34" charset="0"/>
              <a:cs typeface="Arial" pitchFamily="34" charset="0"/>
            </a:endParaRPr>
          </a:p>
          <a:p>
            <a:pPr marL="231775" indent="-231775" fontAlgn="base"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q"/>
              <a:defRPr/>
            </a:pPr>
            <a:r>
              <a:rPr lang="en-US" sz="1600" kern="0" dirty="0">
                <a:latin typeface="Arial" pitchFamily="34" charset="0"/>
                <a:cs typeface="Arial" pitchFamily="34" charset="0"/>
              </a:rPr>
              <a:t>Rats bite more than 45,000 people each year; rats can cause fires by chewing wires and transmit disease organisms</a:t>
            </a:r>
          </a:p>
        </p:txBody>
      </p:sp>
      <p:sp>
        <p:nvSpPr>
          <p:cNvPr id="1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 smtClean="0"/>
              <a:t>CONFIDENTIAL AND PROPRIETARY © 2016  Kemp Anderson Consulting, Inc.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5297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Rectangle 67"/>
          <p:cNvSpPr/>
          <p:nvPr/>
        </p:nvSpPr>
        <p:spPr>
          <a:xfrm>
            <a:off x="4623461" y="2850082"/>
            <a:ext cx="1484415" cy="1140031"/>
          </a:xfrm>
          <a:prstGeom prst="rect">
            <a:avLst/>
          </a:prstGeom>
          <a:solidFill>
            <a:srgbClr val="FFCC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7" name="Rectangle 66"/>
          <p:cNvSpPr/>
          <p:nvPr/>
        </p:nvSpPr>
        <p:spPr>
          <a:xfrm>
            <a:off x="6202879" y="1721926"/>
            <a:ext cx="4061361" cy="2268187"/>
          </a:xfrm>
          <a:prstGeom prst="rect">
            <a:avLst/>
          </a:prstGeom>
          <a:solidFill>
            <a:srgbClr val="FFCC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6614" name="AutoShape 6" descr="data:image/jpeg;base64,/9j/4AAQSkZJRgABAQAAAQABAAD/2wCEAAkGBxQTEhUUExQWFhUXGRgYGBgYGCAfHBkaGBcaGhwaGhsaHCggHhwlHBcZIjEhJSkrLi4uFx8zODMsNygtLiwBCgoKDg0OGhAQGywkICQsNCwsLCwvLCwsLCwsLCwsLCwsLCwsLCwsLCwsLCwsLCwsLCwsLCwsLCwsLCwsLCwsLP/AABEIAKQA3AMBIgACEQEDEQH/xAAcAAACAwEBAQEAAAAAAAAAAAADBAACBQEHBgj/xAA+EAABAgQEAwQIBgEEAQUAAAABAhEAAyExBBJBUWFxgQUikbEGExQyocHR8EJSYnLh8ZIVM0NTghYjstLi/8QAGAEAAwEBAAAAAAAAAAAAAAAAAAECAwT/xAAkEQACAgICAwACAwEAAAAAAAAAAQIREiExQQMTUXHwImGhBP/aAAwDAQACEQMRAD8A+x7G7bRLlFANcoDODmpUBQoDr0G8fU9g9opmoyu60BOfgVCg+EeCSMaQdKi+gGzR9d6D+kvq8SVTfcWghRe2UAjmaH/KKcsjKMtnsMVWsC+4HjGfI7dkLQlYWGUSEjU95qCPnfSX0rQmYlKCCETBnN3/AKL01hUW5JH2MuaC7aFjAsFiAsEgvUg8Dt0j4Dsn03SkzndQIzJYfiY0JfWC+h3pGwnmaGU5WCogJAUfdGvvGDXAlM9CiRjYP0lkzJwkg94pBdwzsSU0N2EaonpcBw5DgcN4KKTTCRI4lThxaOvCGSJEiQASJEiQASJEiQASJEiQASJEiQASJEiQASJEiQASJEiQASJEiQAfl3DzKM8aOCUwNWIaMSROLEn75xonFESyzU3goxo05eMURQ8idG0rB58+pUo5lKLkmofjGCZymKq0/nRuEL+1qIr48Yzab0TRv+sIcJGj9YWw+OJCgaU1P1tCCcWoqF2CSfCCKUAWzMTd9IVDo2sH2iqWQtChQFjzGU9WMbSfSmcVJJZwgIfcAvvePipThxmeHErJA4Rak+iaPt8B6bTUIQjRIZtTlN36tG12J6fh1evSXKhVIoByjzMaF61pzIg4cuR/MVbGm0esS/TyR+ILYmhA0f6RpyvSvCH/AJgOYI+UeMSpcwiiVG5FIKvCzyO6hT0vQfGC12UpyPZl+kuFAJ9egsHYGpo9BqYB2l6V4eWlxMSs6BJfyjx6Z2fPFkEngYH7NiNZarbRSUX2DnL4ezy/SnDKLCYGYkmzNVq9Yvi/SbDovMB7uZhWn1MeNyMJiCf9tXD7MGl4KfYyzr93h1H6LOfw9hw3pDh1rKEzE5mBvQuND1Ahs9pSXb1qHdveFw1PjHhowOId8h6EfWCJkT693f4w3FfQ9kvh7RM7cw6bzpda+8D5QFfpJhQQPXIq+tma/jHj8yTOb/bVZoH6mc7mWrwhYr6Hsl8PXkelmGILLJbQA14iEpnpxJBYS5h8B848pyz3DS19EmCLRPoRKmHkkw8Y/rDOR6mj04kG6Jg8PrAsR6cywe5KUf3KA+Rjy8rnJ/41Vv3TTnAvXzLFK/8AEw8Y/rFnI9NPp4X/ANkN++v/AMYt/wCvh/0H/P8A/MeWKmzA3dW1fwmKpxcz8quNDFYx+BnI9VHp+n/pP+Y/+sXT6fS9ZSv8hHlRxqr5TTgYqceeMKo/B5yPl5M8KHukB2JsH2ffhGrg0kiwr8RH1Ers1JfMQxvQAW1gv+nyUMBTQd7Q6COH2qjTE+amYRWZwCHG14mH7EmZq5cmu/IiPpypCA7EjhW0cONRWihSvdMY+1hiYaewe84cXoLcuEMq9H0rfOV9Gpx+9o2sLOcMCpg1SGeJnNnND5Q/ZIeJmSuwJbNmUeohuV2VLTar7w0FjU+HzaFO0ZSlAZGSXZyadOMJTbfIqHpGESzZUt5Hwgi8OXoQOQHnC2HmZEALd9T/ADDfrA1HHGHbHSJ6hYHvaXbbkYsFm+Z3FmY+bxy9Bm8vOIE5dVdSKQrZVFZhV+YhyzMDFkBTtnL/ALQ0WSr9R308LRXIk0u3HrrWDJiCpSRUrIbk3WOoe5mq0oBvtFElLuQ/GCo1fWjCHmxncyv+xbM9UxTK495z+37DRdExwUjMGo5+UBwxSok5AlQLMCLbsN4PawJ7MSa22ZutoCuSkHWlKF255aQ5MeAomAqSyVBgQ5pQHbjCXkYOKBrLVzjnvAxNUzuTyEM4gINVAZRuLcXiqi7XU5BH9wLy/SX4wPtShWOHEnYuPusMYqSGUSSKeB3teAKlqACgpg1QEuVeH0il5EL1sp7bt5xU4k3cH74wdOGCg5BH6YTmSFKBDZABQuCRzENTiwxaC/6loCl+I+LtHEY5w7SusIrwacpBUVKHkeULrUlBIKm4G8WpfGG0NGYS4yMPPpFlIeqkpce6+nKCIXplUnR/nWJlI4tvHDZoDCksBmI5QeUUl2IVZ3Nn+McCgpxlNLU+sLzJCwGQUoAdyS/nDyQDHtOVPfTkA1G3S0c9cx7rHhSvGukEw8gtVI5wREoC2Ua1D84WaHTBCe720oPrrFyurkvuCzQQJetxo2kcVLaoHODMWJwTeh2aKTBmfXRySPKLysEsk94JF3Z9NI5lAJzPzcVZ9AY0T1YYlBg1E0Wpjo9vGsMokLTsRxjntOyQ3C8L4dYpd6OVKqH1IDPB/KQ6HZear5fC0cThwFOEgE6veFEspyCVCzlVHewBa0FRiCXchtCHgcZLbCgq1hIdRBEWw0wEOlxXn8oWxORaSlVRsQflB5M9EsAJFBpp8YltiCpXud70i01aEgklKXo+8LonetoAAdSPpCcxAlEd7M/4VUcPelKQJWM1MzG3h/cLKUtKk5QkJDuSa9IricTlY0PLeEViYZuYKAQPw6102NolMbo2FL5N99IoVMGDCF0zybM/PT5Qwmc+3L7ELKh0gbd5ws293TnvHMNnr6xiXoR8IuieLCmjfYhaX2ihbhIcpoQKN8IeTYqHDP0cjkPOkL4iYoAmWApRu4vFyUkuHfZ4z1zUoUUBJdiWrXwEJMGPLxQZiwUYFh5qFpBKM2jlJrCBwqlKz5iCHZJB0txhxM4ABzX74Q7oBSZLOjlzTh4xaUpIIAdOmptq8cozOCzfPjF8rkMQAHsD97xDm1oRJs1mbvE/bPSvOCoIa7PofKvyjglpsQODi/SCeqBPvAAWDRDlY0iyBoxGxofKM7HTV5f/AGg5tUNXq0aSwkDN3RxPnFDikJcqI5/391iooLEpE2YE1Azahxbxi8qbMALpyAVJdxyZNTv1h9E8KYpYkblvKLTJhaik7X/iKzS6CxFfaWWhIB5lx1MXQkzahWUDSnmz/GBT8HLX7ynO4hqTJCQAFEDSg8yIeSW0KwScMpIDrvSxY7DVqecW9lIFSX2cs/HeG23Hi8CWqouDVmN+QesC8srCwfsaPxVN2Z7WrB0rOiE3p97wOZNF8pJD2is5RAc0FyC0HscgbHvVE2F9WhWdIEwMSfFrcoVTjioi/BrHw2i0xSgaNcv9mKvugCy8KEMxUQOJ1Opqf6hbtCRnuhi9FXy8a6Uh6Xa8FSkbwsmnYr2ZvsqsgCRV6kUv+6CTJZTc3b3gSzaw7MSC7k10dvARTDACxUW4D5RObHYoJhSe+e4f0n7bpEm4gpsoBNaF7nZ4fXKzcBt/e0cEhJIdi1Q42+7wtvZRmy8WpNMtK3B+VRE9qf8A4yDclm+JjRd3dtngdAKsQdwGhaFYr7UXbJVqOR/UWk1JLEbMR1N/hDagOmlm5RHFwkjlXpSBuh8iEwkK7pUqtrfE3EE9Qv7/AKg17P8AEeb1i5Sr9XgPkIVgY2UqZ0JA/CCQ55PaGUlSmygJDWaFTjJiveSJb0DEGvh5QysnK4UkcC9uMEotclUV9VNdxMA/8RTiPo8M4ad3WKsyhuG8haASaNmmJJ2HwNaxyZnrl7tr3Ljg7wX0S0MYmYLs7fPnAZc1B2SOAuLcoXUZhGWoN3A+Vqx0rmP3Qlhwynyi18JofMtD5kmp38rc4MvKAHZuf3WM+Yg3zJG4bZqVhZUlQtZizCv0YPAtLY+Da9aksEAl/ChraKnEpGh59LXjMk4mbUqGUB2ax3vXQR0oN2Ci/Fq7sKxtJeNbQ3RpuHoTYm/HjWKne5DM8KImktn0FS3XlpHJeHSCQkkAufo50iJ+OONxv8g1rQ5NnNaugIu/SjQMqoy2I46R2XlSySdySCbD4RQSnDP1J8gHiGnGKfTCqL+0IlsANI6jGAkd29K7CATJIqcnUj6QJSFKsx+Hm0JS+ghnG4j8rNrC2Dxij3tNjBZaLgtW7qrFvZknVP8Al8xA5pCaDqngn3iPh8WaChZIsDsQQ3yhR2fNMYPRiLHpWDoNWCn4NpEcsCwnFIZ/vrBkzwWH3xY7wlipSrpo3wMJjFEMKat4Xpyi7p7ZSlo1Vpd3J5FqfCF5skEGxOx/iOicCKsBtZvCBy8bLqErDjreJkkmTkWlMhJFKbaf5E1i8jGh6Ftftoy+0M5swPOn2IRwSlZjmfw+lBF060Kz6LEz5h91Wn5X84FKxUwUNa/YguFVQVgZw6/+w+EJqxpWLmWkVIPQA9N4EJ4cMWI2BPxIaLFClUtepOvK8AGCpmIOYcb+BiE1ezT8sJOxaFMVyySSRVA4awxLWAK0a76Hk7wKWoi6S+huAWMKLQijtyUSed7xo0qslIf9cakEqDPQUbnr0jmQPdt718dISkTSVsEkIDseNtrcYJi8PlAL5Q7BgFE9GeLrpcgx71gJdaSpxVTuOAYm8VoPdUL1DN53MAwpyknPQ175NthtyhpcwpQ5ICQPeBD+Jd4ynadMGU9VYOp7uWq/wg2ZVe6w334wojHhQdIJ/VztsYsrGJFVOD+YClIjSChhUsKqWGlhX4RdOGYAAJIFA12EZSu2pGYgqCSCx4Pv/EPeuHuoUkmh5AxUUSw3qkCjjXu/K8DnAI7xKQBU2YDncxmo7OKlZjmBGynHJhD0wqLd5VKEUav5nuIS/sSu9hFzkke+ALO2/KBJUgd0rd9T8oHNwgUxyB9WUe9zIaLyXCe85b9DWP6of4ZQ0rEISKpB4DYc4XlY2Wt8qSkgUpt+0Vgs1TkMPFgQDziIls5ygkWchyNn8YWxHEzVtVKTyJt1SK8ICvETASnKbe8DTld3jucqBDKRS7ppTQG9oFLmqCXINmOahelXaEkxnMROWhNVX+lvF4y/Xmii+Uv0t9YPOxyXYxaROQWGUGNVj2RaGUpcd4PuPnHU4BFVJTcWs7WisxVEhBL2ZriDS5JcOTrQgv4u0RKVMaArliz5Ws5+ccXMIHd79WsON9IeVJzbDgQ/gYHm7wFGI3Zj9tEKTQ+TMOInAlkM/g40vR41pWMJAzJqw04cYqsK1S43BH0gKcHxI4H+4r3PsrbKTcKXcgvrcD7rFsPIXUio0dUT/UtFZjzDiKzZhNpgHAj6QtLTYbCiUp3pT9W3KKzpafeYqWeNG5kRSXiu9lepsc1+kFTMY7s4fUcTCV8odgxg3ZRzBtHpydni8qQpyxIfZRry1iTlCigCWvUvTarH+Y4lSFAZsydwAR8XtDtiaKomyZQKVAqJL95x84LK7VlqokAcHZ+WkEVhgWypSQ+u3LWDp7NRolKTun5A0/uC5E9lTJCgwLHcBz1MLKkq3BAequ8/FhUUhmZIIBykFhqXhGU4ds2xLFiODQt9jVimJ7OkTFBUxMsq0KXS/Asa9YYnqlJfOEjgg3rrUPXTjBZqO53ghQS/6WG2rjhAFdkSwRMSAjdF0kcQ7PGkZJqpNg0NycbKlhmVRr3HUwfD9py1MWFdW8KwKXhyq+Y0rmqX5szQOf2QXeuU6aBt+H8wafAnEdJL6to3wgaVX7z7hTU2b4wp7AUXUojZzvYV0pHBhDfOlq+8S4bQ3D1iJclUcXNQDlUmaK0JDgHhFkyBoW2VViBbWkVS6DVbA1Gr9KjrDk6dTRb7DbpeIdrgKB5CQ2YHlWAz5RSAS72BJoNrikXlz6lkqBJvSvPXxgpS4cFjq5I8IE3YaPncTJBUoljVhlL8zTyhvAdlrBfTQaiNuRICSScoPKK/6gkKaNPayGg8qXlqSzReVjUWiKGcEgsWbgPrGLiMIyiaA8+Gggk9aFTNmapJoRpTaAiSlxRPVP3whGZiFhwhlFhY/WMyT2lMCyFoUE0/nWpt8YFTHs2pkoCwUR+405AwBM8qqUEfuDlughCVO9YXOcK2CmavhF149qd5Ta0hO/hRtS8AAIXxeBq4JAqW2gCsQv8ACVHU8IqntLKO+SQ12bnFJJD2d9WBR3dnYJvBUkKSyiXBHeI0O+nWE50+WwcJOYZh/LR1M1Cf0qPBvEQRu3fA3pWFw8qY5KlZbi50P0hkKysHS1b1foeMZmI7QBMREzOSzQNfCMrN6XiBZxTSB4jtdKBUt96RmYdaLgjy6wqqQFqBWX2Cb08qw6tCcWb0vFpWKZhyhZc1RIAALvpWE0zlSyz3q24fhB5E4rsRUVSRXLyeJa0OKaDSJaFB3vfUeHKJJWlZ94BqU+cBnyVKWoEAJdw1PlekcGF3Pm3iIV4j2zcQpKQ+YFvtooe10hxrtrGISS4BAPC/jxhEyAD3gq920L0/mDl8ixZ9ScTKmBy3WMHtCSqpkt+zQl6nw0hcApTuCW5Dd/hCWPE0EZErILFxYxpHeg2uTWlJIJExLsbjfrpDKp+RglLch9iEsLiM9JkopehJoRybhBsVLUhIypWagdwmgO+8EkqxXI1t7HFKURQtq4A14HpHCj8xTUgDSmpbeEpbKIJLmgYn+IFJVNK1BkmWeLKB6it4woppFlpmVGY13PGMEYFZXdQLiocdGj6SqQHIav4a+cd9ePxVGhAHQh7eMVHyNEuKYrgjMSCknvDQm8FIze8lQFuB40iwkImKSVJOYWU7P4UMclJlysxClFJqUq8w9IG74Ba0cRIQlT5mULUcwdWGSSCT3hwpCbhYOVT07rX4g1r0iSZS1kpUlmIvR9uIMJ2Nji8OFA56DRQNR4xz2MfhVTp9IgwJS5ejNeKKw6gzZD+4OfOCLrTBozBiTMNGSHD8WtWnhHZ0layO67ficgAeEPLnV0sLnXUWgase3vKDcAwHWNE23wVwBkS8hOUVDOQC/Sr6xeeSUliU/wDk/wBfhFJU0KfKE68AQLHMIk3D2KFKtvQcOUauGtsaoTmYSrZi55Ro4bsxk/mINnp4+MXUp0ALYKDMqxAbTf8AiBJmqU6UZjQ95mBdqinDpEt9CosjFSUlQYA2zUrS4p0i0rtOWh5ZCgava/04xXDYFRAGZhUsq5rzpzjuLw5WMyAhSdj0sRYRTSoHs7JxhJBAc1qEvTaGvWTO73AKdP4gEkrUk5U5WAynQ1qX3Hzi2HK0kZnL8WvW31jLad8joMVuh1ihIYvzrwgEyQkslT0Liuws40eBdq9oJlJZYpXu1evLfrGMjtSYpwmWpKQHuz8KtUxeEpbJVdn0E5KSQ5tUg6jeC90kJTe/vU/kRlTsD3VZicpDhg7A710+UX7OlGWgpzesYHICzgG19m03jPBVd7Hro1ZcsUJJcUIIAcaPw25xdKJdSSVK2BoK+BMZ6JqVpBIa9W1jmZJcMumoGh4RNiaH56HBBL8+vGAiZPSWJSUvvpAkJBcEKIozi/PrrFhgympJAawrc7mJQmWKwSb1LsQ4dvh4wFMxCS5KrWIuOPhB5eKllmmmr0Ie3gzRbtBKVJoouGJIB52g/pjtg5YSsVLKZynn/MNoXlzBgQzWtwP8QhKnlnBO4BsOu3CImapKqlklwqvM0eBJdAwil1sXuNGfRIjkqYdUDKNSHO0DRjScuY5XJAfVr1NevGG0q7tXzOXrxbytzicWTejPnAIU8uWFA0JStg1d/jFFTFS0BSZa8qnKhmBytrdyD8oZnJWklScpSbnUR0YgnLZz+YjwDRtGS4a/0HdaCo7YDB0vR3AdusMI7TlkOwMY5mvRnNiBZ/GGUdnuHp/lEVfAmjH9pVnIegFI1cDKC8wUBpXW+8SJHf5El5I0V0aGKwCEyiQ70qTxvCOGl2BUouCanY6bRIkJpOWyo8F3ZRDBg2nnAe2VsA1HSV00IIDDhwiRIlK2CM6WCtipRdjDwBSlCQosoEHl4RIkTN0lQTNLArylAYEZyCC7EM7XiipYzJOoKtTsIkSIr+P78BcshQCSCHAZn4xVOFSEgM96kvw8okSJkDRJQykAba8gYJkBzAgUA+NfOJEgZL5BLS3G99WLwOdNPrSHbu6cREiREuCmXrlPeOnnC5JRP7pplJI0J4xIkZrkGMYSUFJVm7xe5Aeh3Ai65QQO64Zj8I7EgnyC4LImEhzWjxMfMIdqd5+riJEhR7JkLleZJfQlvHjCftKszEu+W9xy2jsSNPHwyQeOxCkAKSWJJfi4hlanYsHPCJEhNGnQzK73vB66xrIwqWtEiR1f83LIkf/Z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96616" name="AutoShape 8" descr="data:image/jpeg;base64,/9j/4AAQSkZJRgABAQAAAQABAAD/2wCEAAkGBxQTEhUUExQWFhUXGRgYGBgYGCAfHBkaGBcaGhwaGhsaHCggHhwlHBcZIjEhJSkrLi4uFx8zODMsNygtLiwBCgoKDg0OGhAQGywkICQsNCwsLCwvLCwsLCwsLCwsLCwsLCwsLCwsLCwsLCwsLCwsLCwsLCwsLCwsLCwsLCwsLP/AABEIAKQA3AMBIgACEQEDEQH/xAAcAAACAwEBAQEAAAAAAAAAAAADBAACBQEHBgj/xAA+EAABAgQEAwQIBgEEAQUAAAABAhEAAyExBBJBUWFxgQUikbEGExQyocHR8EJSYnLh8ZIVM0NTghYjstLi/8QAGAEAAwEBAAAAAAAAAAAAAAAAAAECAwT/xAAkEQACAgICAwACAwEAAAAAAAAAAQIREiExQQMTUXHwImGhBP/aAAwDAQACEQMRAD8A+x7G7bRLlFANcoDODmpUBQoDr0G8fU9g9opmoyu60BOfgVCg+EeCSMaQdKi+gGzR9d6D+kvq8SVTfcWghRe2UAjmaH/KKcsjKMtnsMVWsC+4HjGfI7dkLQlYWGUSEjU95qCPnfSX0rQmYlKCCETBnN3/AKL01hUW5JH2MuaC7aFjAsFiAsEgvUg8Dt0j4Dsn03SkzndQIzJYfiY0JfWC+h3pGwnmaGU5WCogJAUfdGvvGDXAlM9CiRjYP0lkzJwkg94pBdwzsSU0N2EaonpcBw5DgcN4KKTTCRI4lThxaOvCGSJEiQASJEiQASJEiQASJEiQASJEiQASJEiQASJEiQASJEiQASJEiQAfl3DzKM8aOCUwNWIaMSROLEn75xonFESyzU3goxo05eMURQ8idG0rB58+pUo5lKLkmofjGCZymKq0/nRuEL+1qIr48Yzab0TRv+sIcJGj9YWw+OJCgaU1P1tCCcWoqF2CSfCCKUAWzMTd9IVDo2sH2iqWQtChQFjzGU9WMbSfSmcVJJZwgIfcAvvePipThxmeHErJA4Rak+iaPt8B6bTUIQjRIZtTlN36tG12J6fh1evSXKhVIoByjzMaF61pzIg4cuR/MVbGm0esS/TyR+ILYmhA0f6RpyvSvCH/AJgOYI+UeMSpcwiiVG5FIKvCzyO6hT0vQfGC12UpyPZl+kuFAJ9egsHYGpo9BqYB2l6V4eWlxMSs6BJfyjx6Z2fPFkEngYH7NiNZarbRSUX2DnL4ezy/SnDKLCYGYkmzNVq9Yvi/SbDovMB7uZhWn1MeNyMJiCf9tXD7MGl4KfYyzr93h1H6LOfw9hw3pDh1rKEzE5mBvQuND1Ahs9pSXb1qHdveFw1PjHhowOId8h6EfWCJkT693f4w3FfQ9kvh7RM7cw6bzpda+8D5QFfpJhQQPXIq+tma/jHj8yTOb/bVZoH6mc7mWrwhYr6Hsl8PXkelmGILLJbQA14iEpnpxJBYS5h8B848pyz3DS19EmCLRPoRKmHkkw8Y/rDOR6mj04kG6Jg8PrAsR6cywe5KUf3KA+Rjy8rnJ/41Vv3TTnAvXzLFK/8AEw8Y/rFnI9NPp4X/ANkN++v/AMYt/wCvh/0H/P8A/MeWKmzA3dW1fwmKpxcz8quNDFYx+BnI9VHp+n/pP+Y/+sXT6fS9ZSv8hHlRxqr5TTgYqceeMKo/B5yPl5M8KHukB2JsH2ffhGrg0kiwr8RH1Ers1JfMQxvQAW1gv+nyUMBTQd7Q6COH2qjTE+amYRWZwCHG14mH7EmZq5cmu/IiPpypCA7EjhW0cONRWihSvdMY+1hiYaewe84cXoLcuEMq9H0rfOV9Gpx+9o2sLOcMCpg1SGeJnNnND5Q/ZIeJmSuwJbNmUeohuV2VLTar7w0FjU+HzaFO0ZSlAZGSXZyadOMJTbfIqHpGESzZUt5Hwgi8OXoQOQHnC2HmZEALd9T/ADDfrA1HHGHbHSJ6hYHvaXbbkYsFm+Z3FmY+bxy9Bm8vOIE5dVdSKQrZVFZhV+YhyzMDFkBTtnL/ALQ0WSr9R308LRXIk0u3HrrWDJiCpSRUrIbk3WOoe5mq0oBvtFElLuQ/GCo1fWjCHmxncyv+xbM9UxTK495z+37DRdExwUjMGo5+UBwxSok5AlQLMCLbsN4PawJ7MSa22ZutoCuSkHWlKF255aQ5MeAomAqSyVBgQ5pQHbjCXkYOKBrLVzjnvAxNUzuTyEM4gINVAZRuLcXiqi7XU5BH9wLy/SX4wPtShWOHEnYuPusMYqSGUSSKeB3teAKlqACgpg1QEuVeH0il5EL1sp7bt5xU4k3cH74wdOGCg5BH6YTmSFKBDZABQuCRzENTiwxaC/6loCl+I+LtHEY5w7SusIrwacpBUVKHkeULrUlBIKm4G8WpfGG0NGYS4yMPPpFlIeqkpce6+nKCIXplUnR/nWJlI4tvHDZoDCksBmI5QeUUl2IVZ3Nn+McCgpxlNLU+sLzJCwGQUoAdyS/nDyQDHtOVPfTkA1G3S0c9cx7rHhSvGukEw8gtVI5wREoC2Ua1D84WaHTBCe720oPrrFyurkvuCzQQJetxo2kcVLaoHODMWJwTeh2aKTBmfXRySPKLysEsk94JF3Z9NI5lAJzPzcVZ9AY0T1YYlBg1E0Wpjo9vGsMokLTsRxjntOyQ3C8L4dYpd6OVKqH1IDPB/KQ6HZear5fC0cThwFOEgE6veFEspyCVCzlVHewBa0FRiCXchtCHgcZLbCgq1hIdRBEWw0wEOlxXn8oWxORaSlVRsQflB5M9EsAJFBpp8YltiCpXud70i01aEgklKXo+8LonetoAAdSPpCcxAlEd7M/4VUcPelKQJWM1MzG3h/cLKUtKk5QkJDuSa9IricTlY0PLeEViYZuYKAQPw6102NolMbo2FL5N99IoVMGDCF0zybM/PT5Qwmc+3L7ELKh0gbd5ws293TnvHMNnr6xiXoR8IuieLCmjfYhaX2ihbhIcpoQKN8IeTYqHDP0cjkPOkL4iYoAmWApRu4vFyUkuHfZ4z1zUoUUBJdiWrXwEJMGPLxQZiwUYFh5qFpBKM2jlJrCBwqlKz5iCHZJB0txhxM4ABzX74Q7oBSZLOjlzTh4xaUpIIAdOmptq8cozOCzfPjF8rkMQAHsD97xDm1oRJs1mbvE/bPSvOCoIa7PofKvyjglpsQODi/SCeqBPvAAWDRDlY0iyBoxGxofKM7HTV5f/AGg5tUNXq0aSwkDN3RxPnFDikJcqI5/391iooLEpE2YE1Azahxbxi8qbMALpyAVJdxyZNTv1h9E8KYpYkblvKLTJhaik7X/iKzS6CxFfaWWhIB5lx1MXQkzahWUDSnmz/GBT8HLX7ynO4hqTJCQAFEDSg8yIeSW0KwScMpIDrvSxY7DVqecW9lIFSX2cs/HeG23Hi8CWqouDVmN+QesC8srCwfsaPxVN2Z7WrB0rOiE3p97wOZNF8pJD2is5RAc0FyC0HscgbHvVE2F9WhWdIEwMSfFrcoVTjioi/BrHw2i0xSgaNcv9mKvugCy8KEMxUQOJ1Opqf6hbtCRnuhi9FXy8a6Uh6Xa8FSkbwsmnYr2ZvsqsgCRV6kUv+6CTJZTc3b3gSzaw7MSC7k10dvARTDACxUW4D5RObHYoJhSe+e4f0n7bpEm4gpsoBNaF7nZ4fXKzcBt/e0cEhJIdi1Q42+7wtvZRmy8WpNMtK3B+VRE9qf8A4yDclm+JjRd3dtngdAKsQdwGhaFYr7UXbJVqOR/UWk1JLEbMR1N/hDagOmlm5RHFwkjlXpSBuh8iEwkK7pUqtrfE3EE9Qv7/AKg17P8AEeb1i5Sr9XgPkIVgY2UqZ0JA/CCQ55PaGUlSmygJDWaFTjJiveSJb0DEGvh5QysnK4UkcC9uMEotclUV9VNdxMA/8RTiPo8M4ad3WKsyhuG8haASaNmmJJ2HwNaxyZnrl7tr3Ljg7wX0S0MYmYLs7fPnAZc1B2SOAuLcoXUZhGWoN3A+Vqx0rmP3Qlhwynyi18JofMtD5kmp38rc4MvKAHZuf3WM+Yg3zJG4bZqVhZUlQtZizCv0YPAtLY+Da9aksEAl/ChraKnEpGh59LXjMk4mbUqGUB2ax3vXQR0oN2Ci/Fq7sKxtJeNbQ3RpuHoTYm/HjWKne5DM8KImktn0FS3XlpHJeHSCQkkAufo50iJ+OONxv8g1rQ5NnNaugIu/SjQMqoy2I46R2XlSySdySCbD4RQSnDP1J8gHiGnGKfTCqL+0IlsANI6jGAkd29K7CATJIqcnUj6QJSFKsx+Hm0JS+ghnG4j8rNrC2Dxij3tNjBZaLgtW7qrFvZknVP8Al8xA5pCaDqngn3iPh8WaChZIsDsQQ3yhR2fNMYPRiLHpWDoNWCn4NpEcsCwnFIZ/vrBkzwWH3xY7wlipSrpo3wMJjFEMKat4Xpyi7p7ZSlo1Vpd3J5FqfCF5skEGxOx/iOicCKsBtZvCBy8bLqErDjreJkkmTkWlMhJFKbaf5E1i8jGh6Ftftoy+0M5swPOn2IRwSlZjmfw+lBF060Kz6LEz5h91Wn5X84FKxUwUNa/YguFVQVgZw6/+w+EJqxpWLmWkVIPQA9N4EJ4cMWI2BPxIaLFClUtepOvK8AGCpmIOYcb+BiE1ezT8sJOxaFMVyySSRVA4awxLWAK0a76Hk7wKWoi6S+huAWMKLQijtyUSed7xo0qslIf9cakEqDPQUbnr0jmQPdt718dISkTSVsEkIDseNtrcYJi8PlAL5Q7BgFE9GeLrpcgx71gJdaSpxVTuOAYm8VoPdUL1DN53MAwpyknPQ175NthtyhpcwpQ5ICQPeBD+Jd4ynadMGU9VYOp7uWq/wg2ZVe6w334wojHhQdIJ/VztsYsrGJFVOD+YClIjSChhUsKqWGlhX4RdOGYAAJIFA12EZSu2pGYgqCSCx4Pv/EPeuHuoUkmh5AxUUSw3qkCjjXu/K8DnAI7xKQBU2YDncxmo7OKlZjmBGynHJhD0wqLd5VKEUav5nuIS/sSu9hFzkke+ALO2/KBJUgd0rd9T8oHNwgUxyB9WUe9zIaLyXCe85b9DWP6of4ZQ0rEISKpB4DYc4XlY2Wt8qSkgUpt+0Vgs1TkMPFgQDziIls5ygkWchyNn8YWxHEzVtVKTyJt1SK8ICvETASnKbe8DTld3jucqBDKRS7ppTQG9oFLmqCXINmOahelXaEkxnMROWhNVX+lvF4y/Xmii+Uv0t9YPOxyXYxaROQWGUGNVj2RaGUpcd4PuPnHU4BFVJTcWs7WisxVEhBL2ZriDS5JcOTrQgv4u0RKVMaArliz5Ws5+ccXMIHd79WsON9IeVJzbDgQ/gYHm7wFGI3Zj9tEKTQ+TMOInAlkM/g40vR41pWMJAzJqw04cYqsK1S43BH0gKcHxI4H+4r3PsrbKTcKXcgvrcD7rFsPIXUio0dUT/UtFZjzDiKzZhNpgHAj6QtLTYbCiUp3pT9W3KKzpafeYqWeNG5kRSXiu9lepsc1+kFTMY7s4fUcTCV8odgxg3ZRzBtHpydni8qQpyxIfZRry1iTlCigCWvUvTarH+Y4lSFAZsydwAR8XtDtiaKomyZQKVAqJL95x84LK7VlqokAcHZ+WkEVhgWypSQ+u3LWDp7NRolKTun5A0/uC5E9lTJCgwLHcBz1MLKkq3BAequ8/FhUUhmZIIBykFhqXhGU4ds2xLFiODQt9jVimJ7OkTFBUxMsq0KXS/Asa9YYnqlJfOEjgg3rrUPXTjBZqO53ghQS/6WG2rjhAFdkSwRMSAjdF0kcQ7PGkZJqpNg0NycbKlhmVRr3HUwfD9py1MWFdW8KwKXhyq+Y0rmqX5szQOf2QXeuU6aBt+H8wafAnEdJL6to3wgaVX7z7hTU2b4wp7AUXUojZzvYV0pHBhDfOlq+8S4bQ3D1iJclUcXNQDlUmaK0JDgHhFkyBoW2VViBbWkVS6DVbA1Gr9KjrDk6dTRb7DbpeIdrgKB5CQ2YHlWAz5RSAS72BJoNrikXlz6lkqBJvSvPXxgpS4cFjq5I8IE3YaPncTJBUoljVhlL8zTyhvAdlrBfTQaiNuRICSScoPKK/6gkKaNPayGg8qXlqSzReVjUWiKGcEgsWbgPrGLiMIyiaA8+Gggk9aFTNmapJoRpTaAiSlxRPVP3whGZiFhwhlFhY/WMyT2lMCyFoUE0/nWpt8YFTHs2pkoCwUR+405AwBM8qqUEfuDlughCVO9YXOcK2CmavhF149qd5Ta0hO/hRtS8AAIXxeBq4JAqW2gCsQv8ACVHU8IqntLKO+SQ12bnFJJD2d9WBR3dnYJvBUkKSyiXBHeI0O+nWE50+WwcJOYZh/LR1M1Cf0qPBvEQRu3fA3pWFw8qY5KlZbi50P0hkKysHS1b1foeMZmI7QBMREzOSzQNfCMrN6XiBZxTSB4jtdKBUt96RmYdaLgjy6wqqQFqBWX2Cb08qw6tCcWb0vFpWKZhyhZc1RIAALvpWE0zlSyz3q24fhB5E4rsRUVSRXLyeJa0OKaDSJaFB3vfUeHKJJWlZ94BqU+cBnyVKWoEAJdw1PlekcGF3Pm3iIV4j2zcQpKQ+YFvtooe10hxrtrGISS4BAPC/jxhEyAD3gq920L0/mDl8ixZ9ScTKmBy3WMHtCSqpkt+zQl6nw0hcApTuCW5Dd/hCWPE0EZErILFxYxpHeg2uTWlJIJExLsbjfrpDKp+RglLch9iEsLiM9JkopehJoRybhBsVLUhIypWagdwmgO+8EkqxXI1t7HFKURQtq4A14HpHCj8xTUgDSmpbeEpbKIJLmgYn+IFJVNK1BkmWeLKB6it4woppFlpmVGY13PGMEYFZXdQLiocdGj6SqQHIav4a+cd9ePxVGhAHQh7eMVHyNEuKYrgjMSCknvDQm8FIze8lQFuB40iwkImKSVJOYWU7P4UMclJlysxClFJqUq8w9IG74Ba0cRIQlT5mULUcwdWGSSCT3hwpCbhYOVT07rX4g1r0iSZS1kpUlmIvR9uIMJ2Nji8OFA56DRQNR4xz2MfhVTp9IgwJS5ejNeKKw6gzZD+4OfOCLrTBozBiTMNGSHD8WtWnhHZ0layO67ficgAeEPLnV0sLnXUWgase3vKDcAwHWNE23wVwBkS8hOUVDOQC/Sr6xeeSUliU/wDk/wBfhFJU0KfKE68AQLHMIk3D2KFKtvQcOUauGtsaoTmYSrZi55Ro4bsxk/mINnp4+MXUp0ALYKDMqxAbTf8AiBJmqU6UZjQ95mBdqinDpEt9CosjFSUlQYA2zUrS4p0i0rtOWh5ZCgava/04xXDYFRAGZhUsq5rzpzjuLw5WMyAhSdj0sRYRTSoHs7JxhJBAc1qEvTaGvWTO73AKdP4gEkrUk5U5WAynQ1qX3Hzi2HK0kZnL8WvW31jLad8joMVuh1ihIYvzrwgEyQkslT0Liuws40eBdq9oJlJZYpXu1evLfrGMjtSYpwmWpKQHuz8KtUxeEpbJVdn0E5KSQ5tUg6jeC90kJTe/vU/kRlTsD3VZicpDhg7A710+UX7OlGWgpzesYHICzgG19m03jPBVd7Hro1ZcsUJJcUIIAcaPw25xdKJdSSVK2BoK+BMZ6JqVpBIa9W1jmZJcMumoGh4RNiaH56HBBL8+vGAiZPSWJSUvvpAkJBcEKIozi/PrrFhgympJAawrc7mJQmWKwSb1LsQ4dvh4wFMxCS5KrWIuOPhB5eKllmmmr0Ie3gzRbtBKVJoouGJIB52g/pjtg5YSsVLKZynn/MNoXlzBgQzWtwP8QhKnlnBO4BsOu3CImapKqlklwqvM0eBJdAwil1sXuNGfRIjkqYdUDKNSHO0DRjScuY5XJAfVr1NevGG0q7tXzOXrxbytzicWTejPnAIU8uWFA0JStg1d/jFFTFS0BSZa8qnKhmBytrdyD8oZnJWklScpSbnUR0YgnLZz+YjwDRtGS4a/0HdaCo7YDB0vR3AdusMI7TlkOwMY5mvRnNiBZ/GGUdnuHp/lEVfAmjH9pVnIegFI1cDKC8wUBpXW+8SJHf5El5I0V0aGKwCEyiQ70qTxvCOGl2BUouCanY6bRIkJpOWyo8F3ZRDBg2nnAe2VsA1HSV00IIDDhwiRIlK2CM6WCtipRdjDwBSlCQosoEHl4RIkTN0lQTNLArylAYEZyCC7EM7XiipYzJOoKtTsIkSIr+P78BcshQCSCHAZn4xVOFSEgM96kvw8okSJkDRJQykAba8gYJkBzAgUA+NfOJEgZL5BLS3G99WLwOdNPrSHbu6cREiREuCmXrlPeOnnC5JRP7pplJI0J4xIkZrkGMYSUFJVm7xe5Aeh3Ai65QQO64Zj8I7EgnyC4LImEhzWjxMfMIdqd5+riJEhR7JkLleZJfQlvHjCftKszEu+W9xy2jsSNPHwyQeOxCkAKSWJJfi4hlanYsHPCJEhNGnQzK73vB66xrIwqWtEiR1f83LIkf/Z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96618" name="AutoShape 10" descr="data:image/jpeg;base64,/9j/4AAQSkZJRgABAQAAAQABAAD/2wCEAAkGBxQTEhUUEhQWFRUXGBwaFhgXGBwgGRkYHRsZHR8cHR4YHCgiGR8lHBkdIjIhJSkrMjEuGR8zODMsNygtLiwBCgoKDg0OGhAQGywkHyUsLCwsLSwsLCwsLCwsLCwsLCwsLCwsLCwsLCwsLCwsLCwsLCwsLCwsLCwsLCwsLCwsLP/AABEIAMsA8AMBIgACEQEDEQH/xAAcAAACAwEBAQEAAAAAAAAAAAADBAIFBgEHAAj/xAA/EAACAQMDAgQEAwUGBgIDAAABAhEAAyEEEjFBUQUTImEGMnGBQpGhFCNSseEHFWLB0fBDU4KSovEzciRjg//EABkBAAMBAQEAAAAAAAAAAAAAAAABAgMEBf/EACcRAAICAgIBBAICAwAAAAAAAAABAhEDIRIxQSIyUWETFHHwBJGx/9oADAMBAAIRAxEAPwD1NtMx/CTnqK49hux98fpSY+Jbn8K/r/rUx8TP/Av5mlQrHRpyRkHmp5BiPv8A0pIfEjfwL+Zro+JG/gH5mih2ObyMUN7hHf2oQ+JD/wAsf939KkvxH/8Ar/8AL+lHELBAmIBgf759q6R3n360YfEQ/wCWf+7+ld/v9f8Al/r/AEpcQsUvDvx0oSbuuR+dWH9+IebZ/Sp/31b/AID+Qo4j5FKyxERj3x/LP6VwalmxmPYf1q6/ve0f+H+grv8Aeln+D/xFLgHIqlSByAf5Uuwgyp+sD/c1e/3hYP4P/EVw6zT/AMH/AI0cB8ioW3uGSf5TRrCkYAwOP9/51ZHVac8p/wCNVXxP4vas2ZSFJODtmAM8VMkoq2OPqdIZ+o+1FtvHFZ/w340S5bU+Qckyx9KlQfVyZ3DtWg0/jGmZgixuY+kNgtHYGoWSD8lOEl4JMDOM9+9AuWyPbOKOfGNL6pcLt5kx1j75psW7B4jtg/nVKn0xU/gqbcE5/wB/6USy565o+ou6VGALQxMROfypxNNaPBP5mir6YFfcQMPfoaS0uiNq951qRu/+VAfTc7Eg/iHer86e2PxfrXBp7f8AH/5U+LDkvI1pNStwSv3HUUYiq9NIgYMHg/UZ+tPBx3FaIzPgBxUqW1eiS4PUPoRzQ9P4dsIO9sdOlGwHqG9sHkA0I6QTO5x7BjFJXvALLMXIO88nc0/zo2BjhXRXBXZqySQr4mvga+NFgTWpRUFqQNFgSFSqIropASmpVCpUAdrqivhU7dotwCaLHQfR6fccmAOa5rr1m0VVmEtMCcmBJqs8V1LWgMgSYgz9jisuniNu4bjGGgmJboOgn5Qes/8AvjzZ3F0jsxYo8U2O+OfGli0DtIMMFPq6Hr/I4mazzeLOm7zTuLepDcb0wZHHGZ46CqLW3Lm9Ly7UAZjaVkAkDnMR/nkU14VZvXLbtq/MMsUVV+Zu8YOJPTnPIFc87krkzWKiukG0etN+81pLfpVZvXRuAgCV2lSNoOYApp/GdP5q7TvJB24mGMASp6we/XmndDqkMeU24L6R6fQIWfqMCJJ71Wfs6XF3MlsEuo3GNrNBkLtMRkQPvWdplKxV/iPU+YmxHYAjhZUmYPK8fccVuvCfiJwXttaVUA2q+4YczIEfMBHIk8YrAKmpTUoqC9+zxADDDJH2HPfvTviL3iFFphbUfYyOvrBkdJHvV+1qgWz0fw3wAM4e5dNyPlBGRJBOZzxFbLSKAsDAHSvGvDfEdQ/l/vIuBtpG9IbMGSDwIme1ew6M7REz3PeujC021RGZaDXbMjNV1yyV+lXa5oN9K6Kro5U09MqQKY0qbpgcVy5ZqXhxKsRTUkyZQaLO0u1YpXxXXG0oYLukxzHPHSmLrwR2P5z0j9aBrbBuWmTEkHaYwD0n7xVEFW/jrdlH5mlbnjjn8QH0FYb+5/FLhIN+zZznYoOfvXLnwNdcj9o8Q1Deyej+RrJyZpxL0GpUMVKtzIIDXxqIrtKwJLU5oampUATFSBqArtFgTmpA0G6siprSAKK6/jiW12gjHI96GXAEkwByTwBVV4l4PZvjfO1o+e2R+vQ1GQ6MEoxl6kVfxJ48tzbgYMZPEkcDqfas9pbx1Qvk3WcIG8tF9IZZ2ywEyPvwfauajw4IbgI8wLtCs7hFJJMwokyMdRTPh1pFVmVt8ODG0BQAI2qCYgfNmc5+vn5JRu0d8uL9pl7FqL6gWfMTcAWILbeMKCAAJmD1n89D4r4ohlEddyCH80QACYgKBkMD9Ymnnu3rgW5aIguqlHb0qM+rcI3E4xGI5NUXhnw3N+dQwuWwSVBDAlm4z0GPmntRaluWjKmuhrUaom95VjYJB3oOGwAskfhAnAHWpL4XbKJscWyoX94oJRdsiBvOMgnBJn6URNCiMStsku3l2/JwXUgfwk7eMt/WkvGgLYW0E8wD0sBgeYeAMHceDzkECKSfhFV5IeS1pWFpkuLtmSTvMiPlE498/am9Hp/JtiHLhmVnhWYAmQqKN34mkZqm1HxPqlZrYGwCVhV4AJzjnj7RFWOh1i6i2CoVWU+sqoD7m5ZTPpnj6U3GS2wT+BfU+HanabqjapG5Le2XAUzBIESDBgc/avXfgbxjz9KjEyR6TmZjqa89OuOyLVpltqNwuAwD8xAIIJgcTPWrT4c8Zu2rTh0CMTubptOAYHWOacMvHbHxTVHq4v8AEUyL0jisV8OeNXHhboAxIYwCfaJOcjrWr05rrx5FJWjmyYkjt1YpS+rSrKYIP6VYOBQ7nQCnJCjIilxjBIHGY/TmmreonofyoG+iLdHahSaM5RXwV+r8PLOSBtBzEZmoDwvuauQ/tUh9KTViUq8HnANEmhCpTXQYhBXZqC1OKQz5anQxUqACCpA1AVKgCRNdBr62hJgZNT19ryQCx57fzqZSUVbKjBvoy/xv4iqWvLceliC0kgFRyJXrMVlhqP2cMdt1HfavGYhiQoGTEYkdzmtL8RXPMgLd8ojkYnbIHJwPtPNZyx4e1p3vo1sFkhNzFnzO52E5gduRPavPnNTkzuxx4xSK3V+PqPKbbcRTu9e1dsGIIBB9QgfrmmPhzxBr73HuMtvTW9q7FxuLdj3wJ+ooNvXLe1AW7p/PWPSQWdlUAyWiD2wY/lVv4np1IW1Ziyq+ptgEKpEHYQfmYnpxB5xQ+MVVbHtsWfxgNqLNuyQnqhhwpwVjoTETPJ9qLc1JZxtubdixctvB3AkkRkB+s/UCvvCvBksrc1DXBeuySu6QAQZxOWYn/LFTvay0gRC/rZfXulpAHEcLungT8orN1dRKX2EseIgoqLcZCNzEFTtIBMqI+UdyD1oWt0m1iy3mUBPSisWCmAY9UmYAxFU2s8WW6w9BW+Cf3ikiJnAE/KOO0CkNJ4hffzmVQzkSWC9fYdIHBqljYckXWn8YazYa4oQYCkvALMwOFCk7gJJk4460mvjfmMALaEgHYdoU7zGIUwVwBHYCnPFNFZfyEvLcF4IQEAEwBydmZLQAIHLVXaW7bRN9q2TdaQjTMBmAQFBw+Oes1olFol3YTX+LwnleYwZlW3AUgGCZjmROABzNO+DLdulWE+YpCMbkk7QZJbcJ6mOJjNPaXTizasjUt61Mrw5G8SYMALIBzwI5MV9rPFnh2s+q6GINtt0gnI2zEfKxg5g1m2qqKLp9lbf1163qjbLM6LsLFVjdAmQMxJxPYV7x8P3zdtI8RuUGvCvA/GzcZtwUHePSWAMdR3jgR7R1r3vSX/3a424GO3tXRhVPaM8u46GntgUIJJ+goZv1wXo+9bmSiyQJBMV9avOTAWPrSirubJgU5YsRgEx9akJKgtu+ZiJ+lG8wdzXUiul4qjF7PM1ep+bXnVj453KStq6TMQFk/piqnV/GWtLkW1KA4Cm2SQf9a2bS8mKUn4PXkeibq8at/GevQ7TBJ4Bt5+0c1ZeD/wBpVwHbqbYI/iTBH/T1pJobiz1MNRAaznhnxRYvAMjr7gmCPsaurWoByCCP99qdCsaBqQNAFyph6QxlNT5fq7d6yHxrqrmpu2zpLg3r8ykwCDEMJ5HIJ6VpfEvDGu6csjEOuViMjqM9a8z1OsXT3lZ1h18wCFiFYALuHG4EHiJnpXJmcnKvB24Y1Ad1l8pAuMty65LELIS3iACST6ZJ9Q7Hmlhqrvm2rNvazuGDfiVY2yAwHp9zxwKyviHi7Ne3iSAAFBMqAAMQcZiYFXHw5fuXFuEtA9B3dTkwFQASZEHMmetZPHxVs0U09Gh13iBsWyibUZY3YILbjwIMIvpJgz1mstqfiB3cOFO/t827tA/CAJq712nuBDZWNhHBcN+EmAsSDAM57RVdpPCAp/anYFVMBbg2yVA4wQpkYBqYKKXqHK/A98U+Kulq0jttZyGfy8kDJG0kj054npVX4WLb+ocrGzfLRiXZlJ3QTtjj8VF1beclpQJ80zvcqbpJPPpAwdvUdJM01prFhna2DsYGN4YyoPQKOR94+lNVGNBu/orNKoubFDIBLMx5bIAJj8WDiYq60fwvDq93VEKAFiDuX+ETMCeJ+tU/gPwo73T5sBLRA5B3noBBmABPetEblxyFV32E4uqZUwpJAUe8EuTIge4oyS3UWKO9sN4r4HalmLXCdqx5ZhwFHOfmODxNA8PvWipuBxplG42ZWRIj1AmC8DrJknpEUhf14JbY4S4vLFixxALH0gwPmEdSaY0WvW9aVL1oMqgH0MoBI6n2nt7zUVJR2V5KfxmzcILm6jTiAvpZfV6vuJPHApTxIvuFrcQy5MxP/dMkdvr9K0dzWAWT5VotbQ+mAZUQdzHHbp0gzVHft6jUrNuzhSwZkhQTPE8sfv3rWDvvwKWi7+EfC7YYPekN6csIHqkdTMzMg/4a9qW+AAOwrwzwNLi3mts2LeAGmOZkT+f3r0Ox4kxGa0hezVQuKNcdWKA2pXcDPANZv9rxk5pe9qjHNaNhwRsLWuUEZzTaeIDvFYVdTBGeKJ+3R1pWZygjbpr8c1BvEayX94e9fHxOOtOzNx+jzbhVCMy2wCWkcyDMbpJY9/aiDUKhCb2AUZDNiHIxJPqJjiiaFhcZiMEEZKg8yARPv1McGp2tOpIj1bY27mBUvOTC+kET1nk157fya18C2sUHIZ5Y9FMEExOGyccTxSGp8JUy16IUCIQriOpbnA+metXeo05SXZlAE7sc+0nIjn8zSmqBQ7fNFssZJYFjAAiIH3/OnGb6QOKfZkPEvAmUbtplsi3EkDM5kzEV3wD4kvaQkWyNp5R5ifp0+1aT9sa3v3ak3sSuwAOPqDM/SpM9u6z7FQhY3blwFImXMT06d66o55LtX9nPLCpdEU/tPuBc2ELdw5A/LaT+tCb+0rU7SPKtA9D6sfYnNNaXw6wih7VtHZlABEEEDJjcYBPc/wCVQu+CXdUUF5Aq7Sd4ORxA+Uf19qv9pX/f+EfrF98G/wBpm+4LWoVbYPykNI3djIxNa/x3wi1qtpPpOcjt/vrXmZ+F9MVhd3PPL9OAB78Edq0Gh8Qaz6Qxa2gAksCRzj34qP2INnVhjKKoyPxD8PPZdsER+KMGf860HgukS2iearMdsCGGy3kzcVoIkhiSfpB5r0TTXbV+yFMMPtyawOv0+oa+w3m3ZSYOYPcNESM9aWV2qHKO7QlY8RVryCyAx/GAuEQQPm+ZmiM4n7Uz42BdZ5YMwHygkqAzwAwmD2AHvWX8LfytQ58zowRjJJMxK89561aWfhlmZ380KrEne8T82CwBieJGImspQivJEZMe1eqFtWNi0FhPQwgSxBBncJGBEcfSaY8U8WGmZDcspvbJVG2xhY4ngiIjp3FVniGrNu0qIqqfSv4smD37Hr9jWd8ZKl1uJJ3CclTnrhRAGeKIQ5PY5ukWOv8AiV7wKOidPw5mSRJ7dKU0oLZW5kuuCMMRBIjdGTAj2zFVhY9eepnvOKc8Ht3Qd6AMQYUdZGTA6QBM1vwUVoz52xsahXuMr/uhJDMY3Btxmeg+0/LVzb19i1ZRZTdEnashSMhN0jcZksfePplRae5cCqp3sZAieYOeZHufvWp8I8PsqZvAXCoH4f3QCtkSIgjmTM4kcVGTilsuPJsS8W8YLhUVzlTJJjE4BxA+orQ+C61bGlty6yZwxG0EsS0lCevB9qX0/wALXNY5/ZrQW0CJdoGT27gR8vvW90f9nWltrbW/cd9uQGIVdx6xH2AJpPHyikirSeyk+FvDrGtu3PNkskC06OwkCeD2zwZq51/wxdsibb+YsZDQG/Pg/pV+ngg0yzp19U54OPardkJA3Rx6h71ooUqB5N3Ho8m1HiSo+y4dpHOD1nEnE4OPp3qx0QS5khs8er8j7/QTWq8X+E7N47xbRbnRtvbv3rOX91m4FvJsySGOVVRiQRgE9u1cuVTix8r6N14F4JYaxbZrKbyo3ckT1596sh4Lp/8Ak2/+0VV/A2q32GH8NxgPphhHtmtHXo4qcEzzptqTViI8Hsf8m3/2ijW9DbX5baD6KKYr6tCbZ+cW8Qd9yKp3EgnduICkx0jE+5oOp1G1XtqwZ4GeBkkyRHpHAmcmoG/cTl7SWkEMqzvJI5lus/WndP4aAQLYjeQbjMJZhzJOABzA/SvI0j07Frlzy1VBLEnhD6d5/wAZBEzNdQbbe4qqsNwYkguWnjGAR3z9KJ4jatNdUG9xllxGAeOAMnkj8qV8QVylxdrsq8ZLFpycDHT5p+1CpoDkF8va3ExJUgwImJj6Z6zQF1CBhajaHbcQ07m2jl2JE/Qih6Q3AzftFwWwDhTIkn1beOATmgeGaZWus1tyd4bLHfst4kt2JzArVLsmy6Gqt79lu2pI+crhj24wtN3LF9y7FscKikAqMGZkRihaDYUby9wkkboKqvY/X6R1qx0WnCL6PUsTjqxA5nnvzXPJpdFilnTEyxZt2euTkYXcJ5HU5omrY3P3ZthlnJLgffg5r7zVG6DBYwX3CFjmJxgHgV3T3F4VQIYnA+biJJkT1PXPSl9jGtJdNpwycMfUpMZ7Cf8Aea0Oq11u7YZViWBBBxmMg9u1ZP5Q11n3EE+m2DBYgYMmSfpE1ceCeDXLw9FohWEOSSomAe/P0P3raE5VXYNmTsfDard8y621Uf0ZgNtgzkH0rwRE80n43qnwS20kko+3YWPR2E9V4nvTvxXeFq8Q9lgyAqq7vrBnrjOOTVV4nrPOS2VEmAgAMlWAGR9e3cVrHk6bMW0uhdLF24y2W3EmTjBEnJOYAESZ61et4Wr7du66nqyxGAhG0QufVkwe57U7ofCDYD3dVAOz5fmZu8lgJECMD8U0XV2NNZuRJHzbwnp2FSQx5MwcHPaplkt1EcVrZVabw2w5KBFV7oEDzIFsdSCQZJ5HPWrr4e+AUvvtS421SDcuLEjmEXoSYyYxNVWsvae44ZULsWVibancXIgA8TknEfUmvZvhHwdrVhRcUJIkqojJ6sepjtFVBSbCbjFWB8H+C9LYjy7Q3ARvbLfmePtTmj+FbCLAspnnE5+9aEKBXzOK6uETl/NJ9FWmiW2f3dtQDkwAMjihavQhgNxPM5z9v1qwuXRSdy5SlRpDk9jIjaKHbMkk/ag2jOKZtWsxOB/uKV2JpR7CC1PFfNYEEMoIPIPBpm0gUQOK796qjLmyv8P0Fuzu8pAm8ywHBMRPtin1c9q6VrlNaJbslv8AaotfAIBME8TX26okDmq5MVH53FpGklz5VuGJ2ZJyfmOO/A60z+1Fw3/CBiDcAJf5sRPQAfnVfevXN+1LW5FIIJgAkTGTkxI4qq8d1Ftn2OPOZV3Qpb1XDMgQeB9682MOTo9FypWOatd4dSyKpUwoIDCTmDHq46QMGiNdg+XbubQACTJ2gxienTp2qq0ls202g7bhHBMsgIEZgdM0xZvkWllkDMOoIMGQSc+ox/OtHASkDc3rtyb4XZHpMiP+nBz7ewq30ir6ttsBUgbdsPgEwRBznP1HNJW71pF222X1GAVImTiRjHHOfvFXegBIRVbYByAdzERJyRHaajJLQ4oNpNM5t+okgSApwDkyCYG0ZHeIOc06LYKksoSIbasRPYYnOOnSKX0dzqRAkx6gQD0CjqetTvrJycD1QILNxG4zgD25rnbsuhXS6bfuNxlVSMzuGJ9WWiIFP6e1bhQgWCIgcbfqByT796RXTq6m5de6VZx6H+UiZ+UDgjoe1G1ok2yTtVf+GHCz9onHYU38Ek9QNmUO0ntnk5AJ6n8sVqj8RCzbW3a/CoGe/vHvWPTxOGhxsJbaoAJOOp24H096BqtSIIW2WIHpKjdMYJIkSOK0xScGVryWXizpqfXegnj6Uv4b4MqibIZnXIIAAJgiSxEiJ6Cl7mg3LOdx4VCAAOm4kHmKno31FvNo70Ed5PM/UDvW/wCeMtCaTKjX6XVNeBCxCkAg+kT27H3p7T6a6FJ8sb4KgjM7iSSSwgyYoy+M5lgVkyJ/1NXfhvj1oRuAI9+9XUGiaaZff2f/AAl5H/5F4zcZQAowFUcCttYvnMk//U9Bxz1rLaP4qtnEj86B4l8UqBgie01Skl0Zyg5PZq72uC9aq9Z44OnNee6/4pZjg1VX/Gj/AOqHI0jho9LfxoASSPzpG78SrMA15u/ibtya4l+DJPFQ5mixo9l0evUDmTj8zxVrp9UIgdOT714rofFmWWnPP06Vu/ANS8KrGQAGc/4jwKIzM54Ubkaipo/eqi3rgTRxqB3rRTs53hLQXcZr7zB1qpu6qOa6mrmnzJ/Ay1JFQ3dKrzf966b8cU+YfhZ+eVUWdrXGuljkhdpQyCIEAxmMzTVzxBUthxY2zIEYYKOwJ3HntVc9q55oZmstmJPqKjqN0QIH0rqax2uk21YhB6QQpdzM7pIAA+lcjjZ02Cs6nc1x7doXHPAkCAACBHMyTQ9FoWu2SCgIJILboz02HrA+uZpk6K+/ls5ES+8mAU3YBYk8c4nH3o2k0Q8tEdrp3Qf3bAkLmC0fJIwO+TVtpLRKVslp/C/Uo8ooEXd5j5GBE4EdaufDbBt2yqub11pYsM8x9p9uv2oWntLuYm4GOVgE7V9zBJJEZkj7USx/DMSJJ5JQ9fmEbs8Vzzk5aNEgly43ChWVJJLAc8DaJGeSfqKG6DMqXkem3uMnHDEQP6TXbd3ciwFtgmBvIgR05yxH1qOtZE2qxAkQoUyzsSRAzPPX3qEnY7BalXZgy7FZmAA3EQBHqImGgHqO1R8WssSpUoF2kb2U4zkqF5MckjH3pnyhaRdwCEQSN3GYncT6vuP5UJGdnLPu2Kh9RPzbsekYkCOY7VSdCod0On2ZDiSCYduATiROAaVayDtKsFQSWCAQx7lg2BPTPFIa6wLuLm5FB2/OuSfmLSDMYpTw7SeWkW7jbGHzuNoIzISYEdyfbFNR1dhezSeJXXhtgmF95M9BHOKTRvSquzBt4Vix4gTCwAAB3oFvTb0sujgDduMXD61EA4I7+4FVmjvXCLkJ+9V4PJQAnoZyf9KFHQWXu5baErJELBKyGknmJzxQ/ItXV3FQryRsQwcH/Fn7/nQ9Rq0UoCt3DAhsswntt4k8TJORT7XiSIBEztBBAAyTIGVP3qdpFCz+DEbmW55YwVD/AKzuyRP+zSN/T3R84P8A05/lVoCDAO1YMTEgQAeM9p56Ue6rcpuIBktt9RB9gfT9OYprJJAZ3cFMbTJ4BmTTg8IutyoX6kZ+kc1a2d0QybsxIwdoGQMkmZJ/KmhdRQIAAB/CD+g9oinLOx2Z0+FtP7t9xUkNI9PT5Ry3PtVmPh9CCGuMGjIlZHb8u/8ApTYe5blbdseoxJJ7cmOSST2oukvQrK2cCW4z9pI/pUPJL5C2VP8AcW0A+b9JGO3IpldXfsqQJbMllk+38vyp7VWwApKmeFUQQJ6wQJ4/Wvla277VzcAmNzDjHq7Z701llWws+03xeQBIx36/entP8XyR/v8AlVXrfDA43Ou1hENGScyAB/nVTqNBctKGUjjIJ9X06TzWsZoaa8o3tjx7zDnFPpr56+8c15n/AHhcT5kYfUGPsf61NPiI8iAY95/nVWx0n0eppqx1qZ1q9xXm+n8bc4iTH5fXvTum17kxxkTFNyYcDA+bCjcrIDuhYgmI5kGaduatlVmuBiAsgsMkk4AEjcRxERXX1D3GVwUUAmA3qBPVhGcRT1k21dV+a4SclWJAXJycDnp9zUt/RiL3fD1a2m7zRPq3QQdx/KTGMdzxVhpFFqJDLEKo5YnAWTA+46c0S1cIG5zudyAWCkbuwM9u3WfalL7w2xfLkyXhj6V5mIEms75aGM/tikpbtqQOpWMHuTwSY4+vNOWRtnIWTy0TzgQSaUtyq7d21MbgiHeS34Q3TpP86iL9tAxwDPBJOTnaTwYHT61DXwMnfRCymWJCtsMg85aI56CYoaIN3msCYPoO6SmDniFj78ma+TczBtqswHqUCRJwADGVAB4IH51PU6OYQMq5yuPl7AdZn7U+gFiUKs26DwwILHiY4BmZ69OKhaZ2OHEswLegiMYQEn5iCcdKN4nqnCkW1LbWXzWUqDM4XPOBwKV0yXLrEhmtm3c+QtKmYy23qWAwCMAzVRWrE2dQ3CgQgNNz1+sZhswTIMxxjnFHbRm4wJuieIVtgjqAMjsD9K4+g2bZZSfSCAm1fmBiBMgk8dYpzS2y3mMYaCBgAgd5hZBiJ+1DlXQCGosOpAUEWp3AAjMDoRmJEbY6zNc0LtaTbZCl9pOzcC+9jyW4Hb7U9Yg3GEEQAvKmOTAxImeahp9MySQnl+kATniT8wHqJ/070uWqHQ0l17agHazjJZQdu6YxJnH5UuwuM24Lb8tZ2bW+Y8BSIH6V9auXLVtmKqWLEjcSFA9IgSJJhZiOtLalb7EFASO0BV+bOThaSW/AB/D9GfUWsi0CVGxTO5oMk4j7e2aOEIbdtGDMyBAHvxJP+dEtW1CKimFPKg56TPUjJzQNx3bVSQOFie3qLGATxjMVLdsaAJqzfuwdyBeQQRLZMDiQIEn3FWyuEC7WhV6Nzwee+emKjrciGcKAOhkhswNpEYjrQFNtFAbYxkywMuWgSWj+VDp9AGN9dzBGDQBgGDmesREjrRNFq/UYAUGACDI4MwAIjtnvVZ4UqlrpS28SJbbhzB+XiIJJ5MTTti0ZUT0MzmOMxPBz+nelJJaGTdt7MIIWB6m9IAngHkd5pyzbgMwVo6ECWb3kGW9qlv8ASJO8EkcbieoG1Rj7mlkALhUdxBBOPSD1GMcdOnNKhWRNrzFA3nnE5gdR6uZ6Y/OKDrNBDoxvN5aABLeACeJ3EHj6VbamyAN1thIxLGRB5MSOKXbSfvAfmIEmY2qDPELn+lNSoQCy9sCTBGAmZBJ4Jjp79vrXdN8OWdRt3qULHLW2zJ7Ygx0waYPlggFwOuTmP81jv7UWzqUYyFnbIUBjJjMgc4NOMmnYP6EvF/7P9TpZawP2hB2w0f8A16/b8qqNB4qADuWDxBBEN79a980N7zLSORG5QSD0kTH61TfEHwdptUPWkOJ2uuGB+vX7zxXpSwJq0csP8prUjxg+WRA5cHupgRkYwJ60DT3IlLIKvEg3Mzu/hjP4aILu1d10l2/5crtGIiA2B6uSeaFqtRdJBtlFtKZdmBl+OPbpXCkdNjGp3swTYQsYcPkn2ULj6/rQLes2l9t03GLCSluQOQFEfqJmltd5xBKqpcxtO4HBk4j5cTgn7U/4bpvLTYoUAkFm3csB3HJkZ9jFOkoi8nyam8botom1RlnaNze8A+knp09qYTTFSASHOSAYPbrj3AzmgC20MRKFgSfxLkkKcZBwTAPWiabQEbX3F26u/wAq+nELIAP61L/0MMjMCjuwG4Q0LDHnKwc5xgGO9Et25Ia2Ag/CTgzwCMYiTz3qvZQu1ryC40FVIVuesCTtXj65qV3xN9/l7GUGIIAUMYk4hoX3J7UcG+gsB4jY1AVbdggtJJJImTB68k4/KiJbNqyq3Xto4X1HE7m9wDJ9x3r7THltotjdjdcyekqOB/LimL2nt3Lqh4ubVBK5IPQH0EiSeB7U71T6D7A2rqW3IVV3RNxlywB/wjORwRigahr1xXFl3QqRCwN2ZyxH5xzAq11bFAZKjdIQJHp28TPzH61U3rrqsKQWcAANmJ6TOWEkkc0RflASdv2dYLhtphmKiXacqJ4NTtXW3cFAqlmJJjbjb1iCZAjt2pBbTqQGQGMKN3pA5ljmSDP3NfDxVVXL7jcIaWGODA2jke/FVxb+w6HNF4uG9TpGyTbJaAQD35JkcUS54u9wOumsM1z5W3LIVfrgMx7dqp0c3AfnCNmCRiD7LI5BjHTNXfgRFhQhlQSSdzS+eIEY6T70SUY7rYd9B7OndFJ8qzaWCJk4UT0IwPbrU7PhzAFi5YtgsQcE5O1eon7U0CocbnzkbWbnpgDJyeTNM2QufLDg7gJJG49uRgDOAKxcmV0VOt8LMFlYkiPRtwTPMyT3pq1aYKqwzGQGIaYmCd23iBgUXawgI5DgS25eAekgcz35NG0x2opcy3zbtsdvTt6UXaAXbUElEcbd5gW8wAc5x0AwPrQr+pKMVS0brmTG/wBAWepwQc9qa0jszPvQbWgh5yx9x0A46dKdtaU8gqstukD1dOJAii6ExC3euwSVQPAwZ2Dg7owTnGKZ0bMw3NbYgemGUqMEcSYz3oPiF1CwUud7MdxUiRiZO35QPaKWTXMxBLRbWTJbcp6ASPpOf4qQy2uJvgFYAEscHnAycCOc80LzSdyoymR82CDHCxM7h34zVfqdl1CHZvLPJRtqx/igzxGI61890W0wFt2tsBgpMKOMDIngc8e9CWhUGu2tpLP6lUZYAEsuPQFUTAPf+Kq7TG781oKhMMdw9IDE9IkfQ04muVUunYQBADcs0z6iACJla74PrhdRXLhUYGQxBXcQCSxUALA/n71dNCZ698J6k3NLaYqVxAB5gEgfoKuKp/hNwdLagRCxH0Jq4r18XsR5s/cz8y6bRvae43nbmIDCQd2Z5E8SamNxZTeu7muHG0QuAOO2aZ1ClASzAIQo9EBm54/y+s0Wy/lFcn1AiM7lE9JMARPqOeK8vlZ6NAzYVFIZnnpn6+3APUiuabVk3fQmB6V9XIgSB0PT6UbVapM7QS55EZgGdstyeM9KjoVBbzb9oWmyEXqqiMkgekkGAP8A3U1q2MM2mtq4vXPn4UL+FepJjBz1M8V9e1c+pLqoN04UTJnickj/AD69C3bu7FtXwNykA7T2jcYJH6daWe8zNtYsCPkgRjJ6iCABHYUv5AhdvlVZURUROS7ECSep6flyar9XClioS55gjEAEk+n1hjgDt16UTW6oIwUWluBiJdVBM55WM4HJ713wvSFHa7dAkjNxtomeNqiZwOYFaxXFX/WJ7dD392swDOQUEFURTySCZJEke4iT2pq1pnUnYqKDwxMZjA3E+qJ/Sl7/AKlN13/drB3RPWJGyAQOfsaX1VldVsVSWQEEkMJjqI5BwCaz2++hh9PpUNyS+9llkYuDsBjI2iBx171lvF7tzzxatgNsJgqJETJI6/Kc5JPtWm1fnWot2UYBmG59hO0HrAwRAgfSqbV+Fql/ZvfaAG2sDuBaTIiIXPP861xNLbJkvCE9JqSGVJaWnftRiVwMZGJM/TtVzprgYRtJhtikQeQOd0dTH3pRNO+wr50qxHIbccwctzjt+lWelZGlUaAZnbAIA75xz04+9LI0+ikn5OvolkOyDmFDRC/QAgsxiP8AeSW9elwlIcFYZ2Cx9jMgDIEUC3pEUh4LlWDbAxIwZUy2B3NTDMm66Su9d21Ewu49TJyfv1rPTK2EJ1DM3nJbeCdiqfUCD1YQf0E0+upbzN7uNgxtUHDcli05AGKy/jPjVwlLcy3DKgO2CBOTmTzJ4o2luE+kFyzguyESAJk7R1gn3mRFU8b7JtdGqXxHevpdSJ+cSB2wCZaOvSuXQjAeZcboZPy7gOWHTuPpxWbbT3nZVQeWqJgsTtAwWJzJJOMjimre683lhwSuCoAChjEyoy31EfXNS4L5GXn7UuwbHTUbeBI3SehO4hen5/aq7U6e8qsQVtDI3O8ZMyePVngCq8K3lkXyjIWKKUMb2zlmHygcAdaWu/CzXjuNwo0etYLAcxB4AA796ajFPbFui70trdDFQ8CELepmAwWkCB/1Ac1L+7mvW1G424HCRAkD0wQcx+VC8Gt+WPSSEG6QVEkCPURunJH2oGp1d1lKWvRfJgYaApGSSwieuKmnein0fX7Fy2wVWV7UMCJAPTkiMY/MU/proVhgstsbUResRk9TnAEfhJ7VUaBxp1WyzM91jBLq0bpAA5yv9c1afsqBSbTBfTJKwQW/6eOmInPWnIR9qV/alZDbePSWV1KCMwS2D+X3Gah4teMRpi8IR5gtgGN08dIEdaV1WquKRbbcjbNzXFMgnGI28T/7p7wnRbyXdma5yQCAAegKjGRzuHbin7exHrvwGrjQaffO4pJnnJJ6VoKp/hK4To9OWUofLWVOCCBkEVcV60PajzJds/OQSW9bypIZW7YMkNx9MfnNLolq6xDWzZQfKzON7cyczt6Z96XtOQ4j+AnjqMD9KfsoDbRiBLMFJ/wwxgdsjpXlPR6fYPTKsJZt2oO0Fi2YB9zhuOlH1FuzbQeYw3mSVB9TExOJyPccVG/dIv7AfSVBI/6o/lQvFrptpeZDBAUA9RJEwTxSXqdB4Oi55y3IZgpIVWIKYA+YT0nHvFO6XwlAm5nuQCrPLTuj8MR6ckT/AEqn8J1T+Qlzcd73CrN1IAX/AFqdtPMAttOwlZAJEyRyVgmqaqXES6ssL7hFKTttEEs4ERnI/wAU8HpRf2K1dVHYF2EFSWifYLJAx1PalfidBZssLXpgEY7QvemlMBFGAdgI7gmoelaH2E1moVNq+W7uyYAEyB9PSBnp7UppNbbDsovQykellEwJETySZGT24pN3IvsAzAFVHJ43cDOPtR/DfCbO122ZLtJ3NOHIHXtV8Uk7E3TRY379soUfmANnmAZOclTKz9ax9i9c1F97u4WmQbQ2IGcgkseAemDFWV22CqIR6XuhXHdROJGR9qd8X0FuyyC0ioN2QBzTg1BfyJq5JErVlgqy9soszEmce0TzPehafWyoW0vqYkCBiSeZIyuBQLrES0mdnMnkBqV1WuuLplZW2klZgAcl54HPvUqNml+C3vXWtks0NIztBG1QMSF7kHms74kt240i4oQtjcCDOTEHH/sUPT6hm1SqWJBMETzjr3rRrbG9scXIHYeicD61aX42J+rQpY0F1BN18iQAgEgH5vnxJx6j2oevNu2SbhIkLOCDPO0mD2k8GmfFtQxbaTgiSIHO5R/KmLVlXdVYArt4PHJqOT02FUtFb4PqrtwM10TbglckZ7DIPv8AlTGg0fmGWYooA2+Wg3eowFB79DHen/JW4t/eN3l4QdFGwHAGOa6TstoEwIBx3zRKe9aCKtbAa5GbC3LS2lghRnfEmT+R+tL2bl9dzSGTb6V3wT2IH/D9wZ4iq7xK4bd8hDAAx9p5nn71pfDVDWfUAZCTjJwOSOaJPgg7KPxLWsDb2XkLgD0ltqAREjOD9T9qP4Xo9RdZ7moIaBCBgSCR+JQMNH61n/HdMqN6BthScTzuia13gR/c22OSVQ5zn1CYPGAPyrSa4wtERdyotLttx/8AIrDIgZOCT6mJPJ5xxNIjwtQptpce0g/hO8EGcE7ccYPc0HS3mZwxJJCMwz+LcRPvgCr/AES5nMmJyf8AfWudtx6NGhDR+EKoJRyHcDd5pkkGYBBI6k4HtTBZBcCCFIzuVc9pKnkSAZiqr4iYrqFCkgE5zzFF+GnOoDm/DlcKSBiQO1Pi3tsXR698AkfsaAXPMhmG6I/EenStHWN/spH/AOD/AP1f+dbI16uL2I83J7mf/9k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96620" name="AutoShape 12" descr="data:image/jpeg;base64,/9j/4AAQSkZJRgABAQAAAQABAAD/2wCEAAkGBxQTEhUUExQWFhUXGRgYGBgYGCAfHBkaGBcaGhwaGhsaHCggHhwlHBcZIjEhJSkrLi4uFx8zODMsNygtLiwBCgoKDg0OGhAQGywkICQsNCwsLCwvLCwsLCwsLCwsLCwsLCwsLCwsLCwsLCwsLCwsLCwsLCwsLCwsLCwsLCwsLP/AABEIAKQA3AMBIgACEQEDEQH/xAAcAAACAwEBAQEAAAAAAAAAAAADBAACBQEHBgj/xAA+EAABAgQEAwQIBgEEAQUAAAABAhEAAyExBBJBUWFxgQUikbEGExQyocHR8EJSYnLh8ZIVM0NTghYjstLi/8QAGAEAAwEBAAAAAAAAAAAAAAAAAAECAwT/xAAkEQACAgICAwACAwEAAAAAAAAAAQIREiExQQMTUXHwImGhBP/aAAwDAQACEQMRAD8A+x7G7bRLlFANcoDODmpUBQoDr0G8fU9g9opmoyu60BOfgVCg+EeCSMaQdKi+gGzR9d6D+kvq8SVTfcWghRe2UAjmaH/KKcsjKMtnsMVWsC+4HjGfI7dkLQlYWGUSEjU95qCPnfSX0rQmYlKCCETBnN3/AKL01hUW5JH2MuaC7aFjAsFiAsEgvUg8Dt0j4Dsn03SkzndQIzJYfiY0JfWC+h3pGwnmaGU5WCogJAUfdGvvGDXAlM9CiRjYP0lkzJwkg94pBdwzsSU0N2EaonpcBw5DgcN4KKTTCRI4lThxaOvCGSJEiQASJEiQASJEiQASJEiQASJEiQASJEiQASJEiQASJEiQASJEiQAfl3DzKM8aOCUwNWIaMSROLEn75xonFESyzU3goxo05eMURQ8idG0rB58+pUo5lKLkmofjGCZymKq0/nRuEL+1qIr48Yzab0TRv+sIcJGj9YWw+OJCgaU1P1tCCcWoqF2CSfCCKUAWzMTd9IVDo2sH2iqWQtChQFjzGU9WMbSfSmcVJJZwgIfcAvvePipThxmeHErJA4Rak+iaPt8B6bTUIQjRIZtTlN36tG12J6fh1evSXKhVIoByjzMaF61pzIg4cuR/MVbGm0esS/TyR+ILYmhA0f6RpyvSvCH/AJgOYI+UeMSpcwiiVG5FIKvCzyO6hT0vQfGC12UpyPZl+kuFAJ9egsHYGpo9BqYB2l6V4eWlxMSs6BJfyjx6Z2fPFkEngYH7NiNZarbRSUX2DnL4ezy/SnDKLCYGYkmzNVq9Yvi/SbDovMB7uZhWn1MeNyMJiCf9tXD7MGl4KfYyzr93h1H6LOfw9hw3pDh1rKEzE5mBvQuND1Ahs9pSXb1qHdveFw1PjHhowOId8h6EfWCJkT693f4w3FfQ9kvh7RM7cw6bzpda+8D5QFfpJhQQPXIq+tma/jHj8yTOb/bVZoH6mc7mWrwhYr6Hsl8PXkelmGILLJbQA14iEpnpxJBYS5h8B848pyz3DS19EmCLRPoRKmHkkw8Y/rDOR6mj04kG6Jg8PrAsR6cywe5KUf3KA+Rjy8rnJ/41Vv3TTnAvXzLFK/8AEw8Y/rFnI9NPp4X/ANkN++v/AMYt/wCvh/0H/P8A/MeWKmzA3dW1fwmKpxcz8quNDFYx+BnI9VHp+n/pP+Y/+sXT6fS9ZSv8hHlRxqr5TTgYqceeMKo/B5yPl5M8KHukB2JsH2ffhGrg0kiwr8RH1Ers1JfMQxvQAW1gv+nyUMBTQd7Q6COH2qjTE+amYRWZwCHG14mH7EmZq5cmu/IiPpypCA7EjhW0cONRWihSvdMY+1hiYaewe84cXoLcuEMq9H0rfOV9Gpx+9o2sLOcMCpg1SGeJnNnND5Q/ZIeJmSuwJbNmUeohuV2VLTar7w0FjU+HzaFO0ZSlAZGSXZyadOMJTbfIqHpGESzZUt5Hwgi8OXoQOQHnC2HmZEALd9T/ADDfrA1HHGHbHSJ6hYHvaXbbkYsFm+Z3FmY+bxy9Bm8vOIE5dVdSKQrZVFZhV+YhyzMDFkBTtnL/ALQ0WSr9R308LRXIk0u3HrrWDJiCpSRUrIbk3WOoe5mq0oBvtFElLuQ/GCo1fWjCHmxncyv+xbM9UxTK495z+37DRdExwUjMGo5+UBwxSok5AlQLMCLbsN4PawJ7MSa22ZutoCuSkHWlKF255aQ5MeAomAqSyVBgQ5pQHbjCXkYOKBrLVzjnvAxNUzuTyEM4gINVAZRuLcXiqi7XU5BH9wLy/SX4wPtShWOHEnYuPusMYqSGUSSKeB3teAKlqACgpg1QEuVeH0il5EL1sp7bt5xU4k3cH74wdOGCg5BH6YTmSFKBDZABQuCRzENTiwxaC/6loCl+I+LtHEY5w7SusIrwacpBUVKHkeULrUlBIKm4G8WpfGG0NGYS4yMPPpFlIeqkpce6+nKCIXplUnR/nWJlI4tvHDZoDCksBmI5QeUUl2IVZ3Nn+McCgpxlNLU+sLzJCwGQUoAdyS/nDyQDHtOVPfTkA1G3S0c9cx7rHhSvGukEw8gtVI5wREoC2Ua1D84WaHTBCe720oPrrFyurkvuCzQQJetxo2kcVLaoHODMWJwTeh2aKTBmfXRySPKLysEsk94JF3Z9NI5lAJzPzcVZ9AY0T1YYlBg1E0Wpjo9vGsMokLTsRxjntOyQ3C8L4dYpd6OVKqH1IDPB/KQ6HZear5fC0cThwFOEgE6veFEspyCVCzlVHewBa0FRiCXchtCHgcZLbCgq1hIdRBEWw0wEOlxXn8oWxORaSlVRsQflB5M9EsAJFBpp8YltiCpXud70i01aEgklKXo+8LonetoAAdSPpCcxAlEd7M/4VUcPelKQJWM1MzG3h/cLKUtKk5QkJDuSa9IricTlY0PLeEViYZuYKAQPw6102NolMbo2FL5N99IoVMGDCF0zybM/PT5Qwmc+3L7ELKh0gbd5ws293TnvHMNnr6xiXoR8IuieLCmjfYhaX2ihbhIcpoQKN8IeTYqHDP0cjkPOkL4iYoAmWApRu4vFyUkuHfZ4z1zUoUUBJdiWrXwEJMGPLxQZiwUYFh5qFpBKM2jlJrCBwqlKz5iCHZJB0txhxM4ABzX74Q7oBSZLOjlzTh4xaUpIIAdOmptq8cozOCzfPjF8rkMQAHsD97xDm1oRJs1mbvE/bPSvOCoIa7PofKvyjglpsQODi/SCeqBPvAAWDRDlY0iyBoxGxofKM7HTV5f/AGg5tUNXq0aSwkDN3RxPnFDikJcqI5/391iooLEpE2YE1Azahxbxi8qbMALpyAVJdxyZNTv1h9E8KYpYkblvKLTJhaik7X/iKzS6CxFfaWWhIB5lx1MXQkzahWUDSnmz/GBT8HLX7ynO4hqTJCQAFEDSg8yIeSW0KwScMpIDrvSxY7DVqecW9lIFSX2cs/HeG23Hi8CWqouDVmN+QesC8srCwfsaPxVN2Z7WrB0rOiE3p97wOZNF8pJD2is5RAc0FyC0HscgbHvVE2F9WhWdIEwMSfFrcoVTjioi/BrHw2i0xSgaNcv9mKvugCy8KEMxUQOJ1Opqf6hbtCRnuhi9FXy8a6Uh6Xa8FSkbwsmnYr2ZvsqsgCRV6kUv+6CTJZTc3b3gSzaw7MSC7k10dvARTDACxUW4D5RObHYoJhSe+e4f0n7bpEm4gpsoBNaF7nZ4fXKzcBt/e0cEhJIdi1Q42+7wtvZRmy8WpNMtK3B+VRE9qf8A4yDclm+JjRd3dtngdAKsQdwGhaFYr7UXbJVqOR/UWk1JLEbMR1N/hDagOmlm5RHFwkjlXpSBuh8iEwkK7pUqtrfE3EE9Qv7/AKg17P8AEeb1i5Sr9XgPkIVgY2UqZ0JA/CCQ55PaGUlSmygJDWaFTjJiveSJb0DEGvh5QysnK4UkcC9uMEotclUV9VNdxMA/8RTiPo8M4ad3WKsyhuG8haASaNmmJJ2HwNaxyZnrl7tr3Ljg7wX0S0MYmYLs7fPnAZc1B2SOAuLcoXUZhGWoN3A+Vqx0rmP3Qlhwynyi18JofMtD5kmp38rc4MvKAHZuf3WM+Yg3zJG4bZqVhZUlQtZizCv0YPAtLY+Da9aksEAl/ChraKnEpGh59LXjMk4mbUqGUB2ax3vXQR0oN2Ci/Fq7sKxtJeNbQ3RpuHoTYm/HjWKne5DM8KImktn0FS3XlpHJeHSCQkkAufo50iJ+OONxv8g1rQ5NnNaugIu/SjQMqoy2I46R2XlSySdySCbD4RQSnDP1J8gHiGnGKfTCqL+0IlsANI6jGAkd29K7CATJIqcnUj6QJSFKsx+Hm0JS+ghnG4j8rNrC2Dxij3tNjBZaLgtW7qrFvZknVP8Al8xA5pCaDqngn3iPh8WaChZIsDsQQ3yhR2fNMYPRiLHpWDoNWCn4NpEcsCwnFIZ/vrBkzwWH3xY7wlipSrpo3wMJjFEMKat4Xpyi7p7ZSlo1Vpd3J5FqfCF5skEGxOx/iOicCKsBtZvCBy8bLqErDjreJkkmTkWlMhJFKbaf5E1i8jGh6Ftftoy+0M5swPOn2IRwSlZjmfw+lBF060Kz6LEz5h91Wn5X84FKxUwUNa/YguFVQVgZw6/+w+EJqxpWLmWkVIPQA9N4EJ4cMWI2BPxIaLFClUtepOvK8AGCpmIOYcb+BiE1ezT8sJOxaFMVyySSRVA4awxLWAK0a76Hk7wKWoi6S+huAWMKLQijtyUSed7xo0qslIf9cakEqDPQUbnr0jmQPdt718dISkTSVsEkIDseNtrcYJi8PlAL5Q7BgFE9GeLrpcgx71gJdaSpxVTuOAYm8VoPdUL1DN53MAwpyknPQ175NthtyhpcwpQ5ICQPeBD+Jd4ynadMGU9VYOp7uWq/wg2ZVe6w334wojHhQdIJ/VztsYsrGJFVOD+YClIjSChhUsKqWGlhX4RdOGYAAJIFA12EZSu2pGYgqCSCx4Pv/EPeuHuoUkmh5AxUUSw3qkCjjXu/K8DnAI7xKQBU2YDncxmo7OKlZjmBGynHJhD0wqLd5VKEUav5nuIS/sSu9hFzkke+ALO2/KBJUgd0rd9T8oHNwgUxyB9WUe9zIaLyXCe85b9DWP6of4ZQ0rEISKpB4DYc4XlY2Wt8qSkgUpt+0Vgs1TkMPFgQDziIls5ygkWchyNn8YWxHEzVtVKTyJt1SK8ICvETASnKbe8DTld3jucqBDKRS7ppTQG9oFLmqCXINmOahelXaEkxnMROWhNVX+lvF4y/Xmii+Uv0t9YPOxyXYxaROQWGUGNVj2RaGUpcd4PuPnHU4BFVJTcWs7WisxVEhBL2ZriDS5JcOTrQgv4u0RKVMaArliz5Ws5+ccXMIHd79WsON9IeVJzbDgQ/gYHm7wFGI3Zj9tEKTQ+TMOInAlkM/g40vR41pWMJAzJqw04cYqsK1S43BH0gKcHxI4H+4r3PsrbKTcKXcgvrcD7rFsPIXUio0dUT/UtFZjzDiKzZhNpgHAj6QtLTYbCiUp3pT9W3KKzpafeYqWeNG5kRSXiu9lepsc1+kFTMY7s4fUcTCV8odgxg3ZRzBtHpydni8qQpyxIfZRry1iTlCigCWvUvTarH+Y4lSFAZsydwAR8XtDtiaKomyZQKVAqJL95x84LK7VlqokAcHZ+WkEVhgWypSQ+u3LWDp7NRolKTun5A0/uC5E9lTJCgwLHcBz1MLKkq3BAequ8/FhUUhmZIIBykFhqXhGU4ds2xLFiODQt9jVimJ7OkTFBUxMsq0KXS/Asa9YYnqlJfOEjgg3rrUPXTjBZqO53ghQS/6WG2rjhAFdkSwRMSAjdF0kcQ7PGkZJqpNg0NycbKlhmVRr3HUwfD9py1MWFdW8KwKXhyq+Y0rmqX5szQOf2QXeuU6aBt+H8wafAnEdJL6to3wgaVX7z7hTU2b4wp7AUXUojZzvYV0pHBhDfOlq+8S4bQ3D1iJclUcXNQDlUmaK0JDgHhFkyBoW2VViBbWkVS6DVbA1Gr9KjrDk6dTRb7DbpeIdrgKB5CQ2YHlWAz5RSAS72BJoNrikXlz6lkqBJvSvPXxgpS4cFjq5I8IE3YaPncTJBUoljVhlL8zTyhvAdlrBfTQaiNuRICSScoPKK/6gkKaNPayGg8qXlqSzReVjUWiKGcEgsWbgPrGLiMIyiaA8+Gggk9aFTNmapJoRpTaAiSlxRPVP3whGZiFhwhlFhY/WMyT2lMCyFoUE0/nWpt8YFTHs2pkoCwUR+405AwBM8qqUEfuDlughCVO9YXOcK2CmavhF149qd5Ta0hO/hRtS8AAIXxeBq4JAqW2gCsQv8ACVHU8IqntLKO+SQ12bnFJJD2d9WBR3dnYJvBUkKSyiXBHeI0O+nWE50+WwcJOYZh/LR1M1Cf0qPBvEQRu3fA3pWFw8qY5KlZbi50P0hkKysHS1b1foeMZmI7QBMREzOSzQNfCMrN6XiBZxTSB4jtdKBUt96RmYdaLgjy6wqqQFqBWX2Cb08qw6tCcWb0vFpWKZhyhZc1RIAALvpWE0zlSyz3q24fhB5E4rsRUVSRXLyeJa0OKaDSJaFB3vfUeHKJJWlZ94BqU+cBnyVKWoEAJdw1PlekcGF3Pm3iIV4j2zcQpKQ+YFvtooe10hxrtrGISS4BAPC/jxhEyAD3gq920L0/mDl8ixZ9ScTKmBy3WMHtCSqpkt+zQl6nw0hcApTuCW5Dd/hCWPE0EZErILFxYxpHeg2uTWlJIJExLsbjfrpDKp+RglLch9iEsLiM9JkopehJoRybhBsVLUhIypWagdwmgO+8EkqxXI1t7HFKURQtq4A14HpHCj8xTUgDSmpbeEpbKIJLmgYn+IFJVNK1BkmWeLKB6it4woppFlpmVGY13PGMEYFZXdQLiocdGj6SqQHIav4a+cd9ePxVGhAHQh7eMVHyNEuKYrgjMSCknvDQm8FIze8lQFuB40iwkImKSVJOYWU7P4UMclJlysxClFJqUq8w9IG74Ba0cRIQlT5mULUcwdWGSSCT3hwpCbhYOVT07rX4g1r0iSZS1kpUlmIvR9uIMJ2Nji8OFA56DRQNR4xz2MfhVTp9IgwJS5ejNeKKw6gzZD+4OfOCLrTBozBiTMNGSHD8WtWnhHZ0layO67ficgAeEPLnV0sLnXUWgase3vKDcAwHWNE23wVwBkS8hOUVDOQC/Sr6xeeSUliU/wDk/wBfhFJU0KfKE68AQLHMIk3D2KFKtvQcOUauGtsaoTmYSrZi55Ro4bsxk/mINnp4+MXUp0ALYKDMqxAbTf8AiBJmqU6UZjQ95mBdqinDpEt9CosjFSUlQYA2zUrS4p0i0rtOWh5ZCgava/04xXDYFRAGZhUsq5rzpzjuLw5WMyAhSdj0sRYRTSoHs7JxhJBAc1qEvTaGvWTO73AKdP4gEkrUk5U5WAynQ1qX3Hzi2HK0kZnL8WvW31jLad8joMVuh1ihIYvzrwgEyQkslT0Liuws40eBdq9oJlJZYpXu1evLfrGMjtSYpwmWpKQHuz8KtUxeEpbJVdn0E5KSQ5tUg6jeC90kJTe/vU/kRlTsD3VZicpDhg7A710+UX7OlGWgpzesYHICzgG19m03jPBVd7Hro1ZcsUJJcUIIAcaPw25xdKJdSSVK2BoK+BMZ6JqVpBIa9W1jmZJcMumoGh4RNiaH56HBBL8+vGAiZPSWJSUvvpAkJBcEKIozi/PrrFhgympJAawrc7mJQmWKwSb1LsQ4dvh4wFMxCS5KrWIuOPhB5eKllmmmr0Ie3gzRbtBKVJoouGJIB52g/pjtg5YSsVLKZynn/MNoXlzBgQzWtwP8QhKnlnBO4BsOu3CImapKqlklwqvM0eBJdAwil1sXuNGfRIjkqYdUDKNSHO0DRjScuY5XJAfVr1NevGG0q7tXzOXrxbytzicWTejPnAIU8uWFA0JStg1d/jFFTFS0BSZa8qnKhmBytrdyD8oZnJWklScpSbnUR0YgnLZz+YjwDRtGS4a/0HdaCo7YDB0vR3AdusMI7TlkOwMY5mvRnNiBZ/GGUdnuHp/lEVfAmjH9pVnIegFI1cDKC8wUBpXW+8SJHf5El5I0V0aGKwCEyiQ70qTxvCOGl2BUouCanY6bRIkJpOWyo8F3ZRDBg2nnAe2VsA1HSV00IIDDhwiRIlK2CM6WCtipRdjDwBSlCQosoEHl4RIkTN0lQTNLArylAYEZyCC7EM7XiipYzJOoKtTsIkSIr+P78BcshQCSCHAZn4xVOFSEgM96kvw8okSJkDRJQykAba8gYJkBzAgUA+NfOJEgZL5BLS3G99WLwOdNPrSHbu6cREiREuCmXrlPeOnnC5JRP7pplJI0J4xIkZrkGMYSUFJVm7xe5Aeh3Ai65QQO64Zj8I7EgnyC4LImEhzWjxMfMIdqd5+riJEhR7JkLleZJfQlvHjCftKszEu+W9xy2jsSNPHwyQeOxCkAKSWJJfi4hlanYsHPCJEhNGnQzK73vB66xrIwqWtEiR1f83LIkf/Z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>
            <a:off x="1806574" y="1"/>
            <a:ext cx="8670040" cy="114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sz="2000" b="1" kern="0" dirty="0">
                <a:latin typeface="Cambria" pitchFamily="18" charset="0"/>
                <a:cs typeface="+mj-cs"/>
              </a:rPr>
              <a:t>Threat of Entry</a:t>
            </a:r>
            <a:endParaRPr lang="en-US" sz="2000" b="1" kern="0" dirty="0">
              <a:latin typeface="Cambria" pitchFamily="18" charset="0"/>
              <a:ea typeface="MS PGothic" pitchFamily="34" charset="-128"/>
              <a:cs typeface="+mj-cs"/>
            </a:endParaRPr>
          </a:p>
          <a:p>
            <a:r>
              <a:rPr lang="en-US" sz="1400" dirty="0"/>
              <a:t>The ‘basic’ building blocks of new entry are readily available – equipment, licenses and personnel; however, it is challenging to establish the brand strength, capabilities and customer base required for material long-term success; in particular, high customer contract renewal rates inhibit rapid organic customer growth</a:t>
            </a:r>
            <a:endParaRPr lang="en-US" sz="1400" kern="0" dirty="0">
              <a:latin typeface="Cambria" pitchFamily="18" charset="0"/>
              <a:ea typeface="MS PGothic" pitchFamily="34" charset="-128"/>
              <a:cs typeface="+mj-cs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171649" y="1342344"/>
            <a:ext cx="31694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Arial "/>
              </a:rPr>
              <a:t>Requirements for Successful Entry</a:t>
            </a:r>
            <a:endParaRPr lang="en-US" sz="1400" b="1" dirty="0">
              <a:latin typeface="Arial 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>
            <a:off x="1843006" y="1650347"/>
            <a:ext cx="4062080" cy="0"/>
          </a:xfrm>
          <a:prstGeom prst="line">
            <a:avLst/>
          </a:prstGeom>
          <a:ln w="12700">
            <a:solidFill>
              <a:schemeClr val="tx1"/>
            </a:solidFill>
          </a:ln>
          <a:effectLst>
            <a:outerShdw blurRad="40000" dist="20000" dir="5400000" rotWithShape="0">
              <a:schemeClr val="bg1">
                <a:alpha val="38000"/>
              </a:scheme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070107" y="1342344"/>
            <a:ext cx="22333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Arial "/>
              </a:rPr>
              <a:t>Contract Renewal Rates</a:t>
            </a:r>
            <a:endParaRPr lang="en-US" sz="1400" b="1" dirty="0">
              <a:latin typeface="Arial "/>
            </a:endParaRPr>
          </a:p>
        </p:txBody>
      </p:sp>
      <p:cxnSp>
        <p:nvCxnSpPr>
          <p:cNvPr id="36" name="Straight Connector 35"/>
          <p:cNvCxnSpPr/>
          <p:nvPr/>
        </p:nvCxnSpPr>
        <p:spPr>
          <a:xfrm>
            <a:off x="6212574" y="1652621"/>
            <a:ext cx="4062080" cy="0"/>
          </a:xfrm>
          <a:prstGeom prst="line">
            <a:avLst/>
          </a:prstGeom>
          <a:ln w="12700">
            <a:solidFill>
              <a:schemeClr val="tx1"/>
            </a:solidFill>
          </a:ln>
          <a:effectLst>
            <a:outerShdw blurRad="40000" dist="20000" dir="5400000" rotWithShape="0">
              <a:schemeClr val="bg1">
                <a:alpha val="38000"/>
              </a:scheme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8" name="Picture 37" descr="check-mark-m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94805" y="2337449"/>
            <a:ext cx="482456" cy="427409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1939638" y="1708074"/>
            <a:ext cx="8831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Equipment</a:t>
            </a:r>
          </a:p>
          <a:p>
            <a:pPr marL="119063" lvl="1" indent="-119063">
              <a:buFont typeface="Arial" pitchFamily="34" charset="0"/>
              <a:buChar char="•"/>
            </a:pPr>
            <a:r>
              <a:rPr lang="en-US" sz="1200" dirty="0"/>
              <a:t>Trucks</a:t>
            </a:r>
          </a:p>
          <a:p>
            <a:pPr marL="119063" lvl="1" indent="-119063">
              <a:buFont typeface="Arial" pitchFamily="34" charset="0"/>
              <a:buChar char="•"/>
            </a:pPr>
            <a:r>
              <a:rPr lang="en-US" sz="1200" dirty="0"/>
              <a:t> Sprayers</a:t>
            </a:r>
            <a:endParaRPr lang="en-US" sz="1200" dirty="0"/>
          </a:p>
        </p:txBody>
      </p:sp>
      <p:sp>
        <p:nvSpPr>
          <p:cNvPr id="41" name="TextBox 40"/>
          <p:cNvSpPr txBox="1"/>
          <p:nvPr/>
        </p:nvSpPr>
        <p:spPr>
          <a:xfrm>
            <a:off x="4716485" y="1708074"/>
            <a:ext cx="10209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Personnel</a:t>
            </a:r>
          </a:p>
          <a:p>
            <a:pPr marL="119063" lvl="1" indent="-119063">
              <a:buFont typeface="Arial" pitchFamily="34" charset="0"/>
              <a:buChar char="•"/>
            </a:pPr>
            <a:r>
              <a:rPr lang="en-US" sz="1200" dirty="0"/>
              <a:t>Managers</a:t>
            </a:r>
          </a:p>
          <a:p>
            <a:pPr marL="119063" lvl="1" indent="-119063">
              <a:buFont typeface="Arial" pitchFamily="34" charset="0"/>
              <a:buChar char="•"/>
            </a:pPr>
            <a:r>
              <a:rPr lang="en-US" sz="1200" dirty="0"/>
              <a:t>Technicians</a:t>
            </a:r>
            <a:endParaRPr lang="en-US" sz="1200" dirty="0"/>
          </a:p>
        </p:txBody>
      </p:sp>
      <p:sp>
        <p:nvSpPr>
          <p:cNvPr id="42" name="TextBox 41"/>
          <p:cNvSpPr txBox="1"/>
          <p:nvPr/>
        </p:nvSpPr>
        <p:spPr>
          <a:xfrm>
            <a:off x="3420495" y="1708074"/>
            <a:ext cx="9470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Licenses</a:t>
            </a:r>
          </a:p>
          <a:p>
            <a:pPr marL="119063" lvl="1" indent="-119063">
              <a:buFont typeface="Arial" pitchFamily="34" charset="0"/>
              <a:buChar char="•"/>
            </a:pPr>
            <a:r>
              <a:rPr lang="en-US" sz="1200" dirty="0"/>
              <a:t>Operator</a:t>
            </a:r>
          </a:p>
          <a:p>
            <a:pPr marL="119063" lvl="1" indent="-119063">
              <a:buFont typeface="Arial" pitchFamily="34" charset="0"/>
              <a:buChar char="•"/>
            </a:pPr>
            <a:r>
              <a:rPr lang="en-US" sz="1200" dirty="0"/>
              <a:t>Applicator</a:t>
            </a:r>
            <a:endParaRPr lang="en-US" sz="1200" dirty="0"/>
          </a:p>
        </p:txBody>
      </p:sp>
      <p:pic>
        <p:nvPicPr>
          <p:cNvPr id="43" name="Picture 42" descr="check-mark-m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24739" y="2337449"/>
            <a:ext cx="482456" cy="427409"/>
          </a:xfrm>
          <a:prstGeom prst="rect">
            <a:avLst/>
          </a:prstGeom>
        </p:spPr>
      </p:pic>
      <p:pic>
        <p:nvPicPr>
          <p:cNvPr id="44" name="Picture 43" descr="check-mark-m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17172" y="2337449"/>
            <a:ext cx="482456" cy="427409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1937662" y="2858015"/>
            <a:ext cx="11465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Brand Strength</a:t>
            </a:r>
          </a:p>
          <a:p>
            <a:pPr marL="119063" lvl="1" indent="-119063">
              <a:buFont typeface="Arial" pitchFamily="34" charset="0"/>
              <a:buChar char="•"/>
            </a:pPr>
            <a:r>
              <a:rPr lang="en-US" sz="1200" dirty="0"/>
              <a:t>Awareness</a:t>
            </a:r>
          </a:p>
          <a:p>
            <a:pPr marL="119063" lvl="1" indent="-119063">
              <a:buFont typeface="Arial" pitchFamily="34" charset="0"/>
              <a:buChar char="•"/>
            </a:pPr>
            <a:r>
              <a:rPr lang="en-US" sz="1200" dirty="0"/>
              <a:t>Reputation</a:t>
            </a:r>
            <a:endParaRPr lang="en-US" sz="1200" dirty="0"/>
          </a:p>
        </p:txBody>
      </p:sp>
      <p:pic>
        <p:nvPicPr>
          <p:cNvPr id="39" name="Picture 38" descr="not_ok_mark_clip_art_905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71431" y="3501291"/>
            <a:ext cx="299171" cy="299171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3420127" y="2858015"/>
            <a:ext cx="9284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Capabilities</a:t>
            </a:r>
          </a:p>
          <a:p>
            <a:pPr marL="119063" lvl="1" indent="-119063">
              <a:buFont typeface="Arial" pitchFamily="34" charset="0"/>
              <a:buChar char="•"/>
            </a:pPr>
            <a:r>
              <a:rPr lang="en-US" sz="1200" dirty="0"/>
              <a:t>Systems</a:t>
            </a:r>
          </a:p>
          <a:p>
            <a:pPr marL="119063" lvl="1" indent="-119063">
              <a:buFont typeface="Arial" pitchFamily="34" charset="0"/>
              <a:buChar char="•"/>
            </a:pPr>
            <a:r>
              <a:rPr lang="en-US" sz="1200" dirty="0"/>
              <a:t>People</a:t>
            </a:r>
            <a:endParaRPr lang="en-US" sz="1200" dirty="0"/>
          </a:p>
        </p:txBody>
      </p:sp>
      <p:sp>
        <p:nvSpPr>
          <p:cNvPr id="47" name="TextBox 46"/>
          <p:cNvSpPr txBox="1"/>
          <p:nvPr/>
        </p:nvSpPr>
        <p:spPr>
          <a:xfrm>
            <a:off x="4712896" y="2858015"/>
            <a:ext cx="11628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Customer Base</a:t>
            </a:r>
          </a:p>
          <a:p>
            <a:pPr marL="119063" lvl="1" indent="-119063">
              <a:buFont typeface="Arial" pitchFamily="34" charset="0"/>
              <a:buChar char="•"/>
            </a:pPr>
            <a:r>
              <a:rPr lang="en-US" sz="1200" dirty="0"/>
              <a:t>Route density</a:t>
            </a:r>
          </a:p>
          <a:p>
            <a:pPr marL="119063" lvl="1" indent="-119063">
              <a:buFont typeface="Arial" pitchFamily="34" charset="0"/>
              <a:buChar char="•"/>
            </a:pPr>
            <a:r>
              <a:rPr lang="en-US" sz="1200" dirty="0"/>
              <a:t>Critical mass</a:t>
            </a:r>
            <a:endParaRPr lang="en-US" sz="1200" dirty="0"/>
          </a:p>
        </p:txBody>
      </p:sp>
      <p:pic>
        <p:nvPicPr>
          <p:cNvPr id="48" name="Picture 47" descr="not_ok_mark_clip_art_905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45048" y="3513125"/>
            <a:ext cx="299171" cy="299171"/>
          </a:xfrm>
          <a:prstGeom prst="rect">
            <a:avLst/>
          </a:prstGeom>
        </p:spPr>
      </p:pic>
      <p:pic>
        <p:nvPicPr>
          <p:cNvPr id="49" name="Picture 48" descr="not_ok_mark_clip_art_905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71153" y="3513125"/>
            <a:ext cx="299171" cy="299171"/>
          </a:xfrm>
          <a:prstGeom prst="rect">
            <a:avLst/>
          </a:prstGeom>
        </p:spPr>
      </p:pic>
      <p:graphicFrame>
        <p:nvGraphicFramePr>
          <p:cNvPr id="50" name="Chart 49"/>
          <p:cNvGraphicFramePr/>
          <p:nvPr>
            <p:extLst>
              <p:ext uri="{D42A27DB-BD31-4B8C-83A1-F6EECF244321}">
                <p14:modId xmlns:p14="http://schemas.microsoft.com/office/powerpoint/2010/main" val="3558894435"/>
              </p:ext>
            </p:extLst>
          </p:nvPr>
        </p:nvGraphicFramePr>
        <p:xfrm>
          <a:off x="6208816" y="1689266"/>
          <a:ext cx="4114800" cy="23602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7" name="Right Arrow 56"/>
          <p:cNvSpPr/>
          <p:nvPr/>
        </p:nvSpPr>
        <p:spPr>
          <a:xfrm rot="5400000">
            <a:off x="5935677" y="2571009"/>
            <a:ext cx="385948" cy="3592286"/>
          </a:xfrm>
          <a:prstGeom prst="rightArrow">
            <a:avLst>
              <a:gd name="adj1" fmla="val 48077"/>
              <a:gd name="adj2" fmla="val 100000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8" name="TextBox 57"/>
          <p:cNvSpPr txBox="1"/>
          <p:nvPr/>
        </p:nvSpPr>
        <p:spPr>
          <a:xfrm>
            <a:off x="3744681" y="4643249"/>
            <a:ext cx="4821380" cy="954107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400" dirty="0"/>
              <a:t>It is challenging to establish a new pest control operation – particularly as an independent proprietor – </a:t>
            </a:r>
            <a:r>
              <a:rPr lang="en-US" sz="1400" u="sng" dirty="0"/>
              <a:t>and</a:t>
            </a:r>
            <a:r>
              <a:rPr lang="en-US" sz="1400" dirty="0"/>
              <a:t> expect to rapidly grow to a material size and level of profitability so as to seriously challenge an existing local market leader</a:t>
            </a:r>
            <a:endParaRPr lang="en-US" sz="1400" dirty="0"/>
          </a:p>
        </p:txBody>
      </p:sp>
      <p:pic>
        <p:nvPicPr>
          <p:cNvPr id="59" name="Picture 58" descr="not_ok_mark_clip_art_905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58698" y="3511150"/>
            <a:ext cx="299171" cy="299171"/>
          </a:xfrm>
          <a:prstGeom prst="rect">
            <a:avLst/>
          </a:prstGeom>
        </p:spPr>
      </p:pic>
      <p:pic>
        <p:nvPicPr>
          <p:cNvPr id="60" name="Picture 59" descr="check-mark-md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062196" y="5601348"/>
            <a:ext cx="281201" cy="249117"/>
          </a:xfrm>
          <a:prstGeom prst="rect">
            <a:avLst/>
          </a:prstGeom>
        </p:spPr>
      </p:pic>
      <p:sp>
        <p:nvSpPr>
          <p:cNvPr id="61" name="TextBox 60"/>
          <p:cNvSpPr txBox="1"/>
          <p:nvPr/>
        </p:nvSpPr>
        <p:spPr>
          <a:xfrm>
            <a:off x="2295897" y="5628907"/>
            <a:ext cx="171713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u="sng" dirty="0"/>
              <a:t>Not</a:t>
            </a:r>
            <a:r>
              <a:rPr lang="en-US" sz="1000" dirty="0"/>
              <a:t> a significant entry barrier</a:t>
            </a:r>
            <a:endParaRPr lang="en-US" sz="1000" dirty="0"/>
          </a:p>
        </p:txBody>
      </p:sp>
      <p:pic>
        <p:nvPicPr>
          <p:cNvPr id="62" name="Picture 61" descr="not_ok_mark_clip_art_9056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059375" y="5902041"/>
            <a:ext cx="212087" cy="212087"/>
          </a:xfrm>
          <a:prstGeom prst="rect">
            <a:avLst/>
          </a:prstGeom>
        </p:spPr>
      </p:pic>
      <p:sp>
        <p:nvSpPr>
          <p:cNvPr id="63" name="TextBox 62"/>
          <p:cNvSpPr txBox="1"/>
          <p:nvPr/>
        </p:nvSpPr>
        <p:spPr>
          <a:xfrm>
            <a:off x="2282046" y="5876307"/>
            <a:ext cx="265970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 significant entry barrier to most new entrants</a:t>
            </a:r>
            <a:endParaRPr lang="en-US" sz="1000" dirty="0"/>
          </a:p>
        </p:txBody>
      </p:sp>
      <p:sp>
        <p:nvSpPr>
          <p:cNvPr id="37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 smtClean="0"/>
              <a:t>CONFIDENTIAL AND PROPRIETARY © 2016  Kemp Anderson Consulting, Inc.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3829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476F0-0326-6D4B-8063-A87A3E8F3BE9}" type="slidenum">
              <a:rPr lang="en-US" smtClean="0"/>
              <a:t>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CONFIDENTIAL AND PROPRIETARY © 2016  Kemp Anderson Consulting, Inc.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76074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Who are you serving? What do they want?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38504"/>
            <a:ext cx="10515600" cy="4351338"/>
          </a:xfrm>
          <a:noFill/>
        </p:spPr>
        <p:txBody>
          <a:bodyPr>
            <a:normAutofit lnSpcReduction="10000"/>
          </a:bodyPr>
          <a:lstStyle/>
          <a:p>
            <a:r>
              <a:rPr lang="en-US" dirty="0" smtClean="0"/>
              <a:t>Who: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 smtClean="0"/>
              <a:t>Residential versus </a:t>
            </a:r>
            <a:r>
              <a:rPr lang="en-US" dirty="0" smtClean="0"/>
              <a:t>Commercial</a:t>
            </a:r>
          </a:p>
          <a:p>
            <a:pPr marL="457200" lvl="1" indent="0">
              <a:buNone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What </a:t>
            </a:r>
            <a:r>
              <a:rPr lang="en-US" dirty="0" smtClean="0"/>
              <a:t>do they want </a:t>
            </a:r>
            <a:r>
              <a:rPr lang="en-US" dirty="0" smtClean="0"/>
              <a:t>(</a:t>
            </a:r>
            <a:r>
              <a:rPr lang="en-US" dirty="0" smtClean="0"/>
              <a:t>SELL</a:t>
            </a:r>
            <a:r>
              <a:rPr lang="en-US" dirty="0" smtClean="0"/>
              <a:t> </a:t>
            </a:r>
            <a:r>
              <a:rPr lang="en-US" dirty="0" smtClean="0"/>
              <a:t>what you are good at delivering!)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 smtClean="0"/>
              <a:t>Pest 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dirty="0" smtClean="0"/>
              <a:t>inside versus outside services. 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dirty="0" smtClean="0"/>
              <a:t>What is included?</a:t>
            </a:r>
            <a:endParaRPr lang="en-US" dirty="0" smtClean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 smtClean="0"/>
              <a:t>Lawn, Tree, Shrub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 smtClean="0"/>
              <a:t>Termite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 smtClean="0"/>
              <a:t>OTHER: bedbug, mosquito, rodent, animal control, flea and tick, birds </a:t>
            </a:r>
            <a:r>
              <a:rPr lang="en-US" dirty="0" smtClean="0"/>
              <a:t>other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Renewals and Retention are critical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CONFIDENTIAL AND PROPRIETARY © 2016  Kemp Anderson Consulting, Inc. All rights reserved.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476F0-0326-6D4B-8063-A87A3E8F3BE9}" type="slidenum">
              <a:rPr lang="en-US" smtClean="0"/>
              <a:t>7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291" y="1446324"/>
            <a:ext cx="3124200" cy="146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8475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7038753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476F0-0326-6D4B-8063-A87A3E8F3BE9}" type="slidenum">
              <a:rPr lang="en-US" smtClean="0"/>
              <a:t>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CONFIDENTIAL AND PROPRIETARY © 2016  Kemp Anderson Consulting, Inc.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1019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Value: What are you offering? Do they want it? Does the customer even care? 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3046" y="1719854"/>
            <a:ext cx="5268954" cy="1696603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CONFIDENTIAL AND PROPRIETARY © 2016  Kemp Anderson Consulting, Inc. All rights reserved.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476F0-0326-6D4B-8063-A87A3E8F3BE9}" type="slidenum">
              <a:rPr lang="en-US" smtClean="0"/>
              <a:t>9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838200" y="2032055"/>
            <a:ext cx="7197227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Focus on Customer “wants </a:t>
            </a:r>
            <a:r>
              <a:rPr lang="en-US" dirty="0" smtClean="0"/>
              <a:t>and</a:t>
            </a:r>
            <a:r>
              <a:rPr lang="en-US" dirty="0" smtClean="0"/>
              <a:t> </a:t>
            </a:r>
            <a:r>
              <a:rPr lang="en-US" dirty="0" smtClean="0"/>
              <a:t>needs”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What do you offer and what are you good at: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 smtClean="0"/>
              <a:t>Pest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 smtClean="0"/>
              <a:t>Lawn &amp; Ornamental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 smtClean="0"/>
              <a:t>Termite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 smtClean="0"/>
              <a:t>Fume – Commodity, Furniture, Other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 smtClean="0"/>
              <a:t>Other: bedbug, mosquito, rodent, animal, flea and tick and so 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Common Sense should rule: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 smtClean="0"/>
              <a:t>Are you matching the service with the market need?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 smtClean="0"/>
              <a:t>Are your service offerings competitive in terms of scope and price?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 smtClean="0"/>
              <a:t>Are you staying focused on RETENTION?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 smtClean="0"/>
              <a:t>Does your sales team and technical team or technicians interact?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64709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476F0-0326-6D4B-8063-A87A3E8F3BE9}" type="slidenum">
              <a:rPr lang="en-US" smtClean="0"/>
              <a:t>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CONFIDENTIAL AND PROPRIETARY © 2016  Kemp Anderson Consulting, Inc.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26420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 smtClean="0"/>
              <a:t>How does your customer base want to be reached?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1600" dirty="0" smtClean="0"/>
              <a:t>Do you communicate with INNOVATION and TECHNOLOGY?</a:t>
            </a:r>
          </a:p>
          <a:p>
            <a:r>
              <a:rPr lang="en-US" sz="1600" dirty="0" smtClean="0"/>
              <a:t>Communication “FORM” is critical in today’s market: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600" dirty="0" smtClean="0"/>
              <a:t>Paper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600" dirty="0" smtClean="0"/>
              <a:t>Email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600" dirty="0" smtClean="0"/>
              <a:t>Text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600" dirty="0" smtClean="0"/>
              <a:t>Chat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600" dirty="0" smtClean="0"/>
              <a:t>Company Website</a:t>
            </a:r>
          </a:p>
          <a:p>
            <a:r>
              <a:rPr lang="en-US" sz="1600" dirty="0" smtClean="0"/>
              <a:t>Customer Communication Matters: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600" dirty="0" smtClean="0"/>
              <a:t>Commercial Customers: Blended approach – 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sz="1600" dirty="0" smtClean="0"/>
              <a:t>some paper (billing and service work) and 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sz="1600" dirty="0" smtClean="0"/>
              <a:t>some email and text (service calls, follow ups, general communication)</a:t>
            </a:r>
            <a:endParaRPr lang="en-US" sz="1900" dirty="0" smtClean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900" dirty="0" smtClean="0"/>
              <a:t> Residential Customers: Blended approach but mostly dictated by PCO not customer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sz="1900" dirty="0" smtClean="0"/>
              <a:t>Ipad’s</a:t>
            </a:r>
            <a:r>
              <a:rPr lang="en-US" sz="1900" dirty="0" smtClean="0"/>
              <a:t>: sign new customers at the door, email completions, email work LIVE, Customer Presentations….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sz="1900" dirty="0" smtClean="0"/>
              <a:t>Smart Phones: Company to employee communication, mapping, emails, texting and so on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sz="1900" dirty="0" smtClean="0"/>
              <a:t>Websites: EZ PAY, company to customer communications and so on….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sz="1900" dirty="0" smtClean="0"/>
              <a:t>GOOD OLE PAPER…..? </a:t>
            </a:r>
            <a:endParaRPr lang="en-US" sz="1900" dirty="0"/>
          </a:p>
          <a:p>
            <a:r>
              <a:rPr lang="en-US" sz="1900" dirty="0" smtClean="0"/>
              <a:t>What does your costumer want?</a:t>
            </a:r>
          </a:p>
          <a:p>
            <a:r>
              <a:rPr lang="en-US" sz="1900" dirty="0" smtClean="0"/>
              <a:t>Do you know the demographics of your customer base? GOOGLE……..</a:t>
            </a:r>
          </a:p>
          <a:p>
            <a:pPr lvl="2">
              <a:buFont typeface="Wingdings" panose="05000000000000000000" pitchFamily="2" charset="2"/>
              <a:buChar char="ü"/>
            </a:pPr>
            <a:endParaRPr lang="en-US" sz="1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CONFIDENTIAL AND PROPRIETARY © 2016  Kemp Anderson Consulting, Inc. All rights reserved.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476F0-0326-6D4B-8063-A87A3E8F3BE9}" type="slidenum">
              <a:rPr lang="en-US" smtClean="0"/>
              <a:t>11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8207" y="1407390"/>
            <a:ext cx="4020355" cy="2442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6088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017488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476F0-0326-6D4B-8063-A87A3E8F3BE9}" type="slidenum">
              <a:rPr lang="en-US" smtClean="0"/>
              <a:t>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CONFIDENTIAL AND PROPRIETARY © 2016  Kemp Anderson Consulting, Inc.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9209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408" y="184822"/>
            <a:ext cx="11629622" cy="1090188"/>
          </a:xfrm>
        </p:spPr>
        <p:txBody>
          <a:bodyPr>
            <a:normAutofit/>
          </a:bodyPr>
          <a:lstStyle/>
          <a:p>
            <a:r>
              <a:rPr lang="en-US" sz="3200" dirty="0" smtClean="0"/>
              <a:t>Customer Relationships: personal, automated, acquisitive, retentive…. </a:t>
            </a:r>
            <a:endParaRPr lang="en-US" sz="32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7055" y="1025152"/>
            <a:ext cx="3483187" cy="2443430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CONFIDENTIAL AND PROPRIETARY © 2016  Kemp Anderson Consulting, Inc. All rights reserved.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476F0-0326-6D4B-8063-A87A3E8F3BE9}" type="slidenum">
              <a:rPr lang="en-US" smtClean="0"/>
              <a:t>13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971239" y="1978188"/>
            <a:ext cx="701898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How have you structured the Customer Relationship?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 smtClean="0"/>
              <a:t>Personal: you call them, they call you. Friends, Family, Neighbors, Professional Acquaintances and so on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 smtClean="0"/>
              <a:t>Automated: Websites, Emails, Text, EZ PAY, BRAND BASED NOT EMPLOYEE BASED….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 smtClean="0"/>
              <a:t>Acquisitive: based simply on need and One Time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 smtClean="0"/>
              <a:t>RETENTIVE: did you build the business around renewal based service and customer retention? Got Customer Agreements? </a:t>
            </a:r>
          </a:p>
          <a:p>
            <a:pPr lvl="3"/>
            <a:r>
              <a:rPr lang="en-US" dirty="0" smtClean="0"/>
              <a:t>TYPICAL RETENTION BY SEGMENT:</a:t>
            </a:r>
          </a:p>
          <a:p>
            <a:pPr marL="1657350" lvl="3" indent="-285750">
              <a:buFont typeface="Wingdings" panose="05000000000000000000" pitchFamily="2" charset="2"/>
              <a:buChar char="ü"/>
            </a:pPr>
            <a:r>
              <a:rPr lang="en-US" dirty="0" smtClean="0"/>
              <a:t> Pest Control: Residential – 80%+, Commercial – 90%+</a:t>
            </a:r>
          </a:p>
          <a:p>
            <a:pPr marL="1657350" lvl="3" indent="-285750">
              <a:buFont typeface="Wingdings" panose="05000000000000000000" pitchFamily="2" charset="2"/>
              <a:buChar char="ü"/>
            </a:pPr>
            <a:r>
              <a:rPr lang="en-US" dirty="0" smtClean="0"/>
              <a:t>Lawn and Ornamental – 60%+</a:t>
            </a:r>
          </a:p>
          <a:p>
            <a:pPr marL="1657350" lvl="3" indent="-285750">
              <a:buFont typeface="Wingdings" panose="05000000000000000000" pitchFamily="2" charset="2"/>
              <a:buChar char="ü"/>
            </a:pPr>
            <a:r>
              <a:rPr lang="en-US" dirty="0" smtClean="0"/>
              <a:t>Termite – 90%+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38488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476F0-0326-6D4B-8063-A87A3E8F3BE9}" type="slidenum">
              <a:rPr lang="en-US" smtClean="0"/>
              <a:t>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CONFIDENTIAL AND PROPRIETARY © 2016  Kemp Anderson Consulting, Inc.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4021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 smtClean="0"/>
              <a:t>Revenue Streams: what will they pay for? How do you retain? 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8352" y="1825625"/>
            <a:ext cx="10515600" cy="4351338"/>
          </a:xfrm>
        </p:spPr>
        <p:txBody>
          <a:bodyPr>
            <a:normAutofit fontScale="92500"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What will they pay for?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 smtClean="0"/>
              <a:t>Do you create the need? </a:t>
            </a:r>
            <a:r>
              <a:rPr lang="en-US" dirty="0" smtClean="0"/>
              <a:t> Free Inspections</a:t>
            </a:r>
            <a:endParaRPr lang="en-US" dirty="0" smtClean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 smtClean="0"/>
              <a:t>Do you make the “Transaction Process” easy? </a:t>
            </a:r>
            <a:r>
              <a:rPr lang="en-US" dirty="0" smtClean="0"/>
              <a:t>Automate</a:t>
            </a:r>
            <a:endParaRPr lang="en-US" dirty="0" smtClean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 smtClean="0"/>
              <a:t>Is the Process Transparent</a:t>
            </a:r>
            <a:r>
              <a:rPr lang="en-US" dirty="0" smtClean="0"/>
              <a:t>? Communicate</a:t>
            </a: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How do you Retain Customer?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 smtClean="0"/>
              <a:t>Agreements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 smtClean="0"/>
              <a:t>EZ PAY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 smtClean="0"/>
              <a:t>VALUE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 smtClean="0"/>
              <a:t>SATISFACTION</a:t>
            </a:r>
          </a:p>
          <a:p>
            <a:pPr marL="0" indent="0">
              <a:buNone/>
            </a:pPr>
            <a:r>
              <a:rPr lang="en-US" dirty="0" smtClean="0"/>
              <a:t>DO WHAT YOU ARE GOOD AT DOING……..</a:t>
            </a:r>
          </a:p>
          <a:p>
            <a:r>
              <a:rPr lang="en-US" dirty="0" smtClean="0"/>
              <a:t>Employee Retention = Customer Retention in the Pest Control Industry…</a:t>
            </a:r>
          </a:p>
          <a:p>
            <a:endParaRPr lang="en-US" dirty="0" smtClean="0"/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CONFIDENTIAL AND PROPRIETARY © 2016  Kemp Anderson Consulting, Inc. All rights reserved.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476F0-0326-6D4B-8063-A87A3E8F3BE9}" type="slidenum">
              <a:rPr lang="en-US" smtClean="0"/>
              <a:t>15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610600" y="1825625"/>
            <a:ext cx="3445174" cy="1292662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Content builds relationships.</a:t>
            </a:r>
          </a:p>
          <a:p>
            <a:r>
              <a:rPr lang="en-US" sz="2000" dirty="0" smtClean="0">
                <a:solidFill>
                  <a:schemeClr val="bg1"/>
                </a:solidFill>
              </a:rPr>
              <a:t>Relationships are built on trust.</a:t>
            </a:r>
          </a:p>
          <a:p>
            <a:r>
              <a:rPr lang="en-US" sz="2000" dirty="0" smtClean="0">
                <a:solidFill>
                  <a:schemeClr val="bg1"/>
                </a:solidFill>
              </a:rPr>
              <a:t>TRUST drives REVENUE.</a:t>
            </a:r>
          </a:p>
          <a:p>
            <a:r>
              <a:rPr lang="en-US" b="1" i="1" dirty="0" smtClean="0">
                <a:solidFill>
                  <a:schemeClr val="bg1"/>
                </a:solidFill>
              </a:rPr>
              <a:t>Andrew Davis - Author</a:t>
            </a:r>
            <a:endParaRPr lang="en-US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54113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476F0-0326-6D4B-8063-A87A3E8F3BE9}" type="slidenum">
              <a:rPr lang="en-US" smtClean="0"/>
              <a:t>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CONFIDENTIAL AND PROPRIETARY © 2016  Kemp Anderson Consulting, Inc.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48698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Resources: What resources assets are key?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38504"/>
            <a:ext cx="10515600" cy="4351338"/>
          </a:xfrm>
          <a:ln>
            <a:solidFill>
              <a:schemeClr val="bg1"/>
            </a:solidFill>
          </a:ln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COG’s = 70% of the “costs” on a P&amp;L or Income Statement are in 3 buckets….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 smtClean="0"/>
              <a:t>Inventory – usually 10% total blended, brand v. generic, efficacy.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 smtClean="0"/>
              <a:t>Fleet – usually 10% or less - Own or lease, debt v. cash, buy used? Marketing instrument and image.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 smtClean="0"/>
              <a:t>Labor – typically 50% or less “loaded” (benefits)- It is a people business…People serving People. Standards and Employee Tenure??? LOGIC: The longer an employee stays, the more they know, the better the service, the longer your company retains customers = PROFIT</a:t>
            </a:r>
            <a:endParaRPr lang="en-US" dirty="0"/>
          </a:p>
          <a:p>
            <a:pPr lvl="2">
              <a:buFont typeface="Wingdings" panose="05000000000000000000" pitchFamily="2" charset="2"/>
              <a:buChar char="Ø"/>
            </a:pPr>
            <a:r>
              <a:rPr lang="en-US" dirty="0" smtClean="0"/>
              <a:t>Drug Free workplace – at hiring, random and annually?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dirty="0" smtClean="0"/>
              <a:t>MVR checks annually?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dirty="0" smtClean="0"/>
              <a:t>Physical for Technicians – at hiring or injury?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dirty="0" smtClean="0"/>
              <a:t>Criminal background – at hiring or checks annually?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dirty="0" smtClean="0"/>
              <a:t>Constant Training and investment?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CONFIDENTIAL AND PROPRIETARY © 2016  Kemp Anderson Consulting, Inc. All rights reserved.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476F0-0326-6D4B-8063-A87A3E8F3BE9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09645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476F0-0326-6D4B-8063-A87A3E8F3BE9}" type="slidenum">
              <a:rPr lang="en-US" smtClean="0"/>
              <a:t>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CONFIDENTIAL AND PROPRIETARY © 2016  Kemp Anderson Consulting, Inc.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32388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 smtClean="0"/>
              <a:t>Key Activities for Profit….	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People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 smtClean="0"/>
              <a:t>Hire Right with thorough standards that are not negotiable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 smtClean="0"/>
              <a:t>Train Right initially and weekly at a minimum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 smtClean="0"/>
              <a:t>Reward and Keep employees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 smtClean="0"/>
              <a:t>Sometimes </a:t>
            </a:r>
            <a:r>
              <a:rPr lang="en-US" dirty="0" smtClean="0"/>
              <a:t>employees don’t work out</a:t>
            </a:r>
            <a:r>
              <a:rPr lang="en-US" dirty="0" smtClean="0"/>
              <a:t>….</a:t>
            </a:r>
            <a:r>
              <a:rPr lang="en-US" dirty="0" smtClean="0"/>
              <a:t>terminate with dignity and professionalism.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Offer the right services at the right price with the technical expertise.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Annual Price Increases…if they are reasonable, they are your friend.</a:t>
            </a:r>
          </a:p>
          <a:p>
            <a:r>
              <a:rPr lang="en-US" dirty="0" smtClean="0"/>
              <a:t>Focused Marketing = Route Density = PROFIT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CONFIDENTIAL AND PROPRIETARY © 2016  Kemp Anderson Consulting, Inc. All rights reserved.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476F0-0326-6D4B-8063-A87A3E8F3BE9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1395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476F0-0326-6D4B-8063-A87A3E8F3BE9}" type="slidenum">
              <a:rPr lang="en-US" smtClean="0"/>
              <a:t>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CONFIDENTIAL AND PROPRIETARY © 2016  Kemp Anderson Consulting, Inc.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47690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 smtClean="0"/>
              <a:t>Key Partners: who do you rely on, who is critical?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Banking</a:t>
            </a:r>
          </a:p>
          <a:p>
            <a:r>
              <a:rPr lang="en-US" dirty="0" smtClean="0"/>
              <a:t>Software and technology</a:t>
            </a:r>
          </a:p>
          <a:p>
            <a:r>
              <a:rPr lang="en-US" dirty="0" smtClean="0"/>
              <a:t>Payroll</a:t>
            </a:r>
          </a:p>
          <a:p>
            <a:r>
              <a:rPr lang="en-US" dirty="0" smtClean="0"/>
              <a:t>Fleet</a:t>
            </a:r>
          </a:p>
          <a:p>
            <a:r>
              <a:rPr lang="en-US" dirty="0" smtClean="0"/>
              <a:t>Chemical Vendors</a:t>
            </a:r>
          </a:p>
          <a:p>
            <a:r>
              <a:rPr lang="en-US" dirty="0" smtClean="0"/>
              <a:t>Landlords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CONFIDENTIAL AND PROPRIETARY © 2016  Kemp Anderson Consulting, Inc. All rights reserved.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476F0-0326-6D4B-8063-A87A3E8F3BE9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94446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476F0-0326-6D4B-8063-A87A3E8F3BE9}" type="slidenum">
              <a:rPr lang="en-US" smtClean="0"/>
              <a:t>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CONFIDENTIAL AND PROPRIETARY © 2016  Kemp Anderson Consulting, Inc.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183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Control what drives cost = Profit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COG’s = 70% of the “costs” on a P&amp;L or Income Statement are in 3 buckets….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Inventory – usually 10% total blended</a:t>
            </a:r>
            <a:r>
              <a:rPr lang="en-US" dirty="0" smtClean="0"/>
              <a:t>, service mix, </a:t>
            </a:r>
            <a:r>
              <a:rPr lang="en-US" dirty="0"/>
              <a:t>brand v. generic, efficacy.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Fleet – usually 10% or less - Own or lease, debt v. cash, buy used? Marketing instrument and image.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Labor – typically 50% or less “loaded” (benefits)- It is a people business…People serving People. Standards and Employee Tenure??? LOGIC: The longer an employee stays, the more they know, the better the service, the longer your company retains customers = </a:t>
            </a:r>
            <a:r>
              <a:rPr lang="en-US" dirty="0" smtClean="0"/>
              <a:t>PROFIT</a:t>
            </a:r>
          </a:p>
          <a:p>
            <a:pPr lvl="1">
              <a:buFont typeface="Wingdings" panose="05000000000000000000" pitchFamily="2" charset="2"/>
              <a:buChar char="ü"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Employee Retention creates Customer Retention. Control Employee Tenure…</a:t>
            </a: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CONFIDENTIAL AND PROPRIETARY © 2016  Kemp Anderson Consulting, Inc. All rights reserved.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476F0-0326-6D4B-8063-A87A3E8F3BE9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95054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Conclusion: Key Building Blocks to focus on for VALUE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People: Customers and Employees</a:t>
            </a:r>
          </a:p>
          <a:p>
            <a:r>
              <a:rPr lang="en-US" dirty="0" smtClean="0"/>
              <a:t>Route Density</a:t>
            </a:r>
          </a:p>
          <a:p>
            <a:r>
              <a:rPr lang="en-US" dirty="0" smtClean="0"/>
              <a:t>Price versus Value Leader</a:t>
            </a:r>
          </a:p>
          <a:p>
            <a:r>
              <a:rPr lang="en-US" dirty="0" smtClean="0"/>
              <a:t>COG’s: Fleet, Payroll, and Inventory</a:t>
            </a:r>
          </a:p>
          <a:p>
            <a:r>
              <a:rPr lang="en-US" dirty="0" smtClean="0"/>
              <a:t>Technology: Smart Technology (smart phones, </a:t>
            </a:r>
            <a:r>
              <a:rPr lang="en-US" dirty="0" smtClean="0"/>
              <a:t>IPad’s</a:t>
            </a:r>
            <a:r>
              <a:rPr lang="en-US" dirty="0" smtClean="0"/>
              <a:t>, EZ Pay, Paperless, etc.) and Website</a:t>
            </a:r>
          </a:p>
          <a:p>
            <a:r>
              <a:rPr lang="en-US" dirty="0" smtClean="0"/>
              <a:t>Renewing Services and Retention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CONFIDENTIAL AND PROPRIETARY © 2016  Kemp Anderson Consulting, Inc. All rights reserved.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476F0-0326-6D4B-8063-A87A3E8F3BE9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62135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902334"/>
          </a:xfrm>
        </p:spPr>
        <p:txBody>
          <a:bodyPr>
            <a:normAutofit/>
          </a:bodyPr>
          <a:lstStyle/>
          <a:p>
            <a:r>
              <a:rPr lang="en-US" dirty="0" smtClean="0"/>
              <a:t>Thank you…..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Kemp Anderson and </a:t>
            </a:r>
            <a:br>
              <a:rPr lang="en-US" dirty="0" smtClean="0"/>
            </a:br>
            <a:r>
              <a:rPr lang="en-US" dirty="0" smtClean="0"/>
              <a:t>Kemp Anderson Consulting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www.KempAnderson.com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CONFIDENTIAL AND PROPRIETARY © 2016  Kemp Anderson Consulting, Inc. All rights reserved.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476F0-0326-6D4B-8063-A87A3E8F3BE9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61536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1915</TotalTime>
  <Words>1780</Words>
  <Application>Microsoft Office PowerPoint</Application>
  <PresentationFormat>Widescreen</PresentationFormat>
  <Paragraphs>247</Paragraphs>
  <Slides>25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4" baseType="lpstr">
      <vt:lpstr>MS PGothic</vt:lpstr>
      <vt:lpstr>American Typewriter</vt:lpstr>
      <vt:lpstr>Arial</vt:lpstr>
      <vt:lpstr>Arial </vt:lpstr>
      <vt:lpstr>Calibri</vt:lpstr>
      <vt:lpstr>Calibri Light</vt:lpstr>
      <vt:lpstr>Cambria</vt:lpstr>
      <vt:lpstr>Wingdings</vt:lpstr>
      <vt:lpstr>Office Theme</vt:lpstr>
      <vt:lpstr>building blocks of a business</vt:lpstr>
      <vt:lpstr>Business 101 – Managing a Business and Turning a Profit: Getting Started</vt:lpstr>
      <vt:lpstr>PowerPoint Presentation</vt:lpstr>
      <vt:lpstr>PowerPoint Presentation</vt:lpstr>
      <vt:lpstr>PowerPoint Presentation</vt:lpstr>
      <vt:lpstr>PowerPoint Presentation</vt:lpstr>
      <vt:lpstr>Who are you serving? What do they want? </vt:lpstr>
      <vt:lpstr>PowerPoint Presentation</vt:lpstr>
      <vt:lpstr>Value: What are you offering? Do they want it? Does the customer even care? </vt:lpstr>
      <vt:lpstr>PowerPoint Presentation</vt:lpstr>
      <vt:lpstr>How does your customer base want to be reached?</vt:lpstr>
      <vt:lpstr>PowerPoint Presentation</vt:lpstr>
      <vt:lpstr>Customer Relationships: personal, automated, acquisitive, retentive…. </vt:lpstr>
      <vt:lpstr>PowerPoint Presentation</vt:lpstr>
      <vt:lpstr>Revenue Streams: what will they pay for? How do you retain? </vt:lpstr>
      <vt:lpstr>PowerPoint Presentation</vt:lpstr>
      <vt:lpstr>Resources: What resources assets are key?</vt:lpstr>
      <vt:lpstr>PowerPoint Presentation</vt:lpstr>
      <vt:lpstr>Key Activities for Profit…. </vt:lpstr>
      <vt:lpstr>PowerPoint Presentation</vt:lpstr>
      <vt:lpstr>Key Partners: who do you rely on, who is critical?</vt:lpstr>
      <vt:lpstr>PowerPoint Presentation</vt:lpstr>
      <vt:lpstr>Control what drives cost = Profit</vt:lpstr>
      <vt:lpstr>Conclusion: Key Building Blocks to focus on for VALUE</vt:lpstr>
      <vt:lpstr>Thank you…..  Kemp Anderson and  Kemp Anderson Consulting  www.KempAnderson.com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Sinnott,Zachary G</dc:creator>
  <cp:lastModifiedBy>Kemp</cp:lastModifiedBy>
  <cp:revision>22</cp:revision>
  <dcterms:created xsi:type="dcterms:W3CDTF">2016-09-20T20:07:18Z</dcterms:created>
  <dcterms:modified xsi:type="dcterms:W3CDTF">2016-10-20T04:51:42Z</dcterms:modified>
</cp:coreProperties>
</file>