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904a303e-9260-a35c-27f2-2bd85e3e1f22}">
          <p14:sldIdLst>
            <p14:sldId id="256"/>
          </p14:sldIdLst>
        </p14:section>
        <p14:section name="Summary" id="{7ec6e396-8452-2e20-99a7-0aac14a7f477}">
          <p14:sldIdLst>
            <p14:sldId id="257"/>
          </p14:sldIdLst>
        </p14:section>
        <p14:section name="Goals" id="{91e8e185-e7cc-13a5-4e8e-01913c4dd1e2}">
          <p14:sldIdLst>
            <p14:sldId id="258"/>
          </p14:sldIdLst>
        </p14:section>
        <p14:section name="Results" id="{b83fc6de-c431-cb96-e2c4-5b2cf56deff3}">
          <p14:sldIdLst>
            <p14:sldId id="259"/>
            <p14:sldId id="260"/>
          </p14:sldIdLst>
        </p14:section>
        <p14:section name="Decisions" id="{70c302be-a089-8291-b6df-6f1e986dac48}">
          <p14:sldIdLst>
            <p14:sldId id="261"/>
          </p14:sldIdLst>
        </p14:section>
        <p14:section name="Next quarter" id="{ce9fbb64-a800-0e60-af06-fef4feb88a92}">
          <p14:sldIdLst>
            <p14:sldId id="262"/>
          </p14:sldIdLst>
        </p14:section>
        <p14:section name="Close" id="{813471fe-4b75-6b99-a67b-ba337e0d66a9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by stratbox. Replace everything in brackets. Keep it to the slides you need; most reviews fit in eight slides and thirty minutes.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B20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2636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1BC8A"/>
                </a:solidFill>
              </a:rPr>
              <a:t>stratbox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6364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9BDB8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7775A"/>
                </a:solidFill>
              </a:rPr>
              <a:t>stratbox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B6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6364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9BDB8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stratbox.ai/tools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C94D"/>
                </a:solidFill>
              </a:rPr>
              <a:t>QUARTERLY BUSINESS REVIEW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9202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</a:rPr>
              <a:t>[Team or program name]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00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9BDB8"/>
                </a:solidFill>
              </a:rPr>
              <a:t>Q[ ] 20[ ]  ·  Prepared by [one owner]  ·  [Date]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6364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9BDB8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7775A"/>
                </a:solidFill>
              </a:rPr>
              <a:t>THE QUARTER IN ONE LINE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B201F"/>
                </a:solidFill>
              </a:rPr>
              <a:t>[Write the quarter in one sentence a board member would repeat]</a:t>
            </a:r>
            <a:endParaRPr lang="en-US" sz="3200" dirty="0"/>
          </a:p>
        </p:txBody>
      </p:sp>
      <p:sp>
        <p:nvSpPr>
          <p:cNvPr id="4" name="stat-card-1"/>
          <p:cNvSpPr/>
          <p:nvPr/>
        </p:nvSpPr>
        <p:spPr>
          <a:xfrm>
            <a:off x="548640" y="2194560"/>
            <a:ext cx="3474720" cy="2926080"/>
          </a:xfrm>
          <a:prstGeom prst="roundRect">
            <a:avLst>
              <a:gd name="adj" fmla="val 6250"/>
            </a:avLst>
          </a:prstGeom>
          <a:solidFill>
            <a:srgbClr val="D6F0E4"/>
          </a:solidFill>
          <a:ln w="12700">
            <a:solidFill>
              <a:srgbClr val="D6F0E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56032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dirty="0">
                <a:solidFill>
                  <a:srgbClr val="0B201F"/>
                </a:solidFill>
              </a:rPr>
              <a:t>4 / 6</a:t>
            </a:r>
            <a:endParaRPr lang="en-US" sz="66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3931920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201F"/>
                </a:solidFill>
              </a:rPr>
              <a:t>goals on track</a:t>
            </a:r>
            <a:endParaRPr lang="en-US" sz="1800" dirty="0"/>
          </a:p>
        </p:txBody>
      </p:sp>
      <p:sp>
        <p:nvSpPr>
          <p:cNvPr id="7" name="stat-card-2"/>
          <p:cNvSpPr/>
          <p:nvPr/>
        </p:nvSpPr>
        <p:spPr>
          <a:xfrm>
            <a:off x="4297680" y="2194560"/>
            <a:ext cx="3474720" cy="2926080"/>
          </a:xfrm>
          <a:prstGeom prst="roundRect">
            <a:avLst>
              <a:gd name="adj" fmla="val 6250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617720" y="256032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dirty="0">
                <a:solidFill>
                  <a:srgbClr val="0B201F"/>
                </a:solidFill>
              </a:rPr>
              <a:t>3</a:t>
            </a:r>
            <a:endParaRPr lang="en-US" sz="6600" dirty="0"/>
          </a:p>
        </p:txBody>
      </p:sp>
      <p:sp>
        <p:nvSpPr>
          <p:cNvPr id="9" name="Text 7"/>
          <p:cNvSpPr txBox="1"/>
          <p:nvPr/>
        </p:nvSpPr>
        <p:spPr>
          <a:xfrm>
            <a:off x="4617720" y="3931920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201F"/>
                </a:solidFill>
              </a:rPr>
              <a:t>slips caught before the miss</a:t>
            </a:r>
            <a:endParaRPr lang="en-US" sz="1800" dirty="0"/>
          </a:p>
        </p:txBody>
      </p:sp>
      <p:sp>
        <p:nvSpPr>
          <p:cNvPr id="10" name="stat-card-3"/>
          <p:cNvSpPr/>
          <p:nvPr/>
        </p:nvSpPr>
        <p:spPr>
          <a:xfrm>
            <a:off x="8046720" y="2194560"/>
            <a:ext cx="3474720" cy="2926080"/>
          </a:xfrm>
          <a:prstGeom prst="roundRect">
            <a:avLst>
              <a:gd name="adj" fmla="val 6250"/>
            </a:avLst>
          </a:prstGeom>
          <a:solidFill>
            <a:srgbClr val="EFE9FF"/>
          </a:solidFill>
          <a:ln w="12700">
            <a:solidFill>
              <a:srgbClr val="EFE9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366760" y="256032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dirty="0">
                <a:solidFill>
                  <a:srgbClr val="0B201F"/>
                </a:solidFill>
              </a:rPr>
              <a:t>5</a:t>
            </a:r>
            <a:endParaRPr lang="en-US" sz="6600" dirty="0"/>
          </a:p>
        </p:txBody>
      </p:sp>
      <p:sp>
        <p:nvSpPr>
          <p:cNvPr id="12" name="Text 10"/>
          <p:cNvSpPr txBox="1"/>
          <p:nvPr/>
        </p:nvSpPr>
        <p:spPr>
          <a:xfrm>
            <a:off x="8366760" y="3931920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201F"/>
                </a:solidFill>
              </a:rPr>
              <a:t>decisions made and owned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54864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C6B69"/>
                </a:solidFill>
              </a:rPr>
              <a:t>Replace the numbers with your own. Pick the three that tell the story of the quarter.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B6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7775A"/>
                </a:solidFill>
              </a:rPr>
              <a:t>GOALS SCORECARD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B201F"/>
                </a:solidFill>
              </a:rPr>
              <a:t>Where each goal stands, and who owns it</a:t>
            </a:r>
            <a:endParaRPr lang="en-US" sz="3200" dirty="0"/>
          </a:p>
        </p:txBody>
      </p:sp>
      <p:graphicFrame>
        <p:nvGraphicFramePr>
          <p:cNvPr id="4" name="goals-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6424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1645920"/>
                <a:gridCol w="2743200"/>
                <a:gridCol w="1188720"/>
                <a:gridCol w="1188720"/>
                <a:gridCol w="118872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Goal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01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Owner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01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Measure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01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Target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01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Actual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01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Status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01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[Goal 1]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[One name]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[How you measure it]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[Target]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[Actual]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7775A"/>
                          </a:solidFill>
                        </a:rPr>
                        <a:t>On track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0E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[Goal 2]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[One name]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[How you measure it]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[Target]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[Actual]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8A5A00"/>
                          </a:solidFill>
                        </a:rPr>
                        <a:t>At risk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C8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[Goal 3]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[One name]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[How you measure it]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[Target]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[Actual]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B23A22"/>
                          </a:solidFill>
                        </a:rPr>
                        <a:t>Off track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D9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[Goal 4]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[One name]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[How you measure it]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[Target]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[Actual]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7775A"/>
                          </a:solidFill>
                        </a:rPr>
                        <a:t>On track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F0E4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48640" y="53035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C6B69"/>
                </a:solidFill>
              </a:rPr>
              <a:t>Status is earned with evidence: a milestone hit, a metric moved, a dependency cleared. Not a feeling.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B6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7775A"/>
                </a:solidFill>
              </a:rPr>
              <a:t>WHAT MOVED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B201F"/>
                </a:solidFill>
              </a:rPr>
              <a:t>Three results that changed the business</a:t>
            </a:r>
            <a:endParaRPr lang="en-US" sz="3200" dirty="0"/>
          </a:p>
        </p:txBody>
      </p:sp>
      <p:sp>
        <p:nvSpPr>
          <p:cNvPr id="4" name="win-card-1"/>
          <p:cNvSpPr/>
          <p:nvPr/>
        </p:nvSpPr>
        <p:spPr>
          <a:xfrm>
            <a:off x="548640" y="1920240"/>
            <a:ext cx="3474720" cy="329184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DEF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640080" cy="640080"/>
          </a:xfrm>
          <a:prstGeom prst="ellipse">
            <a:avLst/>
          </a:prstGeom>
          <a:solidFill>
            <a:srgbClr val="FFC94D"/>
          </a:solidFill>
          <a:ln w="12700">
            <a:solidFill>
              <a:srgbClr val="FFC94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201F"/>
                </a:solidFill>
              </a:rPr>
              <a:t>1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06324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201F"/>
                </a:solidFill>
              </a:rPr>
              <a:t>[Result in a few words]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84048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C6B69"/>
                </a:solidFill>
              </a:rPr>
              <a:t>[What changed, the number behind it, and who drove it]</a:t>
            </a:r>
            <a:endParaRPr lang="en-US" sz="1400" dirty="0"/>
          </a:p>
        </p:txBody>
      </p:sp>
      <p:sp>
        <p:nvSpPr>
          <p:cNvPr id="9" name="win-card-2"/>
          <p:cNvSpPr/>
          <p:nvPr/>
        </p:nvSpPr>
        <p:spPr>
          <a:xfrm>
            <a:off x="4297680" y="1920240"/>
            <a:ext cx="3474720" cy="329184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DEFE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7720" y="2240280"/>
            <a:ext cx="640080" cy="640080"/>
          </a:xfrm>
          <a:prstGeom prst="ellipse">
            <a:avLst/>
          </a:prstGeom>
          <a:solidFill>
            <a:srgbClr val="7FD0FF"/>
          </a:solidFill>
          <a:ln w="12700">
            <a:solidFill>
              <a:srgbClr val="7FD0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7720" y="22402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201F"/>
                </a:solidFill>
              </a:rPr>
              <a:t>2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306324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201F"/>
                </a:solidFill>
              </a:rPr>
              <a:t>[Result in a few words]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4617720" y="384048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C6B69"/>
                </a:solidFill>
              </a:rPr>
              <a:t>[What changed, the number behind it, and who drove it]</a:t>
            </a:r>
            <a:endParaRPr lang="en-US" sz="1400" dirty="0"/>
          </a:p>
        </p:txBody>
      </p:sp>
      <p:sp>
        <p:nvSpPr>
          <p:cNvPr id="14" name="win-card-3"/>
          <p:cNvSpPr/>
          <p:nvPr/>
        </p:nvSpPr>
        <p:spPr>
          <a:xfrm>
            <a:off x="8046720" y="1920240"/>
            <a:ext cx="3474720" cy="329184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DEFE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66760" y="2240280"/>
            <a:ext cx="640080" cy="640080"/>
          </a:xfrm>
          <a:prstGeom prst="ellipse">
            <a:avLst/>
          </a:prstGeom>
          <a:solidFill>
            <a:srgbClr val="31BC8A"/>
          </a:solidFill>
          <a:ln w="12700">
            <a:solidFill>
              <a:srgbClr val="31BC8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66760" y="22402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201F"/>
                </a:solidFill>
              </a:rPr>
              <a:t>3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8366760" y="306324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201F"/>
                </a:solidFill>
              </a:rPr>
              <a:t>[Result in a few words]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8366760" y="384048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C6B69"/>
                </a:solidFill>
              </a:rPr>
              <a:t>[What changed, the number behind it, and who drove it]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B6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7775A"/>
                </a:solidFill>
              </a:rPr>
              <a:t>WHAT SLIPPED, AND WHY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B201F"/>
                </a:solidFill>
              </a:rPr>
              <a:t>Every slip has a cause, a fix and an owner</a:t>
            </a:r>
            <a:endParaRPr lang="en-US" sz="3200" dirty="0"/>
          </a:p>
        </p:txBody>
      </p:sp>
      <p:graphicFrame>
        <p:nvGraphicFramePr>
          <p:cNvPr id="6" name="slips-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6424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3108960"/>
                <a:gridCol w="2926080"/>
                <a:gridCol w="1280160"/>
                <a:gridCol w="1097280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What slipped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01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Root cause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01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Fix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01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Owner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01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By when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01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[Milestone or goal]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[Why it slipped, in one line]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[What changes now]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[One name]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[Date]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[Milestone or goal]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[Why it slipped, in one line]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[What changes now]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[One name]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[Date]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[Milestone or goal]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[Why it slipped, in one line]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[What changes now]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[One name]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01F"/>
                          </a:solidFill>
                        </a:rPr>
                        <a:t>[Date]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B6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7775A"/>
                </a:solidFill>
              </a:rPr>
              <a:t>DECISIONS WE NEED TODAY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B201F"/>
                </a:solidFill>
              </a:rPr>
              <a:t>Leave this meeting with an owner and a date for each</a:t>
            </a:r>
            <a:endParaRPr lang="en-US" sz="3200" dirty="0"/>
          </a:p>
        </p:txBody>
      </p:sp>
      <p:sp>
        <p:nvSpPr>
          <p:cNvPr id="4" name="decision-1"/>
          <p:cNvSpPr/>
          <p:nvPr/>
        </p:nvSpPr>
        <p:spPr>
          <a:xfrm>
            <a:off x="548640" y="1828800"/>
            <a:ext cx="11064240" cy="1097280"/>
          </a:xfrm>
          <a:prstGeom prst="roundRect">
            <a:avLst>
              <a:gd name="adj" fmla="val 12500"/>
            </a:avLst>
          </a:prstGeom>
          <a:solidFill>
            <a:srgbClr val="EEF6F1"/>
          </a:solidFill>
          <a:ln w="12700">
            <a:solidFill>
              <a:srgbClr val="EEF6F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965960"/>
            <a:ext cx="5669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201F"/>
                </a:solidFill>
              </a:rPr>
              <a:t>[Decision needed]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42316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C6B69"/>
                </a:solidFill>
              </a:rPr>
              <a:t>Options: [A] · [B] · [C]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1965960"/>
            <a:ext cx="4663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775A"/>
                </a:solidFill>
              </a:rPr>
              <a:t>Recommendation  </a:t>
            </a:r>
            <a:pPr indent="0" marL="0">
              <a:buNone/>
            </a:pPr>
            <a:r>
              <a:rPr lang="en-US" sz="1400" dirty="0">
                <a:solidFill>
                  <a:srgbClr val="0B201F"/>
                </a:solidFill>
              </a:rPr>
              <a:t>[Your pick and why]</a:t>
            </a:r>
            <a:endParaRPr lang="en-US" sz="1400" dirty="0"/>
          </a:p>
        </p:txBody>
      </p:sp>
      <p:sp>
        <p:nvSpPr>
          <p:cNvPr id="8" name="decision-2"/>
          <p:cNvSpPr/>
          <p:nvPr/>
        </p:nvSpPr>
        <p:spPr>
          <a:xfrm>
            <a:off x="548640" y="3108960"/>
            <a:ext cx="11064240" cy="1097280"/>
          </a:xfrm>
          <a:prstGeom prst="roundRect">
            <a:avLst>
              <a:gd name="adj" fmla="val 12500"/>
            </a:avLst>
          </a:prstGeom>
          <a:solidFill>
            <a:srgbClr val="EEF6F1"/>
          </a:solidFill>
          <a:ln w="12700">
            <a:solidFill>
              <a:srgbClr val="EEF6F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68680" y="3246120"/>
            <a:ext cx="5669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201F"/>
                </a:solidFill>
              </a:rPr>
              <a:t>[Decision needed]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370332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C6B69"/>
                </a:solidFill>
              </a:rPr>
              <a:t>Options: [A] · [B] · [C]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766560" y="3246120"/>
            <a:ext cx="4663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775A"/>
                </a:solidFill>
              </a:rPr>
              <a:t>Recommendation  </a:t>
            </a:r>
            <a:pPr indent="0" marL="0">
              <a:buNone/>
            </a:pPr>
            <a:r>
              <a:rPr lang="en-US" sz="1400" dirty="0">
                <a:solidFill>
                  <a:srgbClr val="0B201F"/>
                </a:solidFill>
              </a:rPr>
              <a:t>[Your pick and why]</a:t>
            </a:r>
            <a:endParaRPr lang="en-US" sz="1400" dirty="0"/>
          </a:p>
        </p:txBody>
      </p:sp>
      <p:sp>
        <p:nvSpPr>
          <p:cNvPr id="12" name="decision-3"/>
          <p:cNvSpPr/>
          <p:nvPr/>
        </p:nvSpPr>
        <p:spPr>
          <a:xfrm>
            <a:off x="548640" y="4389120"/>
            <a:ext cx="11064240" cy="1097280"/>
          </a:xfrm>
          <a:prstGeom prst="roundRect">
            <a:avLst>
              <a:gd name="adj" fmla="val 12500"/>
            </a:avLst>
          </a:prstGeom>
          <a:solidFill>
            <a:srgbClr val="EEF6F1"/>
          </a:solidFill>
          <a:ln w="12700">
            <a:solidFill>
              <a:srgbClr val="EEF6F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68680" y="4526280"/>
            <a:ext cx="5669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201F"/>
                </a:solidFill>
              </a:rPr>
              <a:t>[Decision needed]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68680" y="498348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C6B69"/>
                </a:solidFill>
              </a:rPr>
              <a:t>Options: [A] · [B] · [C]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6766560" y="4526280"/>
            <a:ext cx="4663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775A"/>
                </a:solidFill>
              </a:rPr>
              <a:t>Recommendation  </a:t>
            </a:r>
            <a:pPr indent="0" marL="0">
              <a:buNone/>
            </a:pPr>
            <a:r>
              <a:rPr lang="en-US" sz="1400" dirty="0">
                <a:solidFill>
                  <a:srgbClr val="0B201F"/>
                </a:solidFill>
              </a:rPr>
              <a:t>[Your pick and why]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B6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7775A"/>
                </a:solidFill>
              </a:rPr>
              <a:t>NEXT QUARTER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B201F"/>
                </a:solidFill>
              </a:rPr>
              <a:t>Three priorities. One owner each.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822960" cy="822960"/>
          </a:xfrm>
          <a:prstGeom prst="ellipse">
            <a:avLst/>
          </a:prstGeom>
          <a:solidFill>
            <a:srgbClr val="FFC94D"/>
          </a:solidFill>
          <a:ln w="12700">
            <a:solidFill>
              <a:srgbClr val="FFC94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9659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B201F"/>
                </a:solidFill>
              </a:rPr>
              <a:t>1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1645920" y="19202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01F"/>
                </a:solidFill>
              </a:rPr>
              <a:t>[Priority]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645920" y="2423160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B69"/>
                </a:solidFill>
              </a:rPr>
              <a:t>Owner: [one name]   ·   Measure: [how you will know]   ·   Check-in: [cadence]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3246120"/>
            <a:ext cx="822960" cy="822960"/>
          </a:xfrm>
          <a:prstGeom prst="ellipse">
            <a:avLst/>
          </a:prstGeom>
          <a:solidFill>
            <a:srgbClr val="FF7759"/>
          </a:solidFill>
          <a:ln w="12700">
            <a:solidFill>
              <a:srgbClr val="FF775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32461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B201F"/>
                </a:solidFill>
              </a:rPr>
              <a:t>2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1645920" y="32004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01F"/>
                </a:solidFill>
              </a:rPr>
              <a:t>[Priority]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1645920" y="3703320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B69"/>
                </a:solidFill>
              </a:rPr>
              <a:t>Owner: [one name]   ·   Measure: [how you will know]   ·   Check-in: [cadence]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4526280"/>
            <a:ext cx="822960" cy="822960"/>
          </a:xfrm>
          <a:prstGeom prst="ellipse">
            <a:avLst/>
          </a:prstGeom>
          <a:solidFill>
            <a:srgbClr val="B9A4FF"/>
          </a:solidFill>
          <a:ln w="12700">
            <a:solidFill>
              <a:srgbClr val="B9A4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45262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B201F"/>
                </a:solidFill>
              </a:rPr>
              <a:t>3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1645920" y="44805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01F"/>
                </a:solidFill>
              </a:rPr>
              <a:t>[Priority]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1645920" y="4983480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B69"/>
                </a:solidFill>
              </a:rPr>
              <a:t>Owner: [one name]   ·   Measure: [how you will know]   ·   Check-in: [cadence]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B6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828800"/>
            <a:ext cx="10515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</a:rPr>
              <a:t>Decisions made. Owners named.</a:t>
            </a:r>
            <a:endParaRPr lang="en-US" sz="4000" dirty="0"/>
          </a:p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</a:rPr>
              <a:t>Next check-in set.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5661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C94D"/>
                </a:solidFill>
              </a:rPr>
              <a:t>Next review: [date]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120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9BDB8"/>
                </a:solidFill>
              </a:rPr>
              <a:t>Want this deck built from your live data? </a:t>
            </a:r>
            <a:pPr indent="0" marL="0">
              <a:buNone/>
            </a:pPr>
            <a:r>
              <a:rPr lang="en-US" sz="1400" u="sng" dirty="0">
                <a:solidFill>
                  <a:srgbClr val="31BC8A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stratbox.ai/tools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6364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9BDB8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atbox">
  <a:themeElements>
    <a:clrScheme name="stratbox">
      <a:dk1>
        <a:srgbClr val="0B201F"/>
      </a:dk1>
      <a:lt1>
        <a:srgbClr val="FFFFFF"/>
      </a:lt1>
      <a:dk2>
        <a:srgbClr val="5C6B69"/>
      </a:dk2>
      <a:lt2>
        <a:srgbClr val="EEF6F1"/>
      </a:lt2>
      <a:accent1>
        <a:srgbClr val="31BC8A"/>
      </a:accent1>
      <a:accent2>
        <a:srgbClr val="FFC94D"/>
      </a:accent2>
      <a:accent3>
        <a:srgbClr val="FF7759"/>
      </a:accent3>
      <a:accent4>
        <a:srgbClr val="B9A4FF"/>
      </a:accent4>
      <a:accent5>
        <a:srgbClr val="7FD0FF"/>
      </a:accent5>
      <a:accent6>
        <a:srgbClr val="17775A"/>
      </a:accent6>
      <a:hlink>
        <a:srgbClr val="17775A"/>
      </a:hlink>
      <a:folHlink>
        <a:srgbClr val="17775A"/>
      </a:folHlink>
    </a:clrScheme>
    <a:fontScheme name="stratbox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stratbox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Quarterly business review template</dc:title>
  <dc:subject>PptxGenJS Presentation</dc:subject>
  <dc:creator>PptxGenJS</dc:creator>
  <cp:lastModifiedBy>PptxGenJS</cp:lastModifiedBy>
  <cp:revision>1</cp:revision>
  <dcterms:created xsi:type="dcterms:W3CDTF">2026-10-25T11:07:18Z</dcterms:created>
  <dcterms:modified xsi:type="dcterms:W3CDTF">2026-10-25T11:07:18Z</dcterms:modified>
</cp:coreProperties>
</file>