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charts/chart1.xml" ContentType="application/vnd.openxmlformats-officedocument.drawingml.chart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2.xml" ContentType="application/vnd.openxmlformats-officedocument.drawingml.chart+xml"/>
  <Override PartName="/ppt/notesSlides/notesSlide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c1f0a6381fb4124" /><Relationship Type="http://schemas.openxmlformats.org/officeDocument/2006/relationships/extended-properties" Target="/docProps/app.xml" Id="R0801dd15b3c148e6" /><Relationship Type="http://schemas.openxmlformats.org/officeDocument/2006/relationships/officeDocument" Target="/ppt/presentation.xml" Id="Rf7c56a640a024a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1e9d2bbbb244f63"/>
  </p:sldMasterIdLst>
  <p:notesMasterIdLst>
    <p:notesMasterId xmlns:r="http://schemas.openxmlformats.org/officeDocument/2006/relationships" r:id="R8aee8e9b80fe4a7a"/>
  </p:notesMasterIdLst>
  <p:sldIdLst>
    <p:sldId xmlns:r="http://schemas.openxmlformats.org/officeDocument/2006/relationships" id="256" r:id="Re6db1cc1f42a4608"/>
    <p:sldId xmlns:r="http://schemas.openxmlformats.org/officeDocument/2006/relationships" id="257" r:id="Ra87040a283884c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8a6a6b58fba43e8" /><Relationship Type="http://schemas.openxmlformats.org/officeDocument/2006/relationships/slideMaster" Target="/ppt/slideMasters/slideMaster1.xml" Id="R71e9d2bbbb244f63" /><Relationship Type="http://schemas.openxmlformats.org/officeDocument/2006/relationships/notesMaster" Target="/ppt/notesMasters/notesMaster1.xml" Id="R8aee8e9b80fe4a7a" /><Relationship Type="http://schemas.openxmlformats.org/officeDocument/2006/relationships/presProps" Target="/ppt/presProps.xml" Id="R006ae2dbde954906" /><Relationship Type="http://schemas.openxmlformats.org/officeDocument/2006/relationships/tableStyles" Target="/ppt/tableStyles.xml" Id="Rf4465f3ef2d44290" /><Relationship Type="http://schemas.openxmlformats.org/officeDocument/2006/relationships/slide" Target="/ppt/slides/slide1.xml" Id="Re6db1cc1f42a4608" /><Relationship Type="http://schemas.openxmlformats.org/officeDocument/2006/relationships/slide" Target="/ppt/slides/slide2.xml" Id="Ra87040a283884c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86dfd6c65045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5ba82213f34199" /><Relationship Type="http://schemas.openxmlformats.org/officeDocument/2006/relationships/notesMaster" Target="/ppt/notesMasters/notesMaster1.xml" Id="R7c211c67f54c47e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8a9446ff994ebd" /><Relationship Type="http://schemas.openxmlformats.org/officeDocument/2006/relationships/notesMaster" Target="/ppt/notesMasters/notesMaster1.xml" Id="R5396b8f2f3d849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Datos sintéticos del archivo data.json, 20 registros y tres competencias. Promedios redondeados a dos decimales. Nivel requerido uniforme3 para el ejemplo. Referencias visuales: Maestro_Competencias_Banco_Universal_v19_distribucion_nativa.pptx y competencias-jefatura-8-65bd9e6f2b06.pptx, revisados de solo lectura. La plantilla maestra usa1–7 y sus cifras no se reutilizan. App inspeccionada con lgraur@ralun.ai: /competency-cycles/2/reports muestra comparación observado/expectativa. PPT es ejemplo de entrega propuesta, no una exportación ejecutada desde la aplicación.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data.json sintético, 20 registros. Para este ejemplo cada persona usa el promedio simple de las tres competencias. Los intervalos incluyen el límite inferior y excluyen el superior, salvo el último que incluye5. No se mezclan notas de desempeño0–100 ni la plantilla1–7. Referencia de estructura: informe competencias-jefatura-8-65bd9e6f2b06.pptx, distribución con N y rangos explícitos, sin reutilizar sus datos ni identidades.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d7b93a9c7b4e0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9c5f6c1422422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731a46acd64d8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eb41e6bc25433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6a50dc1a664e5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f5be82ee3d4c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E612F5-ECCE-4373-B02C-C029D47D18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EC7151F-6D92-4EC6-B147-D6875AC837B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C3AECB6-F465-482C-933E-B8AE8FE3AE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044266-C01A-49C9-9758-6C96DA9A7D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65446D8-117A-453A-AE65-66DACABEEA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94F8EA0-7688-4107-84EF-FB54356E2F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A8202BD-29C1-48FD-B893-897EAF2F33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1C4D308-2B35-45E4-9DB0-9CEB1D582A3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D984A9-AEFB-4CCA-A3A2-67376635C0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2E6DF70-8026-4C5F-967C-0C59CBF1E9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42d3af7de74832" /><Relationship Type="http://schemas.openxmlformats.org/officeDocument/2006/relationships/slideLayout" Target="/ppt/slideLayouts/slideLayout1.xml" Id="Ra055ae201ef4458e" /><Relationship Type="http://schemas.openxmlformats.org/officeDocument/2006/relationships/slideLayout" Target="/ppt/slideLayouts/slideLayout2.xml" Id="R4b184790092b445c" /><Relationship Type="http://schemas.openxmlformats.org/officeDocument/2006/relationships/slideLayout" Target="/ppt/slideLayouts/slideLayout3.xml" Id="R601adc87c2e64467" /><Relationship Type="http://schemas.openxmlformats.org/officeDocument/2006/relationships/slideLayout" Target="/ppt/slideLayouts/slideLayout4.xml" Id="R2c1674b14357448c" /><Relationship Type="http://schemas.openxmlformats.org/officeDocument/2006/relationships/slideLayout" Target="/ppt/slideLayouts/slideLayout5.xml" Id="R42b70bf0cb2348e7" /><Relationship Type="http://schemas.openxmlformats.org/officeDocument/2006/relationships/slideLayout" Target="/ppt/slideLayouts/slideLayout6.xml" Id="Ra4d1952fd32047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55ae201ef4458e"/>
    <p:sldLayoutId xmlns:r="http://schemas.openxmlformats.org/officeDocument/2006/relationships" id="2147483650" r:id="R4b184790092b445c"/>
    <p:sldLayoutId xmlns:r="http://schemas.openxmlformats.org/officeDocument/2006/relationships" id="2147483651" r:id="R601adc87c2e64467"/>
    <p:sldLayoutId xmlns:r="http://schemas.openxmlformats.org/officeDocument/2006/relationships" id="2147483652" r:id="R2c1674b14357448c"/>
    <p:sldLayoutId xmlns:r="http://schemas.openxmlformats.org/officeDocument/2006/relationships" id="2147483653" r:id="R42b70bf0cb2348e7"/>
    <p:sldLayoutId xmlns:r="http://schemas.openxmlformats.org/officeDocument/2006/relationships" id="2147483654" r:id="Ra4d1952fd32047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1e069de80b4498" /><Relationship Type="http://schemas.openxmlformats.org/officeDocument/2006/relationships/chart" Target="/ppt/slides/charts/chart1.xml" Id="R2a849ab5de314420" /><Relationship Type="http://schemas.openxmlformats.org/officeDocument/2006/relationships/notesSlide" Target="/ppt/notesSlides/notesSlide1.xml" Id="Rdaa898eb2bc34f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25c46a0fd34b01" /><Relationship Type="http://schemas.openxmlformats.org/officeDocument/2006/relationships/chart" Target="/ppt/slides/charts/chart2.xml" Id="R5bb17a648aea46f9" /><Relationship Type="http://schemas.openxmlformats.org/officeDocument/2006/relationships/notesSlide" Target="/ppt/notesSlides/notesSlide2.xml" Id="R8f375fe6ba76465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Observado</c:v>
          </c:tx>
          <c:spPr>
            <a:solidFill xmlns:a="http://schemas.openxmlformats.org/drawingml/2006/main">
              <a:srgbClr val="8053C0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Orientación al cliente</c:v>
                </c:pt>
                <c:pt idx="1">
                  <c:v>Colaboración transversal</c:v>
                </c:pt>
                <c:pt idx="2">
                  <c:v>Liderazgo adaptativo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3.68</c:v>
                </c:pt>
                <c:pt idx="1">
                  <c:v>3.28</c:v>
                </c:pt>
                <c:pt idx="2">
                  <c:v>2.65</c:v>
                </c:pt>
              </c:numCache>
            </c:numRef>
          </c:val>
        </c:ser>
        <c:ser>
          <c:idx val="1"/>
          <c:order val="1"/>
          <c:tx>
            <c:v>Esperado</c:v>
          </c:tx>
          <c:spPr>
            <a:solidFill xmlns:a="http://schemas.openxmlformats.org/drawingml/2006/main">
              <a:srgbClr val="CFC2DC"/>
            </a:solidFill>
          </c:spPr>
          <c:invertIfNegative val="0"/>
          <c:cat>
            <c:strRef>
              <c:f>'Chart Data'!$C$2:$C$4</c:f>
              <c:strCache>
                <c:ptCount val="3"/>
                <c:pt idx="0">
                  <c:v>Orientación al cliente</c:v>
                </c:pt>
                <c:pt idx="1">
                  <c:v>Colaboración transversal</c:v>
                </c:pt>
                <c:pt idx="2">
                  <c:v>Liderazgo adaptativo</c:v>
                </c:pt>
              </c:strCache>
            </c:strRef>
          </c:cat>
          <c:val>
            <c:numRef>
              <c:f>'Chart Data'!$D$2:$D$4</c:f>
              <c:numCache>
                <c:formatCode>0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</c:ser>
        <c:dLbls>
          <c:numFmt formatCode="0.0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35234F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5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E9E2ED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1"/>
      </c:valAx>
      <c:spPr>
        <a:solidFill xmlns:a="http://schemas.openxmlformats.org/drawingml/2006/main">
          <a:srgbClr val="F8F7F3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350">
              <a:solidFill>
                <a:srgbClr val="81728B"/>
              </a:solidFill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spPr>
    <a:solidFill xmlns:a="http://schemas.openxmlformats.org/drawingml/2006/main">
      <a:srgbClr val="F8F7F3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Personas</c:v>
          </c:tx>
          <c:spPr>
            <a:solidFill xmlns:a="http://schemas.openxmlformats.org/drawingml/2006/main">
              <a:srgbClr val="208C82"/>
            </a:solidFill>
          </c:spPr>
          <c:invertIfNegative val="0"/>
          <c:cat>
            <c:strRef>
              <c:f>'Chart Data'!$A$2:$A$5</c:f>
              <c:strCache>
                <c:ptCount val="4"/>
                <c:pt idx="0">
                  <c:v>1–&lt;2</c:v>
                </c:pt>
                <c:pt idx="1">
                  <c:v>2–&lt;3</c:v>
                </c:pt>
                <c:pt idx="2">
                  <c:v>3–&lt;4</c:v>
                </c:pt>
                <c:pt idx="3">
                  <c:v>4–5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</c:v>
                </c:pt>
                <c:pt idx="1">
                  <c:v>6</c:v>
                </c:pt>
                <c:pt idx="2">
                  <c:v>9</c:v>
                </c:pt>
                <c:pt idx="3">
                  <c:v>3</c:v>
                </c:pt>
              </c:numCache>
            </c:numRef>
          </c:val>
        </c:ser>
        <c:dLbls>
          <c:numFmt formatCode="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solidFill>
                    <a:srgbClr val="35234F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  <c:max val="1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9E2ED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350">
                    <a:solidFill>
                      <a:srgbClr val="81728B"/>
                    </a:solidFill>
                    <a:latin typeface="Helvetica Neue"/>
                    <a:ea typeface="Helvetica Neue"/>
                    <a:cs typeface="Helvetica Neue"/>
                  </a:rPr>
                  <a:t>Personas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>
                  <a:solidFill>
                    <a:srgbClr val="81728B"/>
                  </a:solidFill>
                  <a:latin typeface="Helvetica Neue"/>
                  <a:ea typeface="Helvetica Neue"/>
                  <a:cs typeface="Helvetica Neue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  <c:majorUnit val="2"/>
      </c:valAx>
      <c:spPr>
        <a:solidFill xmlns:a="http://schemas.openxmlformats.org/drawingml/2006/main">
          <a:srgbClr val="F8F7F3"/>
        </a:solidFill>
      </c:spPr>
    </c:plotArea>
    <c:plotVisOnly val="1"/>
  </c:chart>
  <c:spPr>
    <a:solidFill xmlns:a="http://schemas.openxmlformats.org/drawingml/2006/main">
      <a:srgbClr val="F8F7F3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8FBF15-4282-4B66-8D97-2F245B2CD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rPr>
              <a:t>Ralun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4444BA-7154-485E-B5BD-D0817888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2867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rPr>
              <a:t>Resultados por competencia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A7091E-A7DC-4FD3-9634-565CE2CF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rPr>
              <a:t>20 resultados. Nivel esperado del perfil: 3,00 en las tres competencias.</a:t>
            </a:r>
          </a:p>
        </p:txBody>
      </p:sp>
      <p:graphicFrame>
        <p:nvGraphicFramePr>
          <p:cNvPr id="4" name="Chart">
            <a:extLst xmlns:a="http://schemas.openxmlformats.org/drawingml/2006/main">
              <a:ext uri="{FF2B5EF4-FFF2-40B4-BE49-F238E27FC236}">
                <a16:creationId xmlns:a16="http://schemas.microsoft.com/office/drawing/2014/main" id="{CBF4690F-824E-4CDF-AABE-68F2FDDD49F6}"/>
              </a:ext>
            </a:extLst>
          </p:cNvPr>
          <p:cNvGraphicFramePr/>
          <p:nvPr/>
        </p:nvGraphicFramePr>
        <p:xfrm>
          <a:off xmlns:a="http://schemas.openxmlformats.org/drawingml/2006/main" x="428625" y="2143125"/>
          <a:ext xmlns:a="http://schemas.openxmlformats.org/drawingml/2006/main" cx="7905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a849ab5de314420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90A558-D883-43A6-AB94-089B2C49C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47900"/>
            <a:ext cx="2838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rPr>
              <a:t>Liderazgo adaptativo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046B52-C77C-4062-96F6-316C5AC86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04800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B47732"/>
                </a:solidFill>
                <a:latin typeface="Helvetica Neue"/>
                <a:ea typeface="Helvetica Neue"/>
                <a:cs typeface="Helvetica Neue"/>
              </a:rPr>
              <a:t>2,65 / 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A8F294-9DA0-4D3F-8189-4495B491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762375"/>
            <a:ext cx="2762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rPr>
              <a:t>frente a 3,00 esperado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D358B2-0F5D-4ED5-84E4-1F1B54D83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619625"/>
            <a:ext cx="276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rPr>
              <a:t>La comparación ayuda a preparar la conversación de desarrollo.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A4575-C163-4779-9038-2BB52322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91250"/>
            <a:ext cx="11125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rPr>
              <a:t>Instrumento 1–5. La comparación describe resultados y no demuestra sus causas.</a:t>
            </a:r>
          </a:p>
        </p:txBody>
      </p:sp>
    </p:spTree>
    <p:extLst>
      <p:ext uri="{BB962C8B-B14F-4D97-AF65-F5344CB8AC3E}">
        <p14:creationId xmlns:p14="http://schemas.microsoft.com/office/powerpoint/2010/main" val="5398173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B4AD54-B6DB-4F95-8783-63C57BE88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35234F"/>
                </a:solidFill>
                <a:latin typeface="Helvetica Neue"/>
                <a:ea typeface="Helvetica Neue"/>
                <a:cs typeface="Helvetica Neue"/>
              </a:rPr>
              <a:t>Ralun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D67E03-2F23-40BA-97F2-513EE65F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2867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300" b="0">
                <a:solidFill>
                  <a:srgbClr val="35234F"/>
                </a:solidFill>
                <a:latin typeface="Helvetica Neue"/>
                <a:ea typeface="Helvetica Neue"/>
                <a:cs typeface="Helvetica Neue"/>
              </a:rPr>
              <a:t>Distribución de resultados del equipo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D3E034-24C7-4D55-A99A-41A047DC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rPr>
              <a:t>20 personas. Cada persona aporta una sola vez su puntaje medio de las tres competencias.</a:t>
            </a:r>
          </a:p>
        </p:txBody>
      </p:sp>
      <p:graphicFrame>
        <p:nvGraphicFramePr>
          <p:cNvPr id="4" name="Chart">
            <a:extLst xmlns:a="http://schemas.openxmlformats.org/drawingml/2006/main">
              <a:ext uri="{FF2B5EF4-FFF2-40B4-BE49-F238E27FC236}">
                <a16:creationId xmlns:a16="http://schemas.microsoft.com/office/drawing/2014/main" id="{59D19017-2E9B-46AE-B65C-17DDF5FCFC08}"/>
              </a:ext>
            </a:extLst>
          </p:cNvPr>
          <p:cNvGraphicFramePr/>
          <p:nvPr/>
        </p:nvGraphicFramePr>
        <p:xfrm>
          <a:off xmlns:a="http://schemas.openxmlformats.org/drawingml/2006/main" x="619125" y="2190750"/>
          <a:ext xmlns:a="http://schemas.openxmlformats.org/drawingml/2006/main" cx="7620000" cy="3524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bb17a648aea46f9"/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A6BC94-AACD-46F9-A608-44597887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466975"/>
            <a:ext cx="276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208C82"/>
                </a:solidFill>
                <a:latin typeface="Helvetica Neue"/>
                <a:ea typeface="Helvetica Neue"/>
                <a:cs typeface="Helvetica Neue"/>
              </a:rPr>
              <a:t>9 de 20 personas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315413-60D3-4F4B-BB54-030C63C16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86150"/>
            <a:ext cx="276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rPr>
              <a:t>tienen un puntaje medio entre 3 y menos de 4.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5276D9-C522-4BF3-9768-4FB3BC959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905375"/>
            <a:ext cx="276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rPr>
              <a:t>Los rangos describen la distribución. No son categorías de desempeño.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123BAF-1694-46C8-8168-F05E0170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91250"/>
            <a:ext cx="11125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defPPr>
            <a:lvl1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2pPr>
            <a:lvl3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3pPr>
            <a:lvl4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4pPr>
            <a:lvl5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5pPr>
            <a:lvl6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6pPr>
            <a:lvl7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7pPr>
            <a:lvl8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8pPr>
            <a:lvl9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81728B"/>
                </a:solidFill>
                <a:latin typeface="Helvetica Neue"/>
                <a:ea typeface="Helvetica Neue"/>
                <a:cs typeface="Helvetica Neue"/>
              </a:rPr>
              <a:t>Intervalos: [1,2), [2,3), [3,4), [4,5]. Conteos: 2 + 6 + 9 + 3 = 20.</a:t>
            </a:r>
          </a:p>
        </p:txBody>
      </p:sp>
    </p:spTree>
    <p:extLst>
      <p:ext uri="{BB962C8B-B14F-4D97-AF65-F5344CB8AC3E}">
        <p14:creationId xmlns:p14="http://schemas.microsoft.com/office/powerpoint/2010/main" val="14328312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2026-10-21T18:36:26.6140000Z</dcterms:created>
  <dcterms:modified xsi:type="dcterms:W3CDTF">2026-10-21T18:36:26.6140000Z</dcterms:modified>
</coreProperties>
</file>